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57" r:id="rId4"/>
    <p:sldId id="259" r:id="rId5"/>
    <p:sldId id="260" r:id="rId6"/>
    <p:sldId id="267" r:id="rId7"/>
    <p:sldId id="268" r:id="rId8"/>
    <p:sldId id="269" r:id="rId9"/>
    <p:sldId id="270" r:id="rId10"/>
    <p:sldId id="261"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30" autoAdjust="0"/>
  </p:normalViewPr>
  <p:slideViewPr>
    <p:cSldViewPr>
      <p:cViewPr varScale="1">
        <p:scale>
          <a:sx n="66" d="100"/>
          <a:sy n="66" d="100"/>
        </p:scale>
        <p:origin x="8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 Id="rId5" Type="http://schemas.openxmlformats.org/officeDocument/2006/relationships/slide" Target="../slides/slide19.xml"/><Relationship Id="rId4" Type="http://schemas.openxmlformats.org/officeDocument/2006/relationships/slide" Target="../slides/slide18.xm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5DF52-31BB-4888-9398-8BD07320E267}"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tr-TR"/>
        </a:p>
      </dgm:t>
    </dgm:pt>
    <dgm:pt modelId="{BF8AA525-A054-4EE8-9F7E-8BB4AC988658}">
      <dgm:prSet phldrT="[Metin]"/>
      <dgm:spPr/>
      <dgm:t>
        <a:bodyPr/>
        <a:lstStyle/>
        <a:p>
          <a:r>
            <a:rPr lang="tr-TR" b="1" smtClean="0"/>
            <a:t>MTE Sağlayıcıları</a:t>
          </a:r>
          <a:endParaRPr lang="tr-TR" b="1" dirty="0"/>
        </a:p>
      </dgm:t>
    </dgm:pt>
    <dgm:pt modelId="{4FD900BC-77F3-45F0-B72D-829D7BD5EA96}" type="parTrans" cxnId="{6779CF5D-2A78-46F1-B8E3-C08BE2DD6E0F}">
      <dgm:prSet/>
      <dgm:spPr/>
      <dgm:t>
        <a:bodyPr/>
        <a:lstStyle/>
        <a:p>
          <a:endParaRPr lang="tr-TR"/>
        </a:p>
      </dgm:t>
    </dgm:pt>
    <dgm:pt modelId="{EFCF6C5F-2764-4964-9E09-AEBE06B4C91F}" type="sibTrans" cxnId="{6779CF5D-2A78-46F1-B8E3-C08BE2DD6E0F}">
      <dgm:prSet/>
      <dgm:spPr/>
      <dgm:t>
        <a:bodyPr/>
        <a:lstStyle/>
        <a:p>
          <a:endParaRPr lang="tr-TR"/>
        </a:p>
      </dgm:t>
    </dgm:pt>
    <dgm:pt modelId="{C20F4A3C-5218-4960-B1CC-887D615DA454}">
      <dgm:prSet phldrT="[Metin]"/>
      <dgm:spPr/>
      <dgm:t>
        <a:bodyPr/>
        <a:lstStyle/>
        <a:p>
          <a:r>
            <a:rPr lang="tr-TR" dirty="0" smtClean="0"/>
            <a:t>Şeffaf ve güven temelli iş birliği fırsatı,</a:t>
          </a:r>
          <a:endParaRPr lang="tr-TR" dirty="0"/>
        </a:p>
      </dgm:t>
    </dgm:pt>
    <dgm:pt modelId="{6EA2AE67-F186-4DF0-B6DF-491551A6A665}" type="parTrans" cxnId="{4ECE7246-DFDC-4536-8C7F-D04DDA52B6D1}">
      <dgm:prSet/>
      <dgm:spPr/>
      <dgm:t>
        <a:bodyPr/>
        <a:lstStyle/>
        <a:p>
          <a:endParaRPr lang="tr-TR"/>
        </a:p>
      </dgm:t>
    </dgm:pt>
    <dgm:pt modelId="{B4918DC8-5F8C-4884-A436-A1F3643B078F}" type="sibTrans" cxnId="{4ECE7246-DFDC-4536-8C7F-D04DDA52B6D1}">
      <dgm:prSet/>
      <dgm:spPr/>
      <dgm:t>
        <a:bodyPr/>
        <a:lstStyle/>
        <a:p>
          <a:endParaRPr lang="tr-TR"/>
        </a:p>
      </dgm:t>
    </dgm:pt>
    <dgm:pt modelId="{093837DD-EC6A-4F86-99D0-BDDF0E3C8EC5}">
      <dgm:prSet phldrT="[Metin]"/>
      <dgm:spPr/>
      <dgm:t>
        <a:bodyPr/>
        <a:lstStyle/>
        <a:p>
          <a:r>
            <a:rPr lang="tr-TR" b="1" smtClean="0"/>
            <a:t>Öğrenciler</a:t>
          </a:r>
          <a:endParaRPr lang="tr-TR" b="1" dirty="0"/>
        </a:p>
      </dgm:t>
    </dgm:pt>
    <dgm:pt modelId="{8975A5F2-00F9-465D-A42D-B26341033B2E}" type="parTrans" cxnId="{7736A8D8-1005-4B84-9826-54CBB54100BE}">
      <dgm:prSet/>
      <dgm:spPr/>
      <dgm:t>
        <a:bodyPr/>
        <a:lstStyle/>
        <a:p>
          <a:endParaRPr lang="tr-TR"/>
        </a:p>
      </dgm:t>
    </dgm:pt>
    <dgm:pt modelId="{CB9EB1A2-6807-4522-8053-1C7BD119C9E7}" type="sibTrans" cxnId="{7736A8D8-1005-4B84-9826-54CBB54100BE}">
      <dgm:prSet/>
      <dgm:spPr/>
      <dgm:t>
        <a:bodyPr/>
        <a:lstStyle/>
        <a:p>
          <a:endParaRPr lang="tr-TR"/>
        </a:p>
      </dgm:t>
    </dgm:pt>
    <dgm:pt modelId="{5D0497B6-661F-4818-8909-2A814F334D44}">
      <dgm:prSet phldrT="[Metin]"/>
      <dgm:spPr/>
      <dgm:t>
        <a:bodyPr/>
        <a:lstStyle/>
        <a:p>
          <a:r>
            <a:rPr lang="tr-TR" dirty="0" smtClean="0"/>
            <a:t>Yeterliliklerin «öğrenme çıktıları» olarak ifade edilmesinden dolayı işverenler arasında ortak bir dil kullanımı imkanı,</a:t>
          </a:r>
          <a:endParaRPr lang="tr-TR" dirty="0"/>
        </a:p>
      </dgm:t>
    </dgm:pt>
    <dgm:pt modelId="{CE1CD970-AB9B-487D-A9F4-B416DE09FA9D}" type="parTrans" cxnId="{6D5FA57E-3841-4D9C-8201-5ABD78095E57}">
      <dgm:prSet/>
      <dgm:spPr/>
      <dgm:t>
        <a:bodyPr/>
        <a:lstStyle/>
        <a:p>
          <a:endParaRPr lang="tr-TR"/>
        </a:p>
      </dgm:t>
    </dgm:pt>
    <dgm:pt modelId="{BB569BE5-5942-45BC-85B8-7ADEB5C0021C}" type="sibTrans" cxnId="{6D5FA57E-3841-4D9C-8201-5ABD78095E57}">
      <dgm:prSet/>
      <dgm:spPr/>
      <dgm:t>
        <a:bodyPr/>
        <a:lstStyle/>
        <a:p>
          <a:endParaRPr lang="tr-TR"/>
        </a:p>
      </dgm:t>
    </dgm:pt>
    <dgm:pt modelId="{B4C907A4-8571-497E-9342-E2CA59B54577}">
      <dgm:prSet phldrT="[Metin]"/>
      <dgm:spPr/>
      <dgm:t>
        <a:bodyPr/>
        <a:lstStyle/>
        <a:p>
          <a:r>
            <a:rPr lang="tr-TR" b="1" smtClean="0"/>
            <a:t>İşverenler</a:t>
          </a:r>
          <a:endParaRPr lang="tr-TR" b="1" dirty="0"/>
        </a:p>
      </dgm:t>
    </dgm:pt>
    <dgm:pt modelId="{9A474A6F-E5A0-46C8-A674-66D37D7C4476}" type="parTrans" cxnId="{B16A7426-3F23-471E-8A21-C11F80677DF2}">
      <dgm:prSet/>
      <dgm:spPr/>
      <dgm:t>
        <a:bodyPr/>
        <a:lstStyle/>
        <a:p>
          <a:endParaRPr lang="tr-TR"/>
        </a:p>
      </dgm:t>
    </dgm:pt>
    <dgm:pt modelId="{87CE6F53-A5E8-4200-A4F4-385110D75BAB}" type="sibTrans" cxnId="{B16A7426-3F23-471E-8A21-C11F80677DF2}">
      <dgm:prSet/>
      <dgm:spPr/>
      <dgm:t>
        <a:bodyPr/>
        <a:lstStyle/>
        <a:p>
          <a:endParaRPr lang="tr-TR"/>
        </a:p>
      </dgm:t>
    </dgm:pt>
    <dgm:pt modelId="{446EBA66-280E-4F8F-9FF7-4FB54E24E9A2}">
      <dgm:prSet phldrT="[Metin]"/>
      <dgm:spPr/>
      <dgm:t>
        <a:bodyPr/>
        <a:lstStyle/>
        <a:p>
          <a:r>
            <a:rPr lang="tr-TR" dirty="0" smtClean="0"/>
            <a:t>Uluslararası hareketliliğin tanınması, </a:t>
          </a:r>
          <a:endParaRPr lang="tr-TR" dirty="0"/>
        </a:p>
      </dgm:t>
    </dgm:pt>
    <dgm:pt modelId="{239D0138-2C43-495E-A248-F6ED250B9F79}" type="parTrans" cxnId="{06830696-569F-4A96-9834-99831A8ECAB8}">
      <dgm:prSet/>
      <dgm:spPr/>
      <dgm:t>
        <a:bodyPr/>
        <a:lstStyle/>
        <a:p>
          <a:endParaRPr lang="tr-TR"/>
        </a:p>
      </dgm:t>
    </dgm:pt>
    <dgm:pt modelId="{03F66625-422A-43CD-B85E-6682E0EA6708}" type="sibTrans" cxnId="{06830696-569F-4A96-9834-99831A8ECAB8}">
      <dgm:prSet/>
      <dgm:spPr/>
      <dgm:t>
        <a:bodyPr/>
        <a:lstStyle/>
        <a:p>
          <a:endParaRPr lang="tr-TR"/>
        </a:p>
      </dgm:t>
    </dgm:pt>
    <dgm:pt modelId="{E0D27FC4-5FDF-4F19-B77C-DD4881FB2F61}">
      <dgm:prSet/>
      <dgm:spPr/>
      <dgm:t>
        <a:bodyPr/>
        <a:lstStyle/>
        <a:p>
          <a:r>
            <a:rPr lang="tr-TR" dirty="0" smtClean="0"/>
            <a:t>Kalitesi arttırılmış hareketlilik ve değişimler,</a:t>
          </a:r>
          <a:endParaRPr lang="tr-TR" dirty="0"/>
        </a:p>
      </dgm:t>
    </dgm:pt>
    <dgm:pt modelId="{FA17C2AC-B9CB-42EF-B512-3BE5A23D4615}" type="parTrans" cxnId="{72C9C1BC-790C-4215-A511-2E935573BCAD}">
      <dgm:prSet/>
      <dgm:spPr/>
      <dgm:t>
        <a:bodyPr/>
        <a:lstStyle/>
        <a:p>
          <a:endParaRPr lang="tr-TR"/>
        </a:p>
      </dgm:t>
    </dgm:pt>
    <dgm:pt modelId="{8FC7A265-8DCD-445F-B50C-1F2FA7369711}" type="sibTrans" cxnId="{72C9C1BC-790C-4215-A511-2E935573BCAD}">
      <dgm:prSet/>
      <dgm:spPr/>
      <dgm:t>
        <a:bodyPr/>
        <a:lstStyle/>
        <a:p>
          <a:endParaRPr lang="tr-TR"/>
        </a:p>
      </dgm:t>
    </dgm:pt>
    <dgm:pt modelId="{B81F78C5-EEFB-4C1D-A117-581D1A429563}">
      <dgm:prSet/>
      <dgm:spPr/>
      <dgm:t>
        <a:bodyPr/>
        <a:lstStyle/>
        <a:p>
          <a:r>
            <a:rPr lang="tr-TR" dirty="0" smtClean="0"/>
            <a:t>Diğer kurum ve ülkelerde elde edilen öğrenme çıktılarının tanınması için basitleştirilmiş prosedür ve ortak dil (öğrenim çıktıları) kullanımı.</a:t>
          </a:r>
          <a:endParaRPr lang="tr-TR" dirty="0"/>
        </a:p>
      </dgm:t>
    </dgm:pt>
    <dgm:pt modelId="{00174F3E-7EE6-4261-8C6C-625C8FD542BA}" type="parTrans" cxnId="{37E893D2-1941-4BD6-9BF4-CDC8D4E9B2BF}">
      <dgm:prSet/>
      <dgm:spPr/>
      <dgm:t>
        <a:bodyPr/>
        <a:lstStyle/>
        <a:p>
          <a:endParaRPr lang="tr-TR"/>
        </a:p>
      </dgm:t>
    </dgm:pt>
    <dgm:pt modelId="{C2867337-C63F-4E49-9729-F512F2DE0F21}" type="sibTrans" cxnId="{37E893D2-1941-4BD6-9BF4-CDC8D4E9B2BF}">
      <dgm:prSet/>
      <dgm:spPr/>
      <dgm:t>
        <a:bodyPr/>
        <a:lstStyle/>
        <a:p>
          <a:endParaRPr lang="tr-TR"/>
        </a:p>
      </dgm:t>
    </dgm:pt>
    <dgm:pt modelId="{0144D976-FAA1-4EC2-86FE-91A4B0804671}">
      <dgm:prSet/>
      <dgm:spPr/>
      <dgm:t>
        <a:bodyPr/>
        <a:lstStyle/>
        <a:p>
          <a:r>
            <a:rPr lang="tr-TR" dirty="0" smtClean="0"/>
            <a:t>Uluslararası deneyime sahip iş gücünün arttırılması,</a:t>
          </a:r>
          <a:endParaRPr lang="tr-TR" dirty="0"/>
        </a:p>
      </dgm:t>
    </dgm:pt>
    <dgm:pt modelId="{E17FC21F-1B03-47BC-BC9F-2F12F92DFD0D}" type="parTrans" cxnId="{00C43D45-BD0B-4505-85CD-D5DA5491515B}">
      <dgm:prSet/>
      <dgm:spPr/>
      <dgm:t>
        <a:bodyPr/>
        <a:lstStyle/>
        <a:p>
          <a:endParaRPr lang="tr-TR"/>
        </a:p>
      </dgm:t>
    </dgm:pt>
    <dgm:pt modelId="{083A2E2F-ADD6-4ACD-8073-05B7D31CE34D}" type="sibTrans" cxnId="{00C43D45-BD0B-4505-85CD-D5DA5491515B}">
      <dgm:prSet/>
      <dgm:spPr/>
      <dgm:t>
        <a:bodyPr/>
        <a:lstStyle/>
        <a:p>
          <a:endParaRPr lang="tr-TR"/>
        </a:p>
      </dgm:t>
    </dgm:pt>
    <dgm:pt modelId="{A59F460C-5B04-44A2-BF8C-8171CC655C27}">
      <dgm:prSet/>
      <dgm:spPr/>
      <dgm:t>
        <a:bodyPr/>
        <a:lstStyle/>
        <a:p>
          <a:r>
            <a:rPr lang="tr-TR" dirty="0" smtClean="0"/>
            <a:t>Niteliklerin daha şeffaf bir şekilde tanımlanmasından dolayı işe alımların kolaylaşması,</a:t>
          </a:r>
          <a:endParaRPr lang="tr-TR" dirty="0"/>
        </a:p>
      </dgm:t>
    </dgm:pt>
    <dgm:pt modelId="{E849511A-54F5-4CCF-B5FC-A77FAB066D3B}" type="parTrans" cxnId="{8D6D7A47-BC54-45C0-BCE4-0867950FDB91}">
      <dgm:prSet/>
      <dgm:spPr/>
      <dgm:t>
        <a:bodyPr/>
        <a:lstStyle/>
        <a:p>
          <a:endParaRPr lang="tr-TR"/>
        </a:p>
      </dgm:t>
    </dgm:pt>
    <dgm:pt modelId="{E73A0580-591B-4CBD-9FEF-20B4932CA480}" type="sibTrans" cxnId="{8D6D7A47-BC54-45C0-BCE4-0867950FDB91}">
      <dgm:prSet/>
      <dgm:spPr/>
      <dgm:t>
        <a:bodyPr/>
        <a:lstStyle/>
        <a:p>
          <a:endParaRPr lang="tr-TR"/>
        </a:p>
      </dgm:t>
    </dgm:pt>
    <dgm:pt modelId="{34B4789D-516F-4491-887D-7C2F3C0B67D9}">
      <dgm:prSet/>
      <dgm:spPr/>
      <dgm:t>
        <a:bodyPr/>
        <a:lstStyle/>
        <a:p>
          <a:r>
            <a:rPr lang="tr-TR" dirty="0" smtClean="0"/>
            <a:t>İşe uygun personelin istihdam edilmesinin kolaylaştırılması.</a:t>
          </a:r>
          <a:endParaRPr lang="tr-TR" dirty="0"/>
        </a:p>
      </dgm:t>
    </dgm:pt>
    <dgm:pt modelId="{AF6A3591-CEB4-494A-9927-ABAD1E988CB5}" type="parTrans" cxnId="{74BCC898-C556-470C-B20A-74949320D71B}">
      <dgm:prSet/>
      <dgm:spPr/>
      <dgm:t>
        <a:bodyPr/>
        <a:lstStyle/>
        <a:p>
          <a:endParaRPr lang="tr-TR"/>
        </a:p>
      </dgm:t>
    </dgm:pt>
    <dgm:pt modelId="{05F7A1BD-77AC-419C-8D5D-D145D59D8BB6}" type="sibTrans" cxnId="{74BCC898-C556-470C-B20A-74949320D71B}">
      <dgm:prSet/>
      <dgm:spPr/>
      <dgm:t>
        <a:bodyPr/>
        <a:lstStyle/>
        <a:p>
          <a:endParaRPr lang="tr-TR"/>
        </a:p>
      </dgm:t>
    </dgm:pt>
    <dgm:pt modelId="{DD373331-50A0-4FC3-B576-72D19FE4F390}">
      <dgm:prSet/>
      <dgm:spPr/>
      <dgm:t>
        <a:bodyPr/>
        <a:lstStyle/>
        <a:p>
          <a:r>
            <a:rPr lang="tr-TR" smtClean="0"/>
            <a:t>Hareketlilik sonrası, öğrenme sürecinin tekrarı gerekmeden kazanımların transfer edilebilmesi,</a:t>
          </a:r>
          <a:endParaRPr lang="tr-TR"/>
        </a:p>
      </dgm:t>
    </dgm:pt>
    <dgm:pt modelId="{BC7357B5-DB08-488F-989F-744AD9FC26BB}" type="parTrans" cxnId="{494F57A5-4DA2-4649-951F-2C63901D63C2}">
      <dgm:prSet/>
      <dgm:spPr/>
      <dgm:t>
        <a:bodyPr/>
        <a:lstStyle/>
        <a:p>
          <a:endParaRPr lang="tr-TR"/>
        </a:p>
      </dgm:t>
    </dgm:pt>
    <dgm:pt modelId="{859709E8-C3F4-414E-AAA3-7444CFCF95DD}" type="sibTrans" cxnId="{494F57A5-4DA2-4649-951F-2C63901D63C2}">
      <dgm:prSet/>
      <dgm:spPr/>
      <dgm:t>
        <a:bodyPr/>
        <a:lstStyle/>
        <a:p>
          <a:endParaRPr lang="tr-TR"/>
        </a:p>
      </dgm:t>
    </dgm:pt>
    <dgm:pt modelId="{DD5C1DC6-F2B9-491F-97DD-DCAC9C991715}">
      <dgm:prSet/>
      <dgm:spPr/>
      <dgm:t>
        <a:bodyPr/>
        <a:lstStyle/>
        <a:p>
          <a:r>
            <a:rPr lang="tr-TR" smtClean="0"/>
            <a:t>Öğrenci merkezli yaklaşımı desteklemesi,</a:t>
          </a:r>
          <a:endParaRPr lang="tr-TR"/>
        </a:p>
      </dgm:t>
    </dgm:pt>
    <dgm:pt modelId="{16E16225-4B90-438C-AE19-FB68BD64866D}" type="parTrans" cxnId="{CC889202-865F-4A76-8892-B0FDEBE1872E}">
      <dgm:prSet/>
      <dgm:spPr/>
      <dgm:t>
        <a:bodyPr/>
        <a:lstStyle/>
        <a:p>
          <a:endParaRPr lang="tr-TR"/>
        </a:p>
      </dgm:t>
    </dgm:pt>
    <dgm:pt modelId="{1AF7C8B9-9126-4C38-B13B-9C36C3ED962E}" type="sibTrans" cxnId="{CC889202-865F-4A76-8892-B0FDEBE1872E}">
      <dgm:prSet/>
      <dgm:spPr/>
      <dgm:t>
        <a:bodyPr/>
        <a:lstStyle/>
        <a:p>
          <a:endParaRPr lang="tr-TR"/>
        </a:p>
      </dgm:t>
    </dgm:pt>
    <dgm:pt modelId="{3744019E-08C5-4C7F-BAFD-6673B5470256}">
      <dgm:prSet/>
      <dgm:spPr/>
      <dgm:t>
        <a:bodyPr/>
        <a:lstStyle/>
        <a:p>
          <a:r>
            <a:rPr lang="tr-TR" dirty="0" smtClean="0"/>
            <a:t>İş tabanlı öğrenim dönemlerinin tanınması (staj), </a:t>
          </a:r>
          <a:endParaRPr lang="tr-TR" dirty="0"/>
        </a:p>
      </dgm:t>
    </dgm:pt>
    <dgm:pt modelId="{52F0379E-1E90-4CE7-B433-1184F0353A2B}" type="parTrans" cxnId="{A5896231-8A1E-4D3A-99E2-08D26514468A}">
      <dgm:prSet/>
      <dgm:spPr/>
      <dgm:t>
        <a:bodyPr/>
        <a:lstStyle/>
        <a:p>
          <a:endParaRPr lang="tr-TR"/>
        </a:p>
      </dgm:t>
    </dgm:pt>
    <dgm:pt modelId="{81B30CCB-C23C-4A3C-BCAA-AF420A0D2DE6}" type="sibTrans" cxnId="{A5896231-8A1E-4D3A-99E2-08D26514468A}">
      <dgm:prSet/>
      <dgm:spPr/>
      <dgm:t>
        <a:bodyPr/>
        <a:lstStyle/>
        <a:p>
          <a:endParaRPr lang="tr-TR"/>
        </a:p>
      </dgm:t>
    </dgm:pt>
    <dgm:pt modelId="{DDA23354-03B3-4A95-BA11-7F0652C28431}">
      <dgm:prSet/>
      <dgm:spPr/>
      <dgm:t>
        <a:bodyPr/>
        <a:lstStyle/>
        <a:p>
          <a:r>
            <a:rPr lang="tr-TR" dirty="0" smtClean="0"/>
            <a:t>Önceki öğrenmelerin tanınmasına imkânı,</a:t>
          </a:r>
          <a:endParaRPr lang="tr-TR" dirty="0"/>
        </a:p>
      </dgm:t>
    </dgm:pt>
    <dgm:pt modelId="{5524C815-2AF1-4DB9-8408-096501ECFA52}" type="parTrans" cxnId="{A8EBB243-7F72-4158-B632-BBD81FD53710}">
      <dgm:prSet/>
      <dgm:spPr/>
      <dgm:t>
        <a:bodyPr/>
        <a:lstStyle/>
        <a:p>
          <a:endParaRPr lang="tr-TR"/>
        </a:p>
      </dgm:t>
    </dgm:pt>
    <dgm:pt modelId="{72B16F42-F8A0-43FE-8CC7-C6BDCF28ECF2}" type="sibTrans" cxnId="{A8EBB243-7F72-4158-B632-BBD81FD53710}">
      <dgm:prSet/>
      <dgm:spPr/>
      <dgm:t>
        <a:bodyPr/>
        <a:lstStyle/>
        <a:p>
          <a:endParaRPr lang="tr-TR"/>
        </a:p>
      </dgm:t>
    </dgm:pt>
    <dgm:pt modelId="{52DADAB2-7949-4D81-825A-4C01BEBA5CF5}">
      <dgm:prSet/>
      <dgm:spPr/>
      <dgm:t>
        <a:bodyPr/>
        <a:lstStyle/>
        <a:p>
          <a:r>
            <a:rPr lang="tr-TR" dirty="0" smtClean="0"/>
            <a:t>Hayat boyu öğrenme ve kariyer esnekliği sağlaması. </a:t>
          </a:r>
          <a:endParaRPr lang="tr-TR" dirty="0"/>
        </a:p>
      </dgm:t>
    </dgm:pt>
    <dgm:pt modelId="{13327849-D76F-4DAD-AE2A-8A6C064E5CD2}" type="parTrans" cxnId="{C6715E20-89C9-48F7-BC58-8189363D52E2}">
      <dgm:prSet/>
      <dgm:spPr/>
      <dgm:t>
        <a:bodyPr/>
        <a:lstStyle/>
        <a:p>
          <a:endParaRPr lang="tr-TR"/>
        </a:p>
      </dgm:t>
    </dgm:pt>
    <dgm:pt modelId="{17C72C23-6F09-4E04-8F10-BFB2CAF8B02D}" type="sibTrans" cxnId="{C6715E20-89C9-48F7-BC58-8189363D52E2}">
      <dgm:prSet/>
      <dgm:spPr/>
      <dgm:t>
        <a:bodyPr/>
        <a:lstStyle/>
        <a:p>
          <a:endParaRPr lang="tr-TR"/>
        </a:p>
      </dgm:t>
    </dgm:pt>
    <dgm:pt modelId="{C5AF39E9-2B6E-41B9-9FB7-47A9E9E64ACD}" type="pres">
      <dgm:prSet presAssocID="{7615DF52-31BB-4888-9398-8BD07320E267}" presName="linearFlow" presStyleCnt="0">
        <dgm:presLayoutVars>
          <dgm:dir/>
          <dgm:animLvl val="lvl"/>
          <dgm:resizeHandles/>
        </dgm:presLayoutVars>
      </dgm:prSet>
      <dgm:spPr/>
      <dgm:t>
        <a:bodyPr/>
        <a:lstStyle/>
        <a:p>
          <a:endParaRPr lang="tr-TR"/>
        </a:p>
      </dgm:t>
    </dgm:pt>
    <dgm:pt modelId="{8BADFAEF-4ADA-4863-8CA1-8C957A684D72}" type="pres">
      <dgm:prSet presAssocID="{BF8AA525-A054-4EE8-9F7E-8BB4AC988658}" presName="compositeNode" presStyleCnt="0">
        <dgm:presLayoutVars>
          <dgm:bulletEnabled val="1"/>
        </dgm:presLayoutVars>
      </dgm:prSet>
      <dgm:spPr/>
    </dgm:pt>
    <dgm:pt modelId="{F3EF0E05-5477-4800-AB67-44306BFE2504}" type="pres">
      <dgm:prSet presAssocID="{BF8AA525-A054-4EE8-9F7E-8BB4AC988658}" presName="image" presStyleLbl="fgImgPlace1" presStyleIdx="0" presStyleCnt="3"/>
      <dgm:spPr>
        <a:blipFill rotWithShape="1">
          <a:blip xmlns:r="http://schemas.openxmlformats.org/officeDocument/2006/relationships" r:embed="rId1"/>
          <a:stretch>
            <a:fillRect/>
          </a:stretch>
        </a:blipFill>
      </dgm:spPr>
    </dgm:pt>
    <dgm:pt modelId="{1BAD0A6F-9FA1-4E7D-895B-2B93648902D4}" type="pres">
      <dgm:prSet presAssocID="{BF8AA525-A054-4EE8-9F7E-8BB4AC988658}" presName="childNode" presStyleLbl="node1" presStyleIdx="0" presStyleCnt="3">
        <dgm:presLayoutVars>
          <dgm:bulletEnabled val="1"/>
        </dgm:presLayoutVars>
      </dgm:prSet>
      <dgm:spPr/>
      <dgm:t>
        <a:bodyPr/>
        <a:lstStyle/>
        <a:p>
          <a:endParaRPr lang="tr-TR"/>
        </a:p>
      </dgm:t>
    </dgm:pt>
    <dgm:pt modelId="{E59000C1-865A-47ED-9AAD-EBC2B25819E7}" type="pres">
      <dgm:prSet presAssocID="{BF8AA525-A054-4EE8-9F7E-8BB4AC988658}" presName="parentNode" presStyleLbl="revTx" presStyleIdx="0" presStyleCnt="3">
        <dgm:presLayoutVars>
          <dgm:chMax val="0"/>
          <dgm:bulletEnabled val="1"/>
        </dgm:presLayoutVars>
      </dgm:prSet>
      <dgm:spPr/>
      <dgm:t>
        <a:bodyPr/>
        <a:lstStyle/>
        <a:p>
          <a:endParaRPr lang="tr-TR"/>
        </a:p>
      </dgm:t>
    </dgm:pt>
    <dgm:pt modelId="{91105577-AEF0-4216-90BF-29C3341270EB}" type="pres">
      <dgm:prSet presAssocID="{EFCF6C5F-2764-4964-9E09-AEBE06B4C91F}" presName="sibTrans" presStyleCnt="0"/>
      <dgm:spPr/>
    </dgm:pt>
    <dgm:pt modelId="{1ED5F946-996B-4877-A0AB-9CCED964A38A}" type="pres">
      <dgm:prSet presAssocID="{093837DD-EC6A-4F86-99D0-BDDF0E3C8EC5}" presName="compositeNode" presStyleCnt="0">
        <dgm:presLayoutVars>
          <dgm:bulletEnabled val="1"/>
        </dgm:presLayoutVars>
      </dgm:prSet>
      <dgm:spPr/>
    </dgm:pt>
    <dgm:pt modelId="{0727890C-D0E3-485F-A8A1-0CF0D11A38F6}" type="pres">
      <dgm:prSet presAssocID="{093837DD-EC6A-4F86-99D0-BDDF0E3C8EC5}" presName="image" presStyleLbl="fgImgPlace1" presStyleIdx="1" presStyleCnt="3"/>
      <dgm:spPr>
        <a:blipFill rotWithShape="1">
          <a:blip xmlns:r="http://schemas.openxmlformats.org/officeDocument/2006/relationships" r:embed="rId2"/>
          <a:stretch>
            <a:fillRect/>
          </a:stretch>
        </a:blipFill>
      </dgm:spPr>
    </dgm:pt>
    <dgm:pt modelId="{F21F6D66-55BD-4D39-AA4A-5CC303D77718}" type="pres">
      <dgm:prSet presAssocID="{093837DD-EC6A-4F86-99D0-BDDF0E3C8EC5}" presName="childNode" presStyleLbl="node1" presStyleIdx="1" presStyleCnt="3">
        <dgm:presLayoutVars>
          <dgm:bulletEnabled val="1"/>
        </dgm:presLayoutVars>
      </dgm:prSet>
      <dgm:spPr/>
      <dgm:t>
        <a:bodyPr/>
        <a:lstStyle/>
        <a:p>
          <a:endParaRPr lang="tr-TR"/>
        </a:p>
      </dgm:t>
    </dgm:pt>
    <dgm:pt modelId="{2489D8B3-5ECD-439E-8953-E5897FBBBD24}" type="pres">
      <dgm:prSet presAssocID="{093837DD-EC6A-4F86-99D0-BDDF0E3C8EC5}" presName="parentNode" presStyleLbl="revTx" presStyleIdx="1" presStyleCnt="3">
        <dgm:presLayoutVars>
          <dgm:chMax val="0"/>
          <dgm:bulletEnabled val="1"/>
        </dgm:presLayoutVars>
      </dgm:prSet>
      <dgm:spPr/>
      <dgm:t>
        <a:bodyPr/>
        <a:lstStyle/>
        <a:p>
          <a:endParaRPr lang="tr-TR"/>
        </a:p>
      </dgm:t>
    </dgm:pt>
    <dgm:pt modelId="{B0BA91E4-3BC9-41F4-923B-269274BFD8E3}" type="pres">
      <dgm:prSet presAssocID="{CB9EB1A2-6807-4522-8053-1C7BD119C9E7}" presName="sibTrans" presStyleCnt="0"/>
      <dgm:spPr/>
    </dgm:pt>
    <dgm:pt modelId="{D168B371-6DA8-4D70-8E91-600E2674028E}" type="pres">
      <dgm:prSet presAssocID="{B4C907A4-8571-497E-9342-E2CA59B54577}" presName="compositeNode" presStyleCnt="0">
        <dgm:presLayoutVars>
          <dgm:bulletEnabled val="1"/>
        </dgm:presLayoutVars>
      </dgm:prSet>
      <dgm:spPr/>
    </dgm:pt>
    <dgm:pt modelId="{FAC92078-7C5E-4350-BF5B-6063014A3AFB}" type="pres">
      <dgm:prSet presAssocID="{B4C907A4-8571-497E-9342-E2CA59B54577}" presName="image" presStyleLbl="fgImgPlace1" presStyleIdx="2" presStyleCnt="3"/>
      <dgm:spPr>
        <a:blipFill rotWithShape="1">
          <a:blip xmlns:r="http://schemas.openxmlformats.org/officeDocument/2006/relationships" r:embed="rId3"/>
          <a:stretch>
            <a:fillRect/>
          </a:stretch>
        </a:blipFill>
      </dgm:spPr>
    </dgm:pt>
    <dgm:pt modelId="{AB9D14A4-697F-4660-8B6E-7BA138257288}" type="pres">
      <dgm:prSet presAssocID="{B4C907A4-8571-497E-9342-E2CA59B54577}" presName="childNode" presStyleLbl="node1" presStyleIdx="2" presStyleCnt="3">
        <dgm:presLayoutVars>
          <dgm:bulletEnabled val="1"/>
        </dgm:presLayoutVars>
      </dgm:prSet>
      <dgm:spPr/>
      <dgm:t>
        <a:bodyPr/>
        <a:lstStyle/>
        <a:p>
          <a:endParaRPr lang="tr-TR"/>
        </a:p>
      </dgm:t>
    </dgm:pt>
    <dgm:pt modelId="{69B294C9-70FA-4469-8E67-5B666E309B8B}" type="pres">
      <dgm:prSet presAssocID="{B4C907A4-8571-497E-9342-E2CA59B54577}" presName="parentNode" presStyleLbl="revTx" presStyleIdx="2" presStyleCnt="3">
        <dgm:presLayoutVars>
          <dgm:chMax val="0"/>
          <dgm:bulletEnabled val="1"/>
        </dgm:presLayoutVars>
      </dgm:prSet>
      <dgm:spPr/>
      <dgm:t>
        <a:bodyPr/>
        <a:lstStyle/>
        <a:p>
          <a:endParaRPr lang="tr-TR"/>
        </a:p>
      </dgm:t>
    </dgm:pt>
  </dgm:ptLst>
  <dgm:cxnLst>
    <dgm:cxn modelId="{80C2EA97-58B4-4C60-8D04-0C4C62FDD9F8}" type="presOf" srcId="{B4C907A4-8571-497E-9342-E2CA59B54577}" destId="{69B294C9-70FA-4469-8E67-5B666E309B8B}" srcOrd="0" destOrd="0" presId="urn:microsoft.com/office/officeart/2005/8/layout/hList2"/>
    <dgm:cxn modelId="{9108E6E4-FCBB-40F7-95E4-34F8F00D0F1D}" type="presOf" srcId="{DD5C1DC6-F2B9-491F-97DD-DCAC9C991715}" destId="{AB9D14A4-697F-4660-8B6E-7BA138257288}" srcOrd="0" destOrd="2" presId="urn:microsoft.com/office/officeart/2005/8/layout/hList2"/>
    <dgm:cxn modelId="{6D5FA57E-3841-4D9C-8201-5ABD78095E57}" srcId="{093837DD-EC6A-4F86-99D0-BDDF0E3C8EC5}" destId="{5D0497B6-661F-4818-8909-2A814F334D44}" srcOrd="0" destOrd="0" parTransId="{CE1CD970-AB9B-487D-A9F4-B416DE09FA9D}" sibTransId="{BB569BE5-5942-45BC-85B8-7ADEB5C0021C}"/>
    <dgm:cxn modelId="{494F57A5-4DA2-4649-951F-2C63901D63C2}" srcId="{B4C907A4-8571-497E-9342-E2CA59B54577}" destId="{DD373331-50A0-4FC3-B576-72D19FE4F390}" srcOrd="1" destOrd="0" parTransId="{BC7357B5-DB08-488F-989F-744AD9FC26BB}" sibTransId="{859709E8-C3F4-414E-AAA3-7444CFCF95DD}"/>
    <dgm:cxn modelId="{72C9C1BC-790C-4215-A511-2E935573BCAD}" srcId="{BF8AA525-A054-4EE8-9F7E-8BB4AC988658}" destId="{E0D27FC4-5FDF-4F19-B77C-DD4881FB2F61}" srcOrd="1" destOrd="0" parTransId="{FA17C2AC-B9CB-42EF-B512-3BE5A23D4615}" sibTransId="{8FC7A265-8DCD-445F-B50C-1F2FA7369711}"/>
    <dgm:cxn modelId="{00C43D45-BD0B-4505-85CD-D5DA5491515B}" srcId="{093837DD-EC6A-4F86-99D0-BDDF0E3C8EC5}" destId="{0144D976-FAA1-4EC2-86FE-91A4B0804671}" srcOrd="1" destOrd="0" parTransId="{E17FC21F-1B03-47BC-BC9F-2F12F92DFD0D}" sibTransId="{083A2E2F-ADD6-4ACD-8073-05B7D31CE34D}"/>
    <dgm:cxn modelId="{F854F7E7-4BD3-4574-9F9D-E3F8F038C6CC}" type="presOf" srcId="{B81F78C5-EEFB-4C1D-A117-581D1A429563}" destId="{1BAD0A6F-9FA1-4E7D-895B-2B93648902D4}" srcOrd="0" destOrd="2" presId="urn:microsoft.com/office/officeart/2005/8/layout/hList2"/>
    <dgm:cxn modelId="{A31C2340-13DE-4E4A-9933-824C773DA1AD}" type="presOf" srcId="{34B4789D-516F-4491-887D-7C2F3C0B67D9}" destId="{F21F6D66-55BD-4D39-AA4A-5CC303D77718}" srcOrd="0" destOrd="3" presId="urn:microsoft.com/office/officeart/2005/8/layout/hList2"/>
    <dgm:cxn modelId="{C6715E20-89C9-48F7-BC58-8189363D52E2}" srcId="{B4C907A4-8571-497E-9342-E2CA59B54577}" destId="{52DADAB2-7949-4D81-825A-4C01BEBA5CF5}" srcOrd="5" destOrd="0" parTransId="{13327849-D76F-4DAD-AE2A-8A6C064E5CD2}" sibTransId="{17C72C23-6F09-4E04-8F10-BFB2CAF8B02D}"/>
    <dgm:cxn modelId="{9F936927-463D-4F63-AD42-259F34733085}" type="presOf" srcId="{E0D27FC4-5FDF-4F19-B77C-DD4881FB2F61}" destId="{1BAD0A6F-9FA1-4E7D-895B-2B93648902D4}" srcOrd="0" destOrd="1" presId="urn:microsoft.com/office/officeart/2005/8/layout/hList2"/>
    <dgm:cxn modelId="{8D6D7A47-BC54-45C0-BCE4-0867950FDB91}" srcId="{093837DD-EC6A-4F86-99D0-BDDF0E3C8EC5}" destId="{A59F460C-5B04-44A2-BF8C-8171CC655C27}" srcOrd="2" destOrd="0" parTransId="{E849511A-54F5-4CCF-B5FC-A77FAB066D3B}" sibTransId="{E73A0580-591B-4CBD-9FEF-20B4932CA480}"/>
    <dgm:cxn modelId="{59B12F01-7BA6-46F7-A684-1E4C17A3B8EA}" type="presOf" srcId="{C20F4A3C-5218-4960-B1CC-887D615DA454}" destId="{1BAD0A6F-9FA1-4E7D-895B-2B93648902D4}" srcOrd="0" destOrd="0" presId="urn:microsoft.com/office/officeart/2005/8/layout/hList2"/>
    <dgm:cxn modelId="{B16A7426-3F23-471E-8A21-C11F80677DF2}" srcId="{7615DF52-31BB-4888-9398-8BD07320E267}" destId="{B4C907A4-8571-497E-9342-E2CA59B54577}" srcOrd="2" destOrd="0" parTransId="{9A474A6F-E5A0-46C8-A674-66D37D7C4476}" sibTransId="{87CE6F53-A5E8-4200-A4F4-385110D75BAB}"/>
    <dgm:cxn modelId="{37E893D2-1941-4BD6-9BF4-CDC8D4E9B2BF}" srcId="{BF8AA525-A054-4EE8-9F7E-8BB4AC988658}" destId="{B81F78C5-EEFB-4C1D-A117-581D1A429563}" srcOrd="2" destOrd="0" parTransId="{00174F3E-7EE6-4261-8C6C-625C8FD542BA}" sibTransId="{C2867337-C63F-4E49-9729-F512F2DE0F21}"/>
    <dgm:cxn modelId="{068BF4D0-AA5C-40CA-89A4-4E825D18A0DF}" type="presOf" srcId="{093837DD-EC6A-4F86-99D0-BDDF0E3C8EC5}" destId="{2489D8B3-5ECD-439E-8953-E5897FBBBD24}" srcOrd="0" destOrd="0" presId="urn:microsoft.com/office/officeart/2005/8/layout/hList2"/>
    <dgm:cxn modelId="{C0D138E9-26E5-4919-BC1D-0A9109D9CB4D}" type="presOf" srcId="{BF8AA525-A054-4EE8-9F7E-8BB4AC988658}" destId="{E59000C1-865A-47ED-9AAD-EBC2B25819E7}" srcOrd="0" destOrd="0" presId="urn:microsoft.com/office/officeart/2005/8/layout/hList2"/>
    <dgm:cxn modelId="{C8CD85A8-0609-489C-873E-8D937BB989B1}" type="presOf" srcId="{446EBA66-280E-4F8F-9FF7-4FB54E24E9A2}" destId="{AB9D14A4-697F-4660-8B6E-7BA138257288}" srcOrd="0" destOrd="0" presId="urn:microsoft.com/office/officeart/2005/8/layout/hList2"/>
    <dgm:cxn modelId="{CC889202-865F-4A76-8892-B0FDEBE1872E}" srcId="{B4C907A4-8571-497E-9342-E2CA59B54577}" destId="{DD5C1DC6-F2B9-491F-97DD-DCAC9C991715}" srcOrd="2" destOrd="0" parTransId="{16E16225-4B90-438C-AE19-FB68BD64866D}" sibTransId="{1AF7C8B9-9126-4C38-B13B-9C36C3ED962E}"/>
    <dgm:cxn modelId="{74BCC898-C556-470C-B20A-74949320D71B}" srcId="{093837DD-EC6A-4F86-99D0-BDDF0E3C8EC5}" destId="{34B4789D-516F-4491-887D-7C2F3C0B67D9}" srcOrd="3" destOrd="0" parTransId="{AF6A3591-CEB4-494A-9927-ABAD1E988CB5}" sibTransId="{05F7A1BD-77AC-419C-8D5D-D145D59D8BB6}"/>
    <dgm:cxn modelId="{24F24126-2A76-456E-B346-3B9ED18CADAE}" type="presOf" srcId="{5D0497B6-661F-4818-8909-2A814F334D44}" destId="{F21F6D66-55BD-4D39-AA4A-5CC303D77718}" srcOrd="0" destOrd="0" presId="urn:microsoft.com/office/officeart/2005/8/layout/hList2"/>
    <dgm:cxn modelId="{1A397C48-726F-4DA3-9E92-EF13201CD668}" type="presOf" srcId="{3744019E-08C5-4C7F-BAFD-6673B5470256}" destId="{AB9D14A4-697F-4660-8B6E-7BA138257288}" srcOrd="0" destOrd="3" presId="urn:microsoft.com/office/officeart/2005/8/layout/hList2"/>
    <dgm:cxn modelId="{6779CF5D-2A78-46F1-B8E3-C08BE2DD6E0F}" srcId="{7615DF52-31BB-4888-9398-8BD07320E267}" destId="{BF8AA525-A054-4EE8-9F7E-8BB4AC988658}" srcOrd="0" destOrd="0" parTransId="{4FD900BC-77F3-45F0-B72D-829D7BD5EA96}" sibTransId="{EFCF6C5F-2764-4964-9E09-AEBE06B4C91F}"/>
    <dgm:cxn modelId="{A5E02397-9C20-4416-9B5A-2EBCB436B9BA}" type="presOf" srcId="{DD373331-50A0-4FC3-B576-72D19FE4F390}" destId="{AB9D14A4-697F-4660-8B6E-7BA138257288}" srcOrd="0" destOrd="1" presId="urn:microsoft.com/office/officeart/2005/8/layout/hList2"/>
    <dgm:cxn modelId="{8A2F47B8-3929-4760-8F25-F6BBD9A25630}" type="presOf" srcId="{52DADAB2-7949-4D81-825A-4C01BEBA5CF5}" destId="{AB9D14A4-697F-4660-8B6E-7BA138257288}" srcOrd="0" destOrd="5" presId="urn:microsoft.com/office/officeart/2005/8/layout/hList2"/>
    <dgm:cxn modelId="{2DEE21AD-21C0-4688-B67C-60762001D5A0}" type="presOf" srcId="{0144D976-FAA1-4EC2-86FE-91A4B0804671}" destId="{F21F6D66-55BD-4D39-AA4A-5CC303D77718}" srcOrd="0" destOrd="1" presId="urn:microsoft.com/office/officeart/2005/8/layout/hList2"/>
    <dgm:cxn modelId="{A8EBB243-7F72-4158-B632-BBD81FD53710}" srcId="{B4C907A4-8571-497E-9342-E2CA59B54577}" destId="{DDA23354-03B3-4A95-BA11-7F0652C28431}" srcOrd="4" destOrd="0" parTransId="{5524C815-2AF1-4DB9-8408-096501ECFA52}" sibTransId="{72B16F42-F8A0-43FE-8CC7-C6BDCF28ECF2}"/>
    <dgm:cxn modelId="{7736A8D8-1005-4B84-9826-54CBB54100BE}" srcId="{7615DF52-31BB-4888-9398-8BD07320E267}" destId="{093837DD-EC6A-4F86-99D0-BDDF0E3C8EC5}" srcOrd="1" destOrd="0" parTransId="{8975A5F2-00F9-465D-A42D-B26341033B2E}" sibTransId="{CB9EB1A2-6807-4522-8053-1C7BD119C9E7}"/>
    <dgm:cxn modelId="{4ECE7246-DFDC-4536-8C7F-D04DDA52B6D1}" srcId="{BF8AA525-A054-4EE8-9F7E-8BB4AC988658}" destId="{C20F4A3C-5218-4960-B1CC-887D615DA454}" srcOrd="0" destOrd="0" parTransId="{6EA2AE67-F186-4DF0-B6DF-491551A6A665}" sibTransId="{B4918DC8-5F8C-4884-A436-A1F3643B078F}"/>
    <dgm:cxn modelId="{06830696-569F-4A96-9834-99831A8ECAB8}" srcId="{B4C907A4-8571-497E-9342-E2CA59B54577}" destId="{446EBA66-280E-4F8F-9FF7-4FB54E24E9A2}" srcOrd="0" destOrd="0" parTransId="{239D0138-2C43-495E-A248-F6ED250B9F79}" sibTransId="{03F66625-422A-43CD-B85E-6682E0EA6708}"/>
    <dgm:cxn modelId="{654E807E-1CBD-49B4-A3A2-BACCA294CCA1}" type="presOf" srcId="{7615DF52-31BB-4888-9398-8BD07320E267}" destId="{C5AF39E9-2B6E-41B9-9FB7-47A9E9E64ACD}" srcOrd="0" destOrd="0" presId="urn:microsoft.com/office/officeart/2005/8/layout/hList2"/>
    <dgm:cxn modelId="{A4F51AFD-4268-4D9E-BD6F-2B9748C0FDDE}" type="presOf" srcId="{A59F460C-5B04-44A2-BF8C-8171CC655C27}" destId="{F21F6D66-55BD-4D39-AA4A-5CC303D77718}" srcOrd="0" destOrd="2" presId="urn:microsoft.com/office/officeart/2005/8/layout/hList2"/>
    <dgm:cxn modelId="{A5896231-8A1E-4D3A-99E2-08D26514468A}" srcId="{B4C907A4-8571-497E-9342-E2CA59B54577}" destId="{3744019E-08C5-4C7F-BAFD-6673B5470256}" srcOrd="3" destOrd="0" parTransId="{52F0379E-1E90-4CE7-B433-1184F0353A2B}" sibTransId="{81B30CCB-C23C-4A3C-BCAA-AF420A0D2DE6}"/>
    <dgm:cxn modelId="{EAC88841-7038-4480-9B9D-F0AE55F5DFCA}" type="presOf" srcId="{DDA23354-03B3-4A95-BA11-7F0652C28431}" destId="{AB9D14A4-697F-4660-8B6E-7BA138257288}" srcOrd="0" destOrd="4" presId="urn:microsoft.com/office/officeart/2005/8/layout/hList2"/>
    <dgm:cxn modelId="{5E245F1A-C682-43B4-9A4B-2AB32302A5AB}" type="presParOf" srcId="{C5AF39E9-2B6E-41B9-9FB7-47A9E9E64ACD}" destId="{8BADFAEF-4ADA-4863-8CA1-8C957A684D72}" srcOrd="0" destOrd="0" presId="urn:microsoft.com/office/officeart/2005/8/layout/hList2"/>
    <dgm:cxn modelId="{C3372CB1-A50A-4DD7-A06D-B67DF008D31E}" type="presParOf" srcId="{8BADFAEF-4ADA-4863-8CA1-8C957A684D72}" destId="{F3EF0E05-5477-4800-AB67-44306BFE2504}" srcOrd="0" destOrd="0" presId="urn:microsoft.com/office/officeart/2005/8/layout/hList2"/>
    <dgm:cxn modelId="{8C15CD2B-E876-4A25-BFD9-19A69D726882}" type="presParOf" srcId="{8BADFAEF-4ADA-4863-8CA1-8C957A684D72}" destId="{1BAD0A6F-9FA1-4E7D-895B-2B93648902D4}" srcOrd="1" destOrd="0" presId="urn:microsoft.com/office/officeart/2005/8/layout/hList2"/>
    <dgm:cxn modelId="{527CEFC7-1DAF-46CF-841B-7023B3258EE2}" type="presParOf" srcId="{8BADFAEF-4ADA-4863-8CA1-8C957A684D72}" destId="{E59000C1-865A-47ED-9AAD-EBC2B25819E7}" srcOrd="2" destOrd="0" presId="urn:microsoft.com/office/officeart/2005/8/layout/hList2"/>
    <dgm:cxn modelId="{21C8B7AD-D2DB-4E00-958D-8357A635CC91}" type="presParOf" srcId="{C5AF39E9-2B6E-41B9-9FB7-47A9E9E64ACD}" destId="{91105577-AEF0-4216-90BF-29C3341270EB}" srcOrd="1" destOrd="0" presId="urn:microsoft.com/office/officeart/2005/8/layout/hList2"/>
    <dgm:cxn modelId="{49AECC62-E43E-4F95-A705-CFD06FACF20C}" type="presParOf" srcId="{C5AF39E9-2B6E-41B9-9FB7-47A9E9E64ACD}" destId="{1ED5F946-996B-4877-A0AB-9CCED964A38A}" srcOrd="2" destOrd="0" presId="urn:microsoft.com/office/officeart/2005/8/layout/hList2"/>
    <dgm:cxn modelId="{A39F0817-E342-43FF-B0D7-20D018D5B508}" type="presParOf" srcId="{1ED5F946-996B-4877-A0AB-9CCED964A38A}" destId="{0727890C-D0E3-485F-A8A1-0CF0D11A38F6}" srcOrd="0" destOrd="0" presId="urn:microsoft.com/office/officeart/2005/8/layout/hList2"/>
    <dgm:cxn modelId="{8075ADEA-98AB-450A-96D4-17C95CE57410}" type="presParOf" srcId="{1ED5F946-996B-4877-A0AB-9CCED964A38A}" destId="{F21F6D66-55BD-4D39-AA4A-5CC303D77718}" srcOrd="1" destOrd="0" presId="urn:microsoft.com/office/officeart/2005/8/layout/hList2"/>
    <dgm:cxn modelId="{20F5EE3D-EABA-4BF3-B833-678A1A557945}" type="presParOf" srcId="{1ED5F946-996B-4877-A0AB-9CCED964A38A}" destId="{2489D8B3-5ECD-439E-8953-E5897FBBBD24}" srcOrd="2" destOrd="0" presId="urn:microsoft.com/office/officeart/2005/8/layout/hList2"/>
    <dgm:cxn modelId="{F4AF2336-E055-494C-AF02-08BD3F861726}" type="presParOf" srcId="{C5AF39E9-2B6E-41B9-9FB7-47A9E9E64ACD}" destId="{B0BA91E4-3BC9-41F4-923B-269274BFD8E3}" srcOrd="3" destOrd="0" presId="urn:microsoft.com/office/officeart/2005/8/layout/hList2"/>
    <dgm:cxn modelId="{DA628A00-901E-4BD8-8696-20B9C3D6B0F8}" type="presParOf" srcId="{C5AF39E9-2B6E-41B9-9FB7-47A9E9E64ACD}" destId="{D168B371-6DA8-4D70-8E91-600E2674028E}" srcOrd="4" destOrd="0" presId="urn:microsoft.com/office/officeart/2005/8/layout/hList2"/>
    <dgm:cxn modelId="{269AA1E9-3A48-4041-9B4D-7523CAC94107}" type="presParOf" srcId="{D168B371-6DA8-4D70-8E91-600E2674028E}" destId="{FAC92078-7C5E-4350-BF5B-6063014A3AFB}" srcOrd="0" destOrd="0" presId="urn:microsoft.com/office/officeart/2005/8/layout/hList2"/>
    <dgm:cxn modelId="{22E0BD14-8768-4127-AEF7-8A1EC1E84E8A}" type="presParOf" srcId="{D168B371-6DA8-4D70-8E91-600E2674028E}" destId="{AB9D14A4-697F-4660-8B6E-7BA138257288}" srcOrd="1" destOrd="0" presId="urn:microsoft.com/office/officeart/2005/8/layout/hList2"/>
    <dgm:cxn modelId="{C6BB8AB5-FF59-443A-ABD6-853801133B38}" type="presParOf" srcId="{D168B371-6DA8-4D70-8E91-600E2674028E}" destId="{69B294C9-70FA-4469-8E67-5B666E309B8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41913-D423-42BC-850A-F27F3812BE5F}" type="doc">
      <dgm:prSet loTypeId="urn:microsoft.com/office/officeart/2005/8/layout/hList6" loCatId="list" qsTypeId="urn:microsoft.com/office/officeart/2005/8/quickstyle/simple3" qsCatId="simple" csTypeId="urn:microsoft.com/office/officeart/2005/8/colors/accent1_5" csCatId="accent1" phldr="1"/>
      <dgm:spPr/>
      <dgm:t>
        <a:bodyPr/>
        <a:lstStyle/>
        <a:p>
          <a:endParaRPr lang="tr-TR"/>
        </a:p>
      </dgm:t>
    </dgm:pt>
    <dgm:pt modelId="{ED3B525C-DEBD-4818-A2FC-09219962396A}">
      <dgm:prSet phldrT="[Metin]" custT="1"/>
      <dgm:spPr/>
      <dgm:t>
        <a:bodyPr/>
        <a:lstStyle/>
        <a:p>
          <a:r>
            <a:rPr lang="tr-TR" sz="1400" b="1" i="0" dirty="0" err="1" smtClean="0">
              <a:hlinkClick xmlns:r="http://schemas.openxmlformats.org/officeDocument/2006/relationships" r:id="rId1" action="ppaction://hlinksldjump"/>
            </a:rPr>
            <a:t>Europass</a:t>
          </a:r>
          <a:r>
            <a:rPr lang="tr-TR" sz="1400" b="1" i="0" dirty="0" smtClean="0">
              <a:hlinkClick xmlns:r="http://schemas.openxmlformats.org/officeDocument/2006/relationships" r:id="rId1" action="ppaction://hlinksldjump"/>
            </a:rPr>
            <a:t> Sertifika Eki</a:t>
          </a:r>
          <a:endParaRPr lang="tr-TR" sz="1400" b="1" dirty="0"/>
        </a:p>
      </dgm:t>
    </dgm:pt>
    <dgm:pt modelId="{96548792-08E5-4BAE-B112-461048F6FF58}" type="parTrans" cxnId="{B3642638-AB9B-4FA9-9F6B-1021A3D5A3F1}">
      <dgm:prSet/>
      <dgm:spPr/>
      <dgm:t>
        <a:bodyPr/>
        <a:lstStyle/>
        <a:p>
          <a:endParaRPr lang="tr-TR"/>
        </a:p>
      </dgm:t>
    </dgm:pt>
    <dgm:pt modelId="{8CF9AF33-0C6C-46BA-898B-D34F574D2818}" type="sibTrans" cxnId="{B3642638-AB9B-4FA9-9F6B-1021A3D5A3F1}">
      <dgm:prSet/>
      <dgm:spPr/>
      <dgm:t>
        <a:bodyPr/>
        <a:lstStyle/>
        <a:p>
          <a:endParaRPr lang="tr-TR"/>
        </a:p>
      </dgm:t>
    </dgm:pt>
    <dgm:pt modelId="{5E005A2A-5C05-4529-8B5A-616BB25D02C4}">
      <dgm:prSet phldrT="[Metin]" custT="1"/>
      <dgm:spPr/>
      <dgm:t>
        <a:bodyPr/>
        <a:lstStyle/>
        <a:p>
          <a:r>
            <a:rPr lang="tr-TR" sz="1400" b="1" i="1" dirty="0" smtClean="0">
              <a:hlinkClick xmlns:r="http://schemas.openxmlformats.org/officeDocument/2006/relationships" r:id="rId2" action="ppaction://hlinksldjump"/>
            </a:rPr>
            <a:t>Millî Eğitim Bakanlığı Ortaöğretim Kurumları Yönetmeliği</a:t>
          </a:r>
          <a:endParaRPr lang="tr-TR" sz="1400" b="1" dirty="0"/>
        </a:p>
      </dgm:t>
    </dgm:pt>
    <dgm:pt modelId="{77ED6194-B83F-4198-B285-534509FCA916}" type="parTrans" cxnId="{392EA2C7-A135-44C8-8591-A86C783BAF36}">
      <dgm:prSet/>
      <dgm:spPr/>
      <dgm:t>
        <a:bodyPr/>
        <a:lstStyle/>
        <a:p>
          <a:endParaRPr lang="tr-TR"/>
        </a:p>
      </dgm:t>
    </dgm:pt>
    <dgm:pt modelId="{2C1AF9C8-A255-4A9B-B533-EE9B5BD3E317}" type="sibTrans" cxnId="{392EA2C7-A135-44C8-8591-A86C783BAF36}">
      <dgm:prSet/>
      <dgm:spPr/>
      <dgm:t>
        <a:bodyPr/>
        <a:lstStyle/>
        <a:p>
          <a:endParaRPr lang="tr-TR"/>
        </a:p>
      </dgm:t>
    </dgm:pt>
    <dgm:pt modelId="{DC4C9E38-0156-4445-BB2E-7EB5F1EE8F1B}">
      <dgm:prSet phldrT="[Metin]" custT="1"/>
      <dgm:spPr/>
      <dgm:t>
        <a:bodyPr/>
        <a:lstStyle/>
        <a:p>
          <a:r>
            <a:rPr lang="tr-TR" sz="1400" b="1" i="1" dirty="0" smtClean="0">
              <a:hlinkClick xmlns:r="http://schemas.openxmlformats.org/officeDocument/2006/relationships" r:id="rId3" action="ppaction://hlinksldjump"/>
            </a:rPr>
            <a:t>Eğitim Kurulları ve Zümreleri Yönergesi </a:t>
          </a:r>
          <a:endParaRPr lang="tr-TR" sz="1400" b="1" dirty="0"/>
        </a:p>
      </dgm:t>
    </dgm:pt>
    <dgm:pt modelId="{46525213-275E-4444-AB36-D7752DA2BC10}" type="parTrans" cxnId="{8C6C51F3-0CCA-4574-974E-6B7F8A90E8A9}">
      <dgm:prSet/>
      <dgm:spPr/>
      <dgm:t>
        <a:bodyPr/>
        <a:lstStyle/>
        <a:p>
          <a:endParaRPr lang="tr-TR"/>
        </a:p>
      </dgm:t>
    </dgm:pt>
    <dgm:pt modelId="{00EDB7CC-F7F0-4EBD-9FDB-4DF32690AA2A}" type="sibTrans" cxnId="{8C6C51F3-0CCA-4574-974E-6B7F8A90E8A9}">
      <dgm:prSet/>
      <dgm:spPr/>
      <dgm:t>
        <a:bodyPr/>
        <a:lstStyle/>
        <a:p>
          <a:endParaRPr lang="tr-TR"/>
        </a:p>
      </dgm:t>
    </dgm:pt>
    <dgm:pt modelId="{67F499AC-A6BD-4C91-84E0-2362D0A52CF9}">
      <dgm:prSet phldrT="[Metin]" custT="1"/>
      <dgm:spPr/>
      <dgm:t>
        <a:bodyPr/>
        <a:lstStyle/>
        <a:p>
          <a:r>
            <a:rPr lang="tr-TR" sz="1400" b="1" i="1" dirty="0" smtClean="0">
              <a:hlinkClick xmlns:r="http://schemas.openxmlformats.org/officeDocument/2006/relationships" r:id="rId4" action="ppaction://hlinksldjump"/>
            </a:rPr>
            <a:t>Kalite Güvencesi</a:t>
          </a:r>
          <a:endParaRPr lang="tr-TR" sz="1400" b="1" dirty="0"/>
        </a:p>
      </dgm:t>
    </dgm:pt>
    <dgm:pt modelId="{9BEC8B31-9198-488A-A880-6FC0EFDDDBB4}" type="parTrans" cxnId="{D4370411-97C1-40CB-BF5E-2701129D98D3}">
      <dgm:prSet/>
      <dgm:spPr/>
      <dgm:t>
        <a:bodyPr/>
        <a:lstStyle/>
        <a:p>
          <a:endParaRPr lang="tr-TR"/>
        </a:p>
      </dgm:t>
    </dgm:pt>
    <dgm:pt modelId="{CC365D7D-EB94-477A-89AE-CB48E443554B}" type="sibTrans" cxnId="{D4370411-97C1-40CB-BF5E-2701129D98D3}">
      <dgm:prSet/>
      <dgm:spPr/>
      <dgm:t>
        <a:bodyPr/>
        <a:lstStyle/>
        <a:p>
          <a:endParaRPr lang="tr-TR"/>
        </a:p>
      </dgm:t>
    </dgm:pt>
    <dgm:pt modelId="{72E78E9B-2963-40B3-98C5-83AC5ECC60DF}">
      <dgm:prSet phldrT="[Metin]" custT="1"/>
      <dgm:spPr/>
      <dgm:t>
        <a:bodyPr/>
        <a:lstStyle/>
        <a:p>
          <a:r>
            <a:rPr lang="tr-TR" sz="1400" b="1" i="1" dirty="0" smtClean="0">
              <a:hlinkClick xmlns:r="http://schemas.openxmlformats.org/officeDocument/2006/relationships" r:id="rId5" action="ppaction://hlinksldjump"/>
            </a:rPr>
            <a:t>Mesleki Yeterlilik Kurumunun Kurulması</a:t>
          </a:r>
          <a:endParaRPr lang="tr-TR" sz="1400" b="1" dirty="0"/>
        </a:p>
      </dgm:t>
    </dgm:pt>
    <dgm:pt modelId="{656C323E-B2C3-4D13-B295-0FDB217CAA87}" type="parTrans" cxnId="{99C89FF8-BF60-4584-B3D3-A34027C7D921}">
      <dgm:prSet/>
      <dgm:spPr/>
      <dgm:t>
        <a:bodyPr/>
        <a:lstStyle/>
        <a:p>
          <a:endParaRPr lang="tr-TR"/>
        </a:p>
      </dgm:t>
    </dgm:pt>
    <dgm:pt modelId="{7106F2D4-0F3A-428F-A611-2B9859A775C0}" type="sibTrans" cxnId="{99C89FF8-BF60-4584-B3D3-A34027C7D921}">
      <dgm:prSet/>
      <dgm:spPr/>
      <dgm:t>
        <a:bodyPr/>
        <a:lstStyle/>
        <a:p>
          <a:endParaRPr lang="tr-TR"/>
        </a:p>
      </dgm:t>
    </dgm:pt>
    <dgm:pt modelId="{621D0569-2E0F-45D0-B24C-6359618577CF}" type="pres">
      <dgm:prSet presAssocID="{AF741913-D423-42BC-850A-F27F3812BE5F}" presName="Name0" presStyleCnt="0">
        <dgm:presLayoutVars>
          <dgm:dir/>
          <dgm:resizeHandles val="exact"/>
        </dgm:presLayoutVars>
      </dgm:prSet>
      <dgm:spPr/>
      <dgm:t>
        <a:bodyPr/>
        <a:lstStyle/>
        <a:p>
          <a:endParaRPr lang="tr-TR"/>
        </a:p>
      </dgm:t>
    </dgm:pt>
    <dgm:pt modelId="{F83462FE-551A-4983-89E3-7F23198F0002}" type="pres">
      <dgm:prSet presAssocID="{ED3B525C-DEBD-4818-A2FC-09219962396A}" presName="node" presStyleLbl="node1" presStyleIdx="0" presStyleCnt="5">
        <dgm:presLayoutVars>
          <dgm:bulletEnabled val="1"/>
        </dgm:presLayoutVars>
      </dgm:prSet>
      <dgm:spPr/>
      <dgm:t>
        <a:bodyPr/>
        <a:lstStyle/>
        <a:p>
          <a:endParaRPr lang="tr-TR"/>
        </a:p>
      </dgm:t>
    </dgm:pt>
    <dgm:pt modelId="{F024D7D7-907E-4055-BB0A-0F585D096DBB}" type="pres">
      <dgm:prSet presAssocID="{8CF9AF33-0C6C-46BA-898B-D34F574D2818}" presName="sibTrans" presStyleCnt="0"/>
      <dgm:spPr/>
    </dgm:pt>
    <dgm:pt modelId="{3B954777-3FA5-4699-B1D5-DE9D812C5645}" type="pres">
      <dgm:prSet presAssocID="{5E005A2A-5C05-4529-8B5A-616BB25D02C4}" presName="node" presStyleLbl="node1" presStyleIdx="1" presStyleCnt="5">
        <dgm:presLayoutVars>
          <dgm:bulletEnabled val="1"/>
        </dgm:presLayoutVars>
      </dgm:prSet>
      <dgm:spPr/>
      <dgm:t>
        <a:bodyPr/>
        <a:lstStyle/>
        <a:p>
          <a:endParaRPr lang="tr-TR"/>
        </a:p>
      </dgm:t>
    </dgm:pt>
    <dgm:pt modelId="{A8B05358-5D11-4A23-947C-2A01E0DAD640}" type="pres">
      <dgm:prSet presAssocID="{2C1AF9C8-A255-4A9B-B533-EE9B5BD3E317}" presName="sibTrans" presStyleCnt="0"/>
      <dgm:spPr/>
    </dgm:pt>
    <dgm:pt modelId="{A57363D4-2763-46A4-8077-7C2F4918F33D}" type="pres">
      <dgm:prSet presAssocID="{DC4C9E38-0156-4445-BB2E-7EB5F1EE8F1B}" presName="node" presStyleLbl="node1" presStyleIdx="2" presStyleCnt="5">
        <dgm:presLayoutVars>
          <dgm:bulletEnabled val="1"/>
        </dgm:presLayoutVars>
      </dgm:prSet>
      <dgm:spPr/>
      <dgm:t>
        <a:bodyPr/>
        <a:lstStyle/>
        <a:p>
          <a:endParaRPr lang="tr-TR"/>
        </a:p>
      </dgm:t>
    </dgm:pt>
    <dgm:pt modelId="{00340220-B635-470B-9EB5-D02163D2B1EB}" type="pres">
      <dgm:prSet presAssocID="{00EDB7CC-F7F0-4EBD-9FDB-4DF32690AA2A}" presName="sibTrans" presStyleCnt="0"/>
      <dgm:spPr/>
    </dgm:pt>
    <dgm:pt modelId="{89EF0E56-DA90-4137-BC1E-15FB54E3747D}" type="pres">
      <dgm:prSet presAssocID="{67F499AC-A6BD-4C91-84E0-2362D0A52CF9}" presName="node" presStyleLbl="node1" presStyleIdx="3" presStyleCnt="5">
        <dgm:presLayoutVars>
          <dgm:bulletEnabled val="1"/>
        </dgm:presLayoutVars>
      </dgm:prSet>
      <dgm:spPr/>
      <dgm:t>
        <a:bodyPr/>
        <a:lstStyle/>
        <a:p>
          <a:endParaRPr lang="tr-TR"/>
        </a:p>
      </dgm:t>
    </dgm:pt>
    <dgm:pt modelId="{8F2A28D5-EAD3-44AA-AC85-CEF22B366355}" type="pres">
      <dgm:prSet presAssocID="{CC365D7D-EB94-477A-89AE-CB48E443554B}" presName="sibTrans" presStyleCnt="0"/>
      <dgm:spPr/>
    </dgm:pt>
    <dgm:pt modelId="{C5FD3960-1776-4A7E-8B7C-0403F1776401}" type="pres">
      <dgm:prSet presAssocID="{72E78E9B-2963-40B3-98C5-83AC5ECC60DF}" presName="node" presStyleLbl="node1" presStyleIdx="4" presStyleCnt="5">
        <dgm:presLayoutVars>
          <dgm:bulletEnabled val="1"/>
        </dgm:presLayoutVars>
      </dgm:prSet>
      <dgm:spPr/>
      <dgm:t>
        <a:bodyPr/>
        <a:lstStyle/>
        <a:p>
          <a:endParaRPr lang="tr-TR"/>
        </a:p>
      </dgm:t>
    </dgm:pt>
  </dgm:ptLst>
  <dgm:cxnLst>
    <dgm:cxn modelId="{ED974063-8574-4F21-A8BB-0A5D7A4BAE7B}" type="presOf" srcId="{DC4C9E38-0156-4445-BB2E-7EB5F1EE8F1B}" destId="{A57363D4-2763-46A4-8077-7C2F4918F33D}" srcOrd="0" destOrd="0" presId="urn:microsoft.com/office/officeart/2005/8/layout/hList6"/>
    <dgm:cxn modelId="{ED871D65-A89B-4BD4-8FC2-25FEE887B155}" type="presOf" srcId="{ED3B525C-DEBD-4818-A2FC-09219962396A}" destId="{F83462FE-551A-4983-89E3-7F23198F0002}" srcOrd="0" destOrd="0" presId="urn:microsoft.com/office/officeart/2005/8/layout/hList6"/>
    <dgm:cxn modelId="{99C89FF8-BF60-4584-B3D3-A34027C7D921}" srcId="{AF741913-D423-42BC-850A-F27F3812BE5F}" destId="{72E78E9B-2963-40B3-98C5-83AC5ECC60DF}" srcOrd="4" destOrd="0" parTransId="{656C323E-B2C3-4D13-B295-0FDB217CAA87}" sibTransId="{7106F2D4-0F3A-428F-A611-2B9859A775C0}"/>
    <dgm:cxn modelId="{B3642638-AB9B-4FA9-9F6B-1021A3D5A3F1}" srcId="{AF741913-D423-42BC-850A-F27F3812BE5F}" destId="{ED3B525C-DEBD-4818-A2FC-09219962396A}" srcOrd="0" destOrd="0" parTransId="{96548792-08E5-4BAE-B112-461048F6FF58}" sibTransId="{8CF9AF33-0C6C-46BA-898B-D34F574D2818}"/>
    <dgm:cxn modelId="{AC831795-954B-43F5-A8C2-8DE679FDAE2B}" type="presOf" srcId="{AF741913-D423-42BC-850A-F27F3812BE5F}" destId="{621D0569-2E0F-45D0-B24C-6359618577CF}" srcOrd="0" destOrd="0" presId="urn:microsoft.com/office/officeart/2005/8/layout/hList6"/>
    <dgm:cxn modelId="{D2A62F15-3434-4460-A98D-24790054B898}" type="presOf" srcId="{67F499AC-A6BD-4C91-84E0-2362D0A52CF9}" destId="{89EF0E56-DA90-4137-BC1E-15FB54E3747D}" srcOrd="0" destOrd="0" presId="urn:microsoft.com/office/officeart/2005/8/layout/hList6"/>
    <dgm:cxn modelId="{E6549E85-5A4E-4752-8341-271C609D4CDA}" type="presOf" srcId="{5E005A2A-5C05-4529-8B5A-616BB25D02C4}" destId="{3B954777-3FA5-4699-B1D5-DE9D812C5645}" srcOrd="0" destOrd="0" presId="urn:microsoft.com/office/officeart/2005/8/layout/hList6"/>
    <dgm:cxn modelId="{392EA2C7-A135-44C8-8591-A86C783BAF36}" srcId="{AF741913-D423-42BC-850A-F27F3812BE5F}" destId="{5E005A2A-5C05-4529-8B5A-616BB25D02C4}" srcOrd="1" destOrd="0" parTransId="{77ED6194-B83F-4198-B285-534509FCA916}" sibTransId="{2C1AF9C8-A255-4A9B-B533-EE9B5BD3E317}"/>
    <dgm:cxn modelId="{DAEDF03F-C92C-4E53-91D9-BC57AD6CF846}" type="presOf" srcId="{72E78E9B-2963-40B3-98C5-83AC5ECC60DF}" destId="{C5FD3960-1776-4A7E-8B7C-0403F1776401}" srcOrd="0" destOrd="0" presId="urn:microsoft.com/office/officeart/2005/8/layout/hList6"/>
    <dgm:cxn modelId="{8C6C51F3-0CCA-4574-974E-6B7F8A90E8A9}" srcId="{AF741913-D423-42BC-850A-F27F3812BE5F}" destId="{DC4C9E38-0156-4445-BB2E-7EB5F1EE8F1B}" srcOrd="2" destOrd="0" parTransId="{46525213-275E-4444-AB36-D7752DA2BC10}" sibTransId="{00EDB7CC-F7F0-4EBD-9FDB-4DF32690AA2A}"/>
    <dgm:cxn modelId="{D4370411-97C1-40CB-BF5E-2701129D98D3}" srcId="{AF741913-D423-42BC-850A-F27F3812BE5F}" destId="{67F499AC-A6BD-4C91-84E0-2362D0A52CF9}" srcOrd="3" destOrd="0" parTransId="{9BEC8B31-9198-488A-A880-6FC0EFDDDBB4}" sibTransId="{CC365D7D-EB94-477A-89AE-CB48E443554B}"/>
    <dgm:cxn modelId="{86301521-FC05-44D4-A1C7-35A8EC084274}" type="presParOf" srcId="{621D0569-2E0F-45D0-B24C-6359618577CF}" destId="{F83462FE-551A-4983-89E3-7F23198F0002}" srcOrd="0" destOrd="0" presId="urn:microsoft.com/office/officeart/2005/8/layout/hList6"/>
    <dgm:cxn modelId="{BB607C46-B3AE-4E80-ADDF-26DBCE2AB54D}" type="presParOf" srcId="{621D0569-2E0F-45D0-B24C-6359618577CF}" destId="{F024D7D7-907E-4055-BB0A-0F585D096DBB}" srcOrd="1" destOrd="0" presId="urn:microsoft.com/office/officeart/2005/8/layout/hList6"/>
    <dgm:cxn modelId="{FAF5DD38-DB3B-42B7-93EA-7471CD956AF5}" type="presParOf" srcId="{621D0569-2E0F-45D0-B24C-6359618577CF}" destId="{3B954777-3FA5-4699-B1D5-DE9D812C5645}" srcOrd="2" destOrd="0" presId="urn:microsoft.com/office/officeart/2005/8/layout/hList6"/>
    <dgm:cxn modelId="{E645B62C-5FB7-4EBC-9C80-D374223F6310}" type="presParOf" srcId="{621D0569-2E0F-45D0-B24C-6359618577CF}" destId="{A8B05358-5D11-4A23-947C-2A01E0DAD640}" srcOrd="3" destOrd="0" presId="urn:microsoft.com/office/officeart/2005/8/layout/hList6"/>
    <dgm:cxn modelId="{2AD7E194-C302-4FB2-B3FB-8B8B6E58D8A6}" type="presParOf" srcId="{621D0569-2E0F-45D0-B24C-6359618577CF}" destId="{A57363D4-2763-46A4-8077-7C2F4918F33D}" srcOrd="4" destOrd="0" presId="urn:microsoft.com/office/officeart/2005/8/layout/hList6"/>
    <dgm:cxn modelId="{29649EE6-7216-4C0A-9B59-BFD4D77B14DF}" type="presParOf" srcId="{621D0569-2E0F-45D0-B24C-6359618577CF}" destId="{00340220-B635-470B-9EB5-D02163D2B1EB}" srcOrd="5" destOrd="0" presId="urn:microsoft.com/office/officeart/2005/8/layout/hList6"/>
    <dgm:cxn modelId="{86A5E857-845A-40C1-BE03-EA712D4800FC}" type="presParOf" srcId="{621D0569-2E0F-45D0-B24C-6359618577CF}" destId="{89EF0E56-DA90-4137-BC1E-15FB54E3747D}" srcOrd="6" destOrd="0" presId="urn:microsoft.com/office/officeart/2005/8/layout/hList6"/>
    <dgm:cxn modelId="{C2728D4A-E2E3-4990-BF30-57A5FDF92664}" type="presParOf" srcId="{621D0569-2E0F-45D0-B24C-6359618577CF}" destId="{8F2A28D5-EAD3-44AA-AC85-CEF22B366355}" srcOrd="7" destOrd="0" presId="urn:microsoft.com/office/officeart/2005/8/layout/hList6"/>
    <dgm:cxn modelId="{69305F03-ACD0-4102-8907-A3A84E061EE5}" type="presParOf" srcId="{621D0569-2E0F-45D0-B24C-6359618577CF}" destId="{C5FD3960-1776-4A7E-8B7C-0403F1776401}"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D8E1A95-87C9-4F38-AD23-21195B576EAB}"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tr-TR"/>
        </a:p>
      </dgm:t>
    </dgm:pt>
    <dgm:pt modelId="{DF6F9FD5-32AC-4CBF-AFAB-F7CEBA277821}">
      <dgm:prSet phldrT="[Metin]" custT="1"/>
      <dgm:spPr/>
      <dgm:t>
        <a:bodyPr/>
        <a:lstStyle/>
        <a:p>
          <a:r>
            <a:rPr lang="tr-TR" sz="2800" b="1" dirty="0" smtClean="0"/>
            <a:t>ÖNERİLER</a:t>
          </a:r>
          <a:endParaRPr lang="tr-TR" sz="2800" b="1" dirty="0"/>
        </a:p>
      </dgm:t>
    </dgm:pt>
    <dgm:pt modelId="{3B10786D-E2C3-43DC-9F07-7D1D8652FD8B}" type="parTrans" cxnId="{A1698A9F-5581-4FD0-B3D2-FEF59E633FC7}">
      <dgm:prSet/>
      <dgm:spPr/>
      <dgm:t>
        <a:bodyPr/>
        <a:lstStyle/>
        <a:p>
          <a:endParaRPr lang="tr-TR" sz="1600" b="1"/>
        </a:p>
      </dgm:t>
    </dgm:pt>
    <dgm:pt modelId="{096540AB-DC7A-484A-A6A5-86199478DFB0}" type="sibTrans" cxnId="{A1698A9F-5581-4FD0-B3D2-FEF59E633FC7}">
      <dgm:prSet/>
      <dgm:spPr/>
      <dgm:t>
        <a:bodyPr/>
        <a:lstStyle/>
        <a:p>
          <a:endParaRPr lang="tr-TR" sz="1600" b="1"/>
        </a:p>
      </dgm:t>
    </dgm:pt>
    <dgm:pt modelId="{6824CC24-F569-4536-AD94-9BD54B12E6E4}">
      <dgm:prSet phldrT="[Metin]" custT="1"/>
      <dgm:spPr/>
      <dgm:t>
        <a:bodyPr/>
        <a:lstStyle/>
        <a:p>
          <a:r>
            <a:rPr lang="tr-TR" sz="1200" b="1" dirty="0" smtClean="0"/>
            <a:t>I. KALİTE GÜVENCE</a:t>
          </a:r>
          <a:endParaRPr lang="tr-TR" sz="1200" b="1" dirty="0"/>
        </a:p>
      </dgm:t>
    </dgm:pt>
    <dgm:pt modelId="{A5812BD4-0641-404F-A259-A65DD0285083}" type="parTrans" cxnId="{20FC4919-66BD-41A6-A8DE-8D3C5967EF16}">
      <dgm:prSet/>
      <dgm:spPr/>
      <dgm:t>
        <a:bodyPr/>
        <a:lstStyle/>
        <a:p>
          <a:endParaRPr lang="tr-TR" sz="1600" b="1"/>
        </a:p>
      </dgm:t>
    </dgm:pt>
    <dgm:pt modelId="{B6CC3808-3752-4A63-AF73-DD4431F18089}" type="sibTrans" cxnId="{20FC4919-66BD-41A6-A8DE-8D3C5967EF16}">
      <dgm:prSet/>
      <dgm:spPr/>
      <dgm:t>
        <a:bodyPr/>
        <a:lstStyle/>
        <a:p>
          <a:endParaRPr lang="tr-TR" sz="1600" b="1"/>
        </a:p>
      </dgm:t>
    </dgm:pt>
    <dgm:pt modelId="{42C2A791-DAE7-4F8F-85BE-A6A16D39CC9B}">
      <dgm:prSet phldrT="[Metin]" custT="1"/>
      <dgm:spPr/>
      <dgm:t>
        <a:bodyPr/>
        <a:lstStyle/>
        <a:p>
          <a:r>
            <a:rPr lang="tr-TR" sz="1200" b="1" dirty="0" smtClean="0"/>
            <a:t>II. YASAL ÇERÇEVE</a:t>
          </a:r>
          <a:endParaRPr lang="tr-TR" sz="1200" b="1" dirty="0"/>
        </a:p>
      </dgm:t>
    </dgm:pt>
    <dgm:pt modelId="{1756CF9D-098A-478D-A02D-F32FFD80E9E3}" type="parTrans" cxnId="{FCBEF290-6908-4C93-8B9C-C8F68ECBB434}">
      <dgm:prSet/>
      <dgm:spPr/>
      <dgm:t>
        <a:bodyPr/>
        <a:lstStyle/>
        <a:p>
          <a:endParaRPr lang="tr-TR" sz="1600" b="1"/>
        </a:p>
      </dgm:t>
    </dgm:pt>
    <dgm:pt modelId="{55326509-BBD7-4DDB-876B-1EF1F54A5F99}" type="sibTrans" cxnId="{FCBEF290-6908-4C93-8B9C-C8F68ECBB434}">
      <dgm:prSet/>
      <dgm:spPr/>
      <dgm:t>
        <a:bodyPr/>
        <a:lstStyle/>
        <a:p>
          <a:endParaRPr lang="tr-TR" sz="1600" b="1"/>
        </a:p>
      </dgm:t>
    </dgm:pt>
    <dgm:pt modelId="{2A0A1065-3C06-4927-A728-C602E3453A2D}">
      <dgm:prSet phldrT="[Metin]" custT="1"/>
      <dgm:spPr/>
      <dgm:t>
        <a:bodyPr/>
        <a:lstStyle/>
        <a:p>
          <a:r>
            <a:rPr lang="tr-TR" sz="1200" b="1" dirty="0" smtClean="0"/>
            <a:t>III. FARKINDALIK &amp; MOTİVASYON</a:t>
          </a:r>
          <a:endParaRPr lang="tr-TR" sz="1200" b="1" dirty="0"/>
        </a:p>
      </dgm:t>
    </dgm:pt>
    <dgm:pt modelId="{24048281-E5C6-4C02-9531-81BE69AC3912}" type="parTrans" cxnId="{56602847-3D58-4F60-893F-DA63FD5A49C8}">
      <dgm:prSet/>
      <dgm:spPr/>
      <dgm:t>
        <a:bodyPr/>
        <a:lstStyle/>
        <a:p>
          <a:endParaRPr lang="tr-TR" sz="1600" b="1"/>
        </a:p>
      </dgm:t>
    </dgm:pt>
    <dgm:pt modelId="{E7BB13E5-FFE6-46AE-BF86-C73FBA5629DF}" type="sibTrans" cxnId="{56602847-3D58-4F60-893F-DA63FD5A49C8}">
      <dgm:prSet/>
      <dgm:spPr/>
      <dgm:t>
        <a:bodyPr/>
        <a:lstStyle/>
        <a:p>
          <a:endParaRPr lang="tr-TR" sz="1600" b="1"/>
        </a:p>
      </dgm:t>
    </dgm:pt>
    <dgm:pt modelId="{4C43D3DA-5BD1-4EFF-9503-F263DF0C7D0C}">
      <dgm:prSet phldrT="[Metin]" custT="1"/>
      <dgm:spPr/>
      <dgm:t>
        <a:bodyPr/>
        <a:lstStyle/>
        <a:p>
          <a:r>
            <a:rPr lang="tr-TR" sz="1200" b="1" dirty="0" smtClean="0"/>
            <a:t>V. DİĞER</a:t>
          </a:r>
          <a:endParaRPr lang="tr-TR" sz="1200" b="1" dirty="0"/>
        </a:p>
      </dgm:t>
    </dgm:pt>
    <dgm:pt modelId="{172127C8-48A1-42C6-95C0-D7D1A4DDE747}" type="parTrans" cxnId="{EEF05071-22C9-42C2-8FD2-E083D17D3B09}">
      <dgm:prSet/>
      <dgm:spPr/>
      <dgm:t>
        <a:bodyPr/>
        <a:lstStyle/>
        <a:p>
          <a:endParaRPr lang="tr-TR" sz="1600" b="1"/>
        </a:p>
      </dgm:t>
    </dgm:pt>
    <dgm:pt modelId="{2150E516-6239-492D-819B-1D54F7B93406}" type="sibTrans" cxnId="{EEF05071-22C9-42C2-8FD2-E083D17D3B09}">
      <dgm:prSet/>
      <dgm:spPr/>
      <dgm:t>
        <a:bodyPr/>
        <a:lstStyle/>
        <a:p>
          <a:endParaRPr lang="tr-TR" sz="1600" b="1"/>
        </a:p>
      </dgm:t>
    </dgm:pt>
    <dgm:pt modelId="{9E99D0CE-27A8-40BC-B7F7-93DB1AA03B20}">
      <dgm:prSet custT="1"/>
      <dgm:spPr/>
      <dgm:t>
        <a:bodyPr/>
        <a:lstStyle/>
        <a:p>
          <a:r>
            <a:rPr lang="tr-TR" sz="1200" b="1" dirty="0" smtClean="0"/>
            <a:t>IV. ÖLÇME VE DEĞERLENDİRME</a:t>
          </a:r>
          <a:endParaRPr lang="tr-TR" sz="1200" b="1" dirty="0"/>
        </a:p>
      </dgm:t>
    </dgm:pt>
    <dgm:pt modelId="{1B6F7F7F-1649-4A5D-81B8-71CE112DFB30}" type="parTrans" cxnId="{6448A8E1-007E-431C-B7F2-90F3026EB043}">
      <dgm:prSet/>
      <dgm:spPr/>
      <dgm:t>
        <a:bodyPr/>
        <a:lstStyle/>
        <a:p>
          <a:endParaRPr lang="tr-TR" sz="1600" b="1"/>
        </a:p>
      </dgm:t>
    </dgm:pt>
    <dgm:pt modelId="{C122F42A-FB02-4199-A3E8-2A9E3E07BBA7}" type="sibTrans" cxnId="{6448A8E1-007E-431C-B7F2-90F3026EB043}">
      <dgm:prSet/>
      <dgm:spPr/>
      <dgm:t>
        <a:bodyPr/>
        <a:lstStyle/>
        <a:p>
          <a:endParaRPr lang="tr-TR" sz="1600" b="1"/>
        </a:p>
      </dgm:t>
    </dgm:pt>
    <dgm:pt modelId="{A101ADB2-9764-4310-A749-86B29F447475}" type="pres">
      <dgm:prSet presAssocID="{5D8E1A95-87C9-4F38-AD23-21195B576EAB}" presName="Name0" presStyleCnt="0">
        <dgm:presLayoutVars>
          <dgm:chMax val="1"/>
          <dgm:dir/>
          <dgm:animLvl val="ctr"/>
          <dgm:resizeHandles val="exact"/>
        </dgm:presLayoutVars>
      </dgm:prSet>
      <dgm:spPr/>
      <dgm:t>
        <a:bodyPr/>
        <a:lstStyle/>
        <a:p>
          <a:endParaRPr lang="tr-TR"/>
        </a:p>
      </dgm:t>
    </dgm:pt>
    <dgm:pt modelId="{1C04D013-7DE7-452F-9D8A-3507999435F3}" type="pres">
      <dgm:prSet presAssocID="{DF6F9FD5-32AC-4CBF-AFAB-F7CEBA277821}" presName="centerShape" presStyleLbl="node0" presStyleIdx="0" presStyleCnt="1"/>
      <dgm:spPr/>
      <dgm:t>
        <a:bodyPr/>
        <a:lstStyle/>
        <a:p>
          <a:endParaRPr lang="tr-TR"/>
        </a:p>
      </dgm:t>
    </dgm:pt>
    <dgm:pt modelId="{129A4A78-48FE-47B5-98F2-4101B4E5CB59}" type="pres">
      <dgm:prSet presAssocID="{6824CC24-F569-4536-AD94-9BD54B12E6E4}" presName="node" presStyleLbl="node1" presStyleIdx="0" presStyleCnt="5">
        <dgm:presLayoutVars>
          <dgm:bulletEnabled val="1"/>
        </dgm:presLayoutVars>
      </dgm:prSet>
      <dgm:spPr/>
      <dgm:t>
        <a:bodyPr/>
        <a:lstStyle/>
        <a:p>
          <a:endParaRPr lang="tr-TR"/>
        </a:p>
      </dgm:t>
    </dgm:pt>
    <dgm:pt modelId="{284F7DAE-20DF-47E3-9E7A-25ECABAB73BD}" type="pres">
      <dgm:prSet presAssocID="{6824CC24-F569-4536-AD94-9BD54B12E6E4}" presName="dummy" presStyleCnt="0"/>
      <dgm:spPr/>
    </dgm:pt>
    <dgm:pt modelId="{863CB5F6-80B3-4D98-B5FE-5D0C661C35AD}" type="pres">
      <dgm:prSet presAssocID="{B6CC3808-3752-4A63-AF73-DD4431F18089}" presName="sibTrans" presStyleLbl="sibTrans2D1" presStyleIdx="0" presStyleCnt="5"/>
      <dgm:spPr/>
      <dgm:t>
        <a:bodyPr/>
        <a:lstStyle/>
        <a:p>
          <a:endParaRPr lang="tr-TR"/>
        </a:p>
      </dgm:t>
    </dgm:pt>
    <dgm:pt modelId="{DC336215-8287-4FCE-9452-D5F0ED9B3918}" type="pres">
      <dgm:prSet presAssocID="{42C2A791-DAE7-4F8F-85BE-A6A16D39CC9B}" presName="node" presStyleLbl="node1" presStyleIdx="1" presStyleCnt="5">
        <dgm:presLayoutVars>
          <dgm:bulletEnabled val="1"/>
        </dgm:presLayoutVars>
      </dgm:prSet>
      <dgm:spPr/>
      <dgm:t>
        <a:bodyPr/>
        <a:lstStyle/>
        <a:p>
          <a:endParaRPr lang="tr-TR"/>
        </a:p>
      </dgm:t>
    </dgm:pt>
    <dgm:pt modelId="{F981B666-6661-4349-9294-BAC423B65467}" type="pres">
      <dgm:prSet presAssocID="{42C2A791-DAE7-4F8F-85BE-A6A16D39CC9B}" presName="dummy" presStyleCnt="0"/>
      <dgm:spPr/>
    </dgm:pt>
    <dgm:pt modelId="{D58D52F8-F0C7-4850-8FB0-566233E5F8A0}" type="pres">
      <dgm:prSet presAssocID="{55326509-BBD7-4DDB-876B-1EF1F54A5F99}" presName="sibTrans" presStyleLbl="sibTrans2D1" presStyleIdx="1" presStyleCnt="5"/>
      <dgm:spPr/>
      <dgm:t>
        <a:bodyPr/>
        <a:lstStyle/>
        <a:p>
          <a:endParaRPr lang="tr-TR"/>
        </a:p>
      </dgm:t>
    </dgm:pt>
    <dgm:pt modelId="{3D5AFF91-85BB-4CB9-B714-25ECF0ABFC56}" type="pres">
      <dgm:prSet presAssocID="{2A0A1065-3C06-4927-A728-C602E3453A2D}" presName="node" presStyleLbl="node1" presStyleIdx="2" presStyleCnt="5">
        <dgm:presLayoutVars>
          <dgm:bulletEnabled val="1"/>
        </dgm:presLayoutVars>
      </dgm:prSet>
      <dgm:spPr/>
      <dgm:t>
        <a:bodyPr/>
        <a:lstStyle/>
        <a:p>
          <a:endParaRPr lang="tr-TR"/>
        </a:p>
      </dgm:t>
    </dgm:pt>
    <dgm:pt modelId="{2F39E37F-2534-4342-81D7-D613569AEEB9}" type="pres">
      <dgm:prSet presAssocID="{2A0A1065-3C06-4927-A728-C602E3453A2D}" presName="dummy" presStyleCnt="0"/>
      <dgm:spPr/>
    </dgm:pt>
    <dgm:pt modelId="{7EF031EB-0802-4A6C-80E0-C66C392DD69D}" type="pres">
      <dgm:prSet presAssocID="{E7BB13E5-FFE6-46AE-BF86-C73FBA5629DF}" presName="sibTrans" presStyleLbl="sibTrans2D1" presStyleIdx="2" presStyleCnt="5"/>
      <dgm:spPr/>
      <dgm:t>
        <a:bodyPr/>
        <a:lstStyle/>
        <a:p>
          <a:endParaRPr lang="tr-TR"/>
        </a:p>
      </dgm:t>
    </dgm:pt>
    <dgm:pt modelId="{D72123DD-6AB9-44DF-8033-5804EB7E3FEB}" type="pres">
      <dgm:prSet presAssocID="{9E99D0CE-27A8-40BC-B7F7-93DB1AA03B20}" presName="node" presStyleLbl="node1" presStyleIdx="3" presStyleCnt="5" custRadScaleRad="99765" custRadScaleInc="-777">
        <dgm:presLayoutVars>
          <dgm:bulletEnabled val="1"/>
        </dgm:presLayoutVars>
      </dgm:prSet>
      <dgm:spPr/>
      <dgm:t>
        <a:bodyPr/>
        <a:lstStyle/>
        <a:p>
          <a:endParaRPr lang="tr-TR"/>
        </a:p>
      </dgm:t>
    </dgm:pt>
    <dgm:pt modelId="{EE3A5DA4-4825-4C6F-8160-B614CA8383AB}" type="pres">
      <dgm:prSet presAssocID="{9E99D0CE-27A8-40BC-B7F7-93DB1AA03B20}" presName="dummy" presStyleCnt="0"/>
      <dgm:spPr/>
    </dgm:pt>
    <dgm:pt modelId="{8C278711-6DB2-40D7-9235-B6BAEBBD1EF2}" type="pres">
      <dgm:prSet presAssocID="{C122F42A-FB02-4199-A3E8-2A9E3E07BBA7}" presName="sibTrans" presStyleLbl="sibTrans2D1" presStyleIdx="3" presStyleCnt="5"/>
      <dgm:spPr/>
      <dgm:t>
        <a:bodyPr/>
        <a:lstStyle/>
        <a:p>
          <a:endParaRPr lang="tr-TR"/>
        </a:p>
      </dgm:t>
    </dgm:pt>
    <dgm:pt modelId="{9B224A20-3E5B-4C41-A2F6-ED1C17A373AE}" type="pres">
      <dgm:prSet presAssocID="{4C43D3DA-5BD1-4EFF-9503-F263DF0C7D0C}" presName="node" presStyleLbl="node1" presStyleIdx="4" presStyleCnt="5" custScaleX="99186">
        <dgm:presLayoutVars>
          <dgm:bulletEnabled val="1"/>
        </dgm:presLayoutVars>
      </dgm:prSet>
      <dgm:spPr/>
      <dgm:t>
        <a:bodyPr/>
        <a:lstStyle/>
        <a:p>
          <a:endParaRPr lang="tr-TR"/>
        </a:p>
      </dgm:t>
    </dgm:pt>
    <dgm:pt modelId="{6C6D4992-64C6-4EC6-9C99-CFBA56B32733}" type="pres">
      <dgm:prSet presAssocID="{4C43D3DA-5BD1-4EFF-9503-F263DF0C7D0C}" presName="dummy" presStyleCnt="0"/>
      <dgm:spPr/>
    </dgm:pt>
    <dgm:pt modelId="{52E9FFBE-BC4E-4DCA-9BD0-9F139166A9F2}" type="pres">
      <dgm:prSet presAssocID="{2150E516-6239-492D-819B-1D54F7B93406}" presName="sibTrans" presStyleLbl="sibTrans2D1" presStyleIdx="4" presStyleCnt="5"/>
      <dgm:spPr/>
      <dgm:t>
        <a:bodyPr/>
        <a:lstStyle/>
        <a:p>
          <a:endParaRPr lang="tr-TR"/>
        </a:p>
      </dgm:t>
    </dgm:pt>
  </dgm:ptLst>
  <dgm:cxnLst>
    <dgm:cxn modelId="{BCD480C1-F45A-42F0-A238-1082B54D360B}" type="presOf" srcId="{E7BB13E5-FFE6-46AE-BF86-C73FBA5629DF}" destId="{7EF031EB-0802-4A6C-80E0-C66C392DD69D}" srcOrd="0" destOrd="0" presId="urn:microsoft.com/office/officeart/2005/8/layout/radial6"/>
    <dgm:cxn modelId="{38B84C9E-D748-4BCF-A328-AB4C001C76C0}" type="presOf" srcId="{C122F42A-FB02-4199-A3E8-2A9E3E07BBA7}" destId="{8C278711-6DB2-40D7-9235-B6BAEBBD1EF2}" srcOrd="0" destOrd="0" presId="urn:microsoft.com/office/officeart/2005/8/layout/radial6"/>
    <dgm:cxn modelId="{C493887F-93D1-4CF5-90F1-E2FB10BB85D6}" type="presOf" srcId="{B6CC3808-3752-4A63-AF73-DD4431F18089}" destId="{863CB5F6-80B3-4D98-B5FE-5D0C661C35AD}" srcOrd="0" destOrd="0" presId="urn:microsoft.com/office/officeart/2005/8/layout/radial6"/>
    <dgm:cxn modelId="{20FC4919-66BD-41A6-A8DE-8D3C5967EF16}" srcId="{DF6F9FD5-32AC-4CBF-AFAB-F7CEBA277821}" destId="{6824CC24-F569-4536-AD94-9BD54B12E6E4}" srcOrd="0" destOrd="0" parTransId="{A5812BD4-0641-404F-A259-A65DD0285083}" sibTransId="{B6CC3808-3752-4A63-AF73-DD4431F18089}"/>
    <dgm:cxn modelId="{B0616B97-A400-4781-A2A6-501448EFBE8D}" type="presOf" srcId="{DF6F9FD5-32AC-4CBF-AFAB-F7CEBA277821}" destId="{1C04D013-7DE7-452F-9D8A-3507999435F3}" srcOrd="0" destOrd="0" presId="urn:microsoft.com/office/officeart/2005/8/layout/radial6"/>
    <dgm:cxn modelId="{C46B17B5-BB22-40D6-8DE6-561C19E42ABA}" type="presOf" srcId="{9E99D0CE-27A8-40BC-B7F7-93DB1AA03B20}" destId="{D72123DD-6AB9-44DF-8033-5804EB7E3FEB}" srcOrd="0" destOrd="0" presId="urn:microsoft.com/office/officeart/2005/8/layout/radial6"/>
    <dgm:cxn modelId="{66D63D16-70A7-4D52-8D2E-2398EAEB84EA}" type="presOf" srcId="{2A0A1065-3C06-4927-A728-C602E3453A2D}" destId="{3D5AFF91-85BB-4CB9-B714-25ECF0ABFC56}" srcOrd="0" destOrd="0" presId="urn:microsoft.com/office/officeart/2005/8/layout/radial6"/>
    <dgm:cxn modelId="{F3B11C61-6D49-48EC-9ED3-99C5C294EFF8}" type="presOf" srcId="{6824CC24-F569-4536-AD94-9BD54B12E6E4}" destId="{129A4A78-48FE-47B5-98F2-4101B4E5CB59}" srcOrd="0" destOrd="0" presId="urn:microsoft.com/office/officeart/2005/8/layout/radial6"/>
    <dgm:cxn modelId="{767F4141-8752-4B34-87BD-6F0AF903E9D1}" type="presOf" srcId="{2150E516-6239-492D-819B-1D54F7B93406}" destId="{52E9FFBE-BC4E-4DCA-9BD0-9F139166A9F2}" srcOrd="0" destOrd="0" presId="urn:microsoft.com/office/officeart/2005/8/layout/radial6"/>
    <dgm:cxn modelId="{6448A8E1-007E-431C-B7F2-90F3026EB043}" srcId="{DF6F9FD5-32AC-4CBF-AFAB-F7CEBA277821}" destId="{9E99D0CE-27A8-40BC-B7F7-93DB1AA03B20}" srcOrd="3" destOrd="0" parTransId="{1B6F7F7F-1649-4A5D-81B8-71CE112DFB30}" sibTransId="{C122F42A-FB02-4199-A3E8-2A9E3E07BBA7}"/>
    <dgm:cxn modelId="{56602847-3D58-4F60-893F-DA63FD5A49C8}" srcId="{DF6F9FD5-32AC-4CBF-AFAB-F7CEBA277821}" destId="{2A0A1065-3C06-4927-A728-C602E3453A2D}" srcOrd="2" destOrd="0" parTransId="{24048281-E5C6-4C02-9531-81BE69AC3912}" sibTransId="{E7BB13E5-FFE6-46AE-BF86-C73FBA5629DF}"/>
    <dgm:cxn modelId="{A1698A9F-5581-4FD0-B3D2-FEF59E633FC7}" srcId="{5D8E1A95-87C9-4F38-AD23-21195B576EAB}" destId="{DF6F9FD5-32AC-4CBF-AFAB-F7CEBA277821}" srcOrd="0" destOrd="0" parTransId="{3B10786D-E2C3-43DC-9F07-7D1D8652FD8B}" sibTransId="{096540AB-DC7A-484A-A6A5-86199478DFB0}"/>
    <dgm:cxn modelId="{2CD65821-73B5-4DD6-AB40-599079FFC4F5}" type="presOf" srcId="{4C43D3DA-5BD1-4EFF-9503-F263DF0C7D0C}" destId="{9B224A20-3E5B-4C41-A2F6-ED1C17A373AE}" srcOrd="0" destOrd="0" presId="urn:microsoft.com/office/officeart/2005/8/layout/radial6"/>
    <dgm:cxn modelId="{772B5A67-8BE2-4FC0-A017-BB47CE5C8200}" type="presOf" srcId="{5D8E1A95-87C9-4F38-AD23-21195B576EAB}" destId="{A101ADB2-9764-4310-A749-86B29F447475}" srcOrd="0" destOrd="0" presId="urn:microsoft.com/office/officeart/2005/8/layout/radial6"/>
    <dgm:cxn modelId="{EEF05071-22C9-42C2-8FD2-E083D17D3B09}" srcId="{DF6F9FD5-32AC-4CBF-AFAB-F7CEBA277821}" destId="{4C43D3DA-5BD1-4EFF-9503-F263DF0C7D0C}" srcOrd="4" destOrd="0" parTransId="{172127C8-48A1-42C6-95C0-D7D1A4DDE747}" sibTransId="{2150E516-6239-492D-819B-1D54F7B93406}"/>
    <dgm:cxn modelId="{A87F9032-5738-4CCC-8138-11C2B9FD8855}" type="presOf" srcId="{55326509-BBD7-4DDB-876B-1EF1F54A5F99}" destId="{D58D52F8-F0C7-4850-8FB0-566233E5F8A0}" srcOrd="0" destOrd="0" presId="urn:microsoft.com/office/officeart/2005/8/layout/radial6"/>
    <dgm:cxn modelId="{FCBEF290-6908-4C93-8B9C-C8F68ECBB434}" srcId="{DF6F9FD5-32AC-4CBF-AFAB-F7CEBA277821}" destId="{42C2A791-DAE7-4F8F-85BE-A6A16D39CC9B}" srcOrd="1" destOrd="0" parTransId="{1756CF9D-098A-478D-A02D-F32FFD80E9E3}" sibTransId="{55326509-BBD7-4DDB-876B-1EF1F54A5F99}"/>
    <dgm:cxn modelId="{E3E26D12-A0E8-4F34-B22D-9EABDB4E1E5C}" type="presOf" srcId="{42C2A791-DAE7-4F8F-85BE-A6A16D39CC9B}" destId="{DC336215-8287-4FCE-9452-D5F0ED9B3918}" srcOrd="0" destOrd="0" presId="urn:microsoft.com/office/officeart/2005/8/layout/radial6"/>
    <dgm:cxn modelId="{7780CF90-2411-4367-B10D-508B80702AA2}" type="presParOf" srcId="{A101ADB2-9764-4310-A749-86B29F447475}" destId="{1C04D013-7DE7-452F-9D8A-3507999435F3}" srcOrd="0" destOrd="0" presId="urn:microsoft.com/office/officeart/2005/8/layout/radial6"/>
    <dgm:cxn modelId="{ED6F02B0-5A33-4C4B-B317-A29E4C2EC2B4}" type="presParOf" srcId="{A101ADB2-9764-4310-A749-86B29F447475}" destId="{129A4A78-48FE-47B5-98F2-4101B4E5CB59}" srcOrd="1" destOrd="0" presId="urn:microsoft.com/office/officeart/2005/8/layout/radial6"/>
    <dgm:cxn modelId="{AD1A034A-E542-4D35-9330-C9C71AF8DB9C}" type="presParOf" srcId="{A101ADB2-9764-4310-A749-86B29F447475}" destId="{284F7DAE-20DF-47E3-9E7A-25ECABAB73BD}" srcOrd="2" destOrd="0" presId="urn:microsoft.com/office/officeart/2005/8/layout/radial6"/>
    <dgm:cxn modelId="{98C8DEE2-F0C0-47C1-BD2F-4A7B30540256}" type="presParOf" srcId="{A101ADB2-9764-4310-A749-86B29F447475}" destId="{863CB5F6-80B3-4D98-B5FE-5D0C661C35AD}" srcOrd="3" destOrd="0" presId="urn:microsoft.com/office/officeart/2005/8/layout/radial6"/>
    <dgm:cxn modelId="{909B1C5B-B19A-4250-A4A9-8390A71E3392}" type="presParOf" srcId="{A101ADB2-9764-4310-A749-86B29F447475}" destId="{DC336215-8287-4FCE-9452-D5F0ED9B3918}" srcOrd="4" destOrd="0" presId="urn:microsoft.com/office/officeart/2005/8/layout/radial6"/>
    <dgm:cxn modelId="{88EBE88E-0895-40C9-BEE2-5D2C0C67E13B}" type="presParOf" srcId="{A101ADB2-9764-4310-A749-86B29F447475}" destId="{F981B666-6661-4349-9294-BAC423B65467}" srcOrd="5" destOrd="0" presId="urn:microsoft.com/office/officeart/2005/8/layout/radial6"/>
    <dgm:cxn modelId="{2527AE67-DE66-4D79-9949-4B4EF4FDEE94}" type="presParOf" srcId="{A101ADB2-9764-4310-A749-86B29F447475}" destId="{D58D52F8-F0C7-4850-8FB0-566233E5F8A0}" srcOrd="6" destOrd="0" presId="urn:microsoft.com/office/officeart/2005/8/layout/radial6"/>
    <dgm:cxn modelId="{4A2F7B73-5F3D-498E-BD06-4A953F4F6CAE}" type="presParOf" srcId="{A101ADB2-9764-4310-A749-86B29F447475}" destId="{3D5AFF91-85BB-4CB9-B714-25ECF0ABFC56}" srcOrd="7" destOrd="0" presId="urn:microsoft.com/office/officeart/2005/8/layout/radial6"/>
    <dgm:cxn modelId="{8A79BD34-108B-4CD8-8A95-9044CEEF90A8}" type="presParOf" srcId="{A101ADB2-9764-4310-A749-86B29F447475}" destId="{2F39E37F-2534-4342-81D7-D613569AEEB9}" srcOrd="8" destOrd="0" presId="urn:microsoft.com/office/officeart/2005/8/layout/radial6"/>
    <dgm:cxn modelId="{BDEEB33A-40C7-4737-94C9-73007B73A3E6}" type="presParOf" srcId="{A101ADB2-9764-4310-A749-86B29F447475}" destId="{7EF031EB-0802-4A6C-80E0-C66C392DD69D}" srcOrd="9" destOrd="0" presId="urn:microsoft.com/office/officeart/2005/8/layout/radial6"/>
    <dgm:cxn modelId="{0123CCE0-2885-49B5-BFE3-CD85A88382BD}" type="presParOf" srcId="{A101ADB2-9764-4310-A749-86B29F447475}" destId="{D72123DD-6AB9-44DF-8033-5804EB7E3FEB}" srcOrd="10" destOrd="0" presId="urn:microsoft.com/office/officeart/2005/8/layout/radial6"/>
    <dgm:cxn modelId="{6C827712-9785-4A1F-A645-A2E24CA0ECC7}" type="presParOf" srcId="{A101ADB2-9764-4310-A749-86B29F447475}" destId="{EE3A5DA4-4825-4C6F-8160-B614CA8383AB}" srcOrd="11" destOrd="0" presId="urn:microsoft.com/office/officeart/2005/8/layout/radial6"/>
    <dgm:cxn modelId="{DC68B7A1-44E7-462C-9DB0-34EFE5DABBAC}" type="presParOf" srcId="{A101ADB2-9764-4310-A749-86B29F447475}" destId="{8C278711-6DB2-40D7-9235-B6BAEBBD1EF2}" srcOrd="12" destOrd="0" presId="urn:microsoft.com/office/officeart/2005/8/layout/radial6"/>
    <dgm:cxn modelId="{744A136E-0C41-4E83-AD08-F10706977BA5}" type="presParOf" srcId="{A101ADB2-9764-4310-A749-86B29F447475}" destId="{9B224A20-3E5B-4C41-A2F6-ED1C17A373AE}" srcOrd="13" destOrd="0" presId="urn:microsoft.com/office/officeart/2005/8/layout/radial6"/>
    <dgm:cxn modelId="{756435D0-0AE1-4029-977D-464BBE1D614B}" type="presParOf" srcId="{A101ADB2-9764-4310-A749-86B29F447475}" destId="{6C6D4992-64C6-4EC6-9C99-CFBA56B32733}" srcOrd="14" destOrd="0" presId="urn:microsoft.com/office/officeart/2005/8/layout/radial6"/>
    <dgm:cxn modelId="{B3903356-4793-4FB0-B94A-4A43091C9F6E}" type="presParOf" srcId="{A101ADB2-9764-4310-A749-86B29F447475}" destId="{52E9FFBE-BC4E-4DCA-9BD0-9F139166A9F2}"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000C1-865A-47ED-9AAD-EBC2B25819E7}">
      <dsp:nvSpPr>
        <dsp:cNvPr id="0" name=""/>
        <dsp:cNvSpPr/>
      </dsp:nvSpPr>
      <dsp:spPr>
        <a:xfrm rot="16200000">
          <a:off x="-2128732" y="3137325"/>
          <a:ext cx="4788327" cy="4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4188" bIns="0" numCol="1" spcCol="1270" anchor="t" anchorCtr="0">
          <a:noAutofit/>
        </a:bodyPr>
        <a:lstStyle/>
        <a:p>
          <a:pPr lvl="0" algn="r" defTabSz="1333500">
            <a:lnSpc>
              <a:spcPct val="90000"/>
            </a:lnSpc>
            <a:spcBef>
              <a:spcPct val="0"/>
            </a:spcBef>
            <a:spcAft>
              <a:spcPct val="35000"/>
            </a:spcAft>
          </a:pPr>
          <a:r>
            <a:rPr lang="tr-TR" sz="3000" b="1" kern="1200" smtClean="0"/>
            <a:t>MTE Sağlayıcıları</a:t>
          </a:r>
          <a:endParaRPr lang="tr-TR" sz="3000" b="1" kern="1200" dirty="0"/>
        </a:p>
      </dsp:txBody>
      <dsp:txXfrm>
        <a:off x="-2128732" y="3137325"/>
        <a:ext cx="4788327" cy="424276"/>
      </dsp:txXfrm>
    </dsp:sp>
    <dsp:sp modelId="{1BAD0A6F-9FA1-4E7D-895B-2B93648902D4}">
      <dsp:nvSpPr>
        <dsp:cNvPr id="0" name=""/>
        <dsp:cNvSpPr/>
      </dsp:nvSpPr>
      <dsp:spPr>
        <a:xfrm>
          <a:off x="477569" y="955299"/>
          <a:ext cx="2113346" cy="478832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374188" rIns="135128" bIns="135128"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Şeffaf ve güven temelli iş birliği fırsatı,</a:t>
          </a:r>
          <a:endParaRPr lang="tr-TR" sz="1500" kern="1200" dirty="0"/>
        </a:p>
        <a:p>
          <a:pPr marL="114300" lvl="1" indent="-114300" algn="l" defTabSz="666750">
            <a:lnSpc>
              <a:spcPct val="90000"/>
            </a:lnSpc>
            <a:spcBef>
              <a:spcPct val="0"/>
            </a:spcBef>
            <a:spcAft>
              <a:spcPct val="15000"/>
            </a:spcAft>
            <a:buChar char="••"/>
          </a:pPr>
          <a:r>
            <a:rPr lang="tr-TR" sz="1500" kern="1200" dirty="0" smtClean="0"/>
            <a:t>Kalitesi arttırılmış hareketlilik ve değişimler,</a:t>
          </a:r>
          <a:endParaRPr lang="tr-TR" sz="1500" kern="1200" dirty="0"/>
        </a:p>
        <a:p>
          <a:pPr marL="114300" lvl="1" indent="-114300" algn="l" defTabSz="666750">
            <a:lnSpc>
              <a:spcPct val="90000"/>
            </a:lnSpc>
            <a:spcBef>
              <a:spcPct val="0"/>
            </a:spcBef>
            <a:spcAft>
              <a:spcPct val="15000"/>
            </a:spcAft>
            <a:buChar char="••"/>
          </a:pPr>
          <a:r>
            <a:rPr lang="tr-TR" sz="1500" kern="1200" dirty="0" smtClean="0"/>
            <a:t>Diğer kurum ve ülkelerde elde edilen öğrenme çıktılarının tanınması için basitleştirilmiş prosedür ve ortak dil (öğrenim çıktıları) kullanımı.</a:t>
          </a:r>
          <a:endParaRPr lang="tr-TR" sz="1500" kern="1200" dirty="0"/>
        </a:p>
      </dsp:txBody>
      <dsp:txXfrm>
        <a:off x="477569" y="955299"/>
        <a:ext cx="2113346" cy="4788327"/>
      </dsp:txXfrm>
    </dsp:sp>
    <dsp:sp modelId="{F3EF0E05-5477-4800-AB67-44306BFE2504}">
      <dsp:nvSpPr>
        <dsp:cNvPr id="0" name=""/>
        <dsp:cNvSpPr/>
      </dsp:nvSpPr>
      <dsp:spPr>
        <a:xfrm>
          <a:off x="53292" y="395254"/>
          <a:ext cx="848552" cy="848552"/>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89D8B3-5ECD-439E-8953-E5897FBBBD24}">
      <dsp:nvSpPr>
        <dsp:cNvPr id="0" name=""/>
        <dsp:cNvSpPr/>
      </dsp:nvSpPr>
      <dsp:spPr>
        <a:xfrm rot="16200000">
          <a:off x="941650" y="3137325"/>
          <a:ext cx="4788327" cy="4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4188" bIns="0" numCol="1" spcCol="1270" anchor="t" anchorCtr="0">
          <a:noAutofit/>
        </a:bodyPr>
        <a:lstStyle/>
        <a:p>
          <a:pPr lvl="0" algn="r" defTabSz="1333500">
            <a:lnSpc>
              <a:spcPct val="90000"/>
            </a:lnSpc>
            <a:spcBef>
              <a:spcPct val="0"/>
            </a:spcBef>
            <a:spcAft>
              <a:spcPct val="35000"/>
            </a:spcAft>
          </a:pPr>
          <a:r>
            <a:rPr lang="tr-TR" sz="3000" b="1" kern="1200" smtClean="0"/>
            <a:t>Öğrenciler</a:t>
          </a:r>
          <a:endParaRPr lang="tr-TR" sz="3000" b="1" kern="1200" dirty="0"/>
        </a:p>
      </dsp:txBody>
      <dsp:txXfrm>
        <a:off x="941650" y="3137325"/>
        <a:ext cx="4788327" cy="424276"/>
      </dsp:txXfrm>
    </dsp:sp>
    <dsp:sp modelId="{F21F6D66-55BD-4D39-AA4A-5CC303D77718}">
      <dsp:nvSpPr>
        <dsp:cNvPr id="0" name=""/>
        <dsp:cNvSpPr/>
      </dsp:nvSpPr>
      <dsp:spPr>
        <a:xfrm>
          <a:off x="3547952" y="955299"/>
          <a:ext cx="2113346" cy="478832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374188" rIns="135128" bIns="135128"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Yeterliliklerin «öğrenme çıktıları» olarak ifade edilmesinden dolayı işverenler arasında ortak bir dil kullanımı imkanı,</a:t>
          </a:r>
          <a:endParaRPr lang="tr-TR" sz="1500" kern="1200" dirty="0"/>
        </a:p>
        <a:p>
          <a:pPr marL="114300" lvl="1" indent="-114300" algn="l" defTabSz="666750">
            <a:lnSpc>
              <a:spcPct val="90000"/>
            </a:lnSpc>
            <a:spcBef>
              <a:spcPct val="0"/>
            </a:spcBef>
            <a:spcAft>
              <a:spcPct val="15000"/>
            </a:spcAft>
            <a:buChar char="••"/>
          </a:pPr>
          <a:r>
            <a:rPr lang="tr-TR" sz="1500" kern="1200" dirty="0" smtClean="0"/>
            <a:t>Uluslararası deneyime sahip iş gücünün arttırılması,</a:t>
          </a:r>
          <a:endParaRPr lang="tr-TR" sz="1500" kern="1200" dirty="0"/>
        </a:p>
        <a:p>
          <a:pPr marL="114300" lvl="1" indent="-114300" algn="l" defTabSz="666750">
            <a:lnSpc>
              <a:spcPct val="90000"/>
            </a:lnSpc>
            <a:spcBef>
              <a:spcPct val="0"/>
            </a:spcBef>
            <a:spcAft>
              <a:spcPct val="15000"/>
            </a:spcAft>
            <a:buChar char="••"/>
          </a:pPr>
          <a:r>
            <a:rPr lang="tr-TR" sz="1500" kern="1200" dirty="0" smtClean="0"/>
            <a:t>Niteliklerin daha şeffaf bir şekilde tanımlanmasından dolayı işe alımların kolaylaşması,</a:t>
          </a:r>
          <a:endParaRPr lang="tr-TR" sz="1500" kern="1200" dirty="0"/>
        </a:p>
        <a:p>
          <a:pPr marL="114300" lvl="1" indent="-114300" algn="l" defTabSz="666750">
            <a:lnSpc>
              <a:spcPct val="90000"/>
            </a:lnSpc>
            <a:spcBef>
              <a:spcPct val="0"/>
            </a:spcBef>
            <a:spcAft>
              <a:spcPct val="15000"/>
            </a:spcAft>
            <a:buChar char="••"/>
          </a:pPr>
          <a:r>
            <a:rPr lang="tr-TR" sz="1500" kern="1200" dirty="0" smtClean="0"/>
            <a:t>İşe uygun personelin istihdam edilmesinin kolaylaştırılması.</a:t>
          </a:r>
          <a:endParaRPr lang="tr-TR" sz="1500" kern="1200" dirty="0"/>
        </a:p>
      </dsp:txBody>
      <dsp:txXfrm>
        <a:off x="3547952" y="955299"/>
        <a:ext cx="2113346" cy="4788327"/>
      </dsp:txXfrm>
    </dsp:sp>
    <dsp:sp modelId="{0727890C-D0E3-485F-A8A1-0CF0D11A38F6}">
      <dsp:nvSpPr>
        <dsp:cNvPr id="0" name=""/>
        <dsp:cNvSpPr/>
      </dsp:nvSpPr>
      <dsp:spPr>
        <a:xfrm>
          <a:off x="3123676" y="395254"/>
          <a:ext cx="848552" cy="84855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9B294C9-70FA-4469-8E67-5B666E309B8B}">
      <dsp:nvSpPr>
        <dsp:cNvPr id="0" name=""/>
        <dsp:cNvSpPr/>
      </dsp:nvSpPr>
      <dsp:spPr>
        <a:xfrm rot="16200000">
          <a:off x="4012034" y="3137325"/>
          <a:ext cx="4788327" cy="4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4188" bIns="0" numCol="1" spcCol="1270" anchor="t" anchorCtr="0">
          <a:noAutofit/>
        </a:bodyPr>
        <a:lstStyle/>
        <a:p>
          <a:pPr lvl="0" algn="r" defTabSz="1333500">
            <a:lnSpc>
              <a:spcPct val="90000"/>
            </a:lnSpc>
            <a:spcBef>
              <a:spcPct val="0"/>
            </a:spcBef>
            <a:spcAft>
              <a:spcPct val="35000"/>
            </a:spcAft>
          </a:pPr>
          <a:r>
            <a:rPr lang="tr-TR" sz="3000" b="1" kern="1200" smtClean="0"/>
            <a:t>İşverenler</a:t>
          </a:r>
          <a:endParaRPr lang="tr-TR" sz="3000" b="1" kern="1200" dirty="0"/>
        </a:p>
      </dsp:txBody>
      <dsp:txXfrm>
        <a:off x="4012034" y="3137325"/>
        <a:ext cx="4788327" cy="424276"/>
      </dsp:txXfrm>
    </dsp:sp>
    <dsp:sp modelId="{AB9D14A4-697F-4660-8B6E-7BA138257288}">
      <dsp:nvSpPr>
        <dsp:cNvPr id="0" name=""/>
        <dsp:cNvSpPr/>
      </dsp:nvSpPr>
      <dsp:spPr>
        <a:xfrm>
          <a:off x="6618336" y="955299"/>
          <a:ext cx="2113346" cy="478832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374188" rIns="135128" bIns="135128"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Uluslararası hareketliliğin tanınması, </a:t>
          </a:r>
          <a:endParaRPr lang="tr-TR" sz="1500" kern="1200" dirty="0"/>
        </a:p>
        <a:p>
          <a:pPr marL="114300" lvl="1" indent="-114300" algn="l" defTabSz="666750">
            <a:lnSpc>
              <a:spcPct val="90000"/>
            </a:lnSpc>
            <a:spcBef>
              <a:spcPct val="0"/>
            </a:spcBef>
            <a:spcAft>
              <a:spcPct val="15000"/>
            </a:spcAft>
            <a:buChar char="••"/>
          </a:pPr>
          <a:r>
            <a:rPr lang="tr-TR" sz="1500" kern="1200" smtClean="0"/>
            <a:t>Hareketlilik sonrası, öğrenme sürecinin tekrarı gerekmeden kazanımların transfer edilebilmesi,</a:t>
          </a:r>
          <a:endParaRPr lang="tr-TR" sz="1500" kern="1200"/>
        </a:p>
        <a:p>
          <a:pPr marL="114300" lvl="1" indent="-114300" algn="l" defTabSz="666750">
            <a:lnSpc>
              <a:spcPct val="90000"/>
            </a:lnSpc>
            <a:spcBef>
              <a:spcPct val="0"/>
            </a:spcBef>
            <a:spcAft>
              <a:spcPct val="15000"/>
            </a:spcAft>
            <a:buChar char="••"/>
          </a:pPr>
          <a:r>
            <a:rPr lang="tr-TR" sz="1500" kern="1200" smtClean="0"/>
            <a:t>Öğrenci merkezli yaklaşımı desteklemesi,</a:t>
          </a:r>
          <a:endParaRPr lang="tr-TR" sz="1500" kern="1200"/>
        </a:p>
        <a:p>
          <a:pPr marL="114300" lvl="1" indent="-114300" algn="l" defTabSz="666750">
            <a:lnSpc>
              <a:spcPct val="90000"/>
            </a:lnSpc>
            <a:spcBef>
              <a:spcPct val="0"/>
            </a:spcBef>
            <a:spcAft>
              <a:spcPct val="15000"/>
            </a:spcAft>
            <a:buChar char="••"/>
          </a:pPr>
          <a:r>
            <a:rPr lang="tr-TR" sz="1500" kern="1200" dirty="0" smtClean="0"/>
            <a:t>İş tabanlı öğrenim dönemlerinin tanınması (staj), </a:t>
          </a:r>
          <a:endParaRPr lang="tr-TR" sz="1500" kern="1200" dirty="0"/>
        </a:p>
        <a:p>
          <a:pPr marL="114300" lvl="1" indent="-114300" algn="l" defTabSz="666750">
            <a:lnSpc>
              <a:spcPct val="90000"/>
            </a:lnSpc>
            <a:spcBef>
              <a:spcPct val="0"/>
            </a:spcBef>
            <a:spcAft>
              <a:spcPct val="15000"/>
            </a:spcAft>
            <a:buChar char="••"/>
          </a:pPr>
          <a:r>
            <a:rPr lang="tr-TR" sz="1500" kern="1200" dirty="0" smtClean="0"/>
            <a:t>Önceki öğrenmelerin tanınmasına imkânı,</a:t>
          </a:r>
          <a:endParaRPr lang="tr-TR" sz="1500" kern="1200" dirty="0"/>
        </a:p>
        <a:p>
          <a:pPr marL="114300" lvl="1" indent="-114300" algn="l" defTabSz="666750">
            <a:lnSpc>
              <a:spcPct val="90000"/>
            </a:lnSpc>
            <a:spcBef>
              <a:spcPct val="0"/>
            </a:spcBef>
            <a:spcAft>
              <a:spcPct val="15000"/>
            </a:spcAft>
            <a:buChar char="••"/>
          </a:pPr>
          <a:r>
            <a:rPr lang="tr-TR" sz="1500" kern="1200" dirty="0" smtClean="0"/>
            <a:t>Hayat boyu öğrenme ve kariyer esnekliği sağlaması. </a:t>
          </a:r>
          <a:endParaRPr lang="tr-TR" sz="1500" kern="1200" dirty="0"/>
        </a:p>
      </dsp:txBody>
      <dsp:txXfrm>
        <a:off x="6618336" y="955299"/>
        <a:ext cx="2113346" cy="4788327"/>
      </dsp:txXfrm>
    </dsp:sp>
    <dsp:sp modelId="{FAC92078-7C5E-4350-BF5B-6063014A3AFB}">
      <dsp:nvSpPr>
        <dsp:cNvPr id="0" name=""/>
        <dsp:cNvSpPr/>
      </dsp:nvSpPr>
      <dsp:spPr>
        <a:xfrm>
          <a:off x="6194060" y="395254"/>
          <a:ext cx="848552" cy="84855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62FE-551A-4983-89E3-7F23198F0002}">
      <dsp:nvSpPr>
        <dsp:cNvPr id="0" name=""/>
        <dsp:cNvSpPr/>
      </dsp:nvSpPr>
      <dsp:spPr>
        <a:xfrm rot="16200000">
          <a:off x="-1454249" y="1457523"/>
          <a:ext cx="4064000" cy="1148953"/>
        </a:xfrm>
        <a:prstGeom prst="flowChartManualOperation">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tr-TR" sz="1400" b="1" i="0" kern="1200" dirty="0" err="1" smtClean="0">
              <a:hlinkClick xmlns:r="http://schemas.openxmlformats.org/officeDocument/2006/relationships" r:id="" action="ppaction://hlinksldjump"/>
            </a:rPr>
            <a:t>Europass</a:t>
          </a:r>
          <a:r>
            <a:rPr lang="tr-TR" sz="1400" b="1" i="0" kern="1200" dirty="0" smtClean="0">
              <a:hlinkClick xmlns:r="http://schemas.openxmlformats.org/officeDocument/2006/relationships" r:id="" action="ppaction://hlinksldjump"/>
            </a:rPr>
            <a:t> Sertifika Eki</a:t>
          </a:r>
          <a:endParaRPr lang="tr-TR" sz="1400" b="1" kern="1200" dirty="0"/>
        </a:p>
      </dsp:txBody>
      <dsp:txXfrm rot="5400000">
        <a:off x="3274" y="812800"/>
        <a:ext cx="1148953" cy="2438400"/>
      </dsp:txXfrm>
    </dsp:sp>
    <dsp:sp modelId="{3B954777-3FA5-4699-B1D5-DE9D812C5645}">
      <dsp:nvSpPr>
        <dsp:cNvPr id="0" name=""/>
        <dsp:cNvSpPr/>
      </dsp:nvSpPr>
      <dsp:spPr>
        <a:xfrm rot="16200000">
          <a:off x="-219124" y="1457523"/>
          <a:ext cx="4064000" cy="1148953"/>
        </a:xfrm>
        <a:prstGeom prst="flowChartManualOperation">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tr-TR" sz="1400" b="1" i="1" kern="1200" dirty="0" smtClean="0">
              <a:hlinkClick xmlns:r="http://schemas.openxmlformats.org/officeDocument/2006/relationships" r:id="" action="ppaction://hlinksldjump"/>
            </a:rPr>
            <a:t>Millî Eğitim Bakanlığı Ortaöğretim Kurumları Yönetmeliği</a:t>
          </a:r>
          <a:endParaRPr lang="tr-TR" sz="1400" b="1" kern="1200" dirty="0"/>
        </a:p>
      </dsp:txBody>
      <dsp:txXfrm rot="5400000">
        <a:off x="1238399" y="812800"/>
        <a:ext cx="1148953" cy="2438400"/>
      </dsp:txXfrm>
    </dsp:sp>
    <dsp:sp modelId="{A57363D4-2763-46A4-8077-7C2F4918F33D}">
      <dsp:nvSpPr>
        <dsp:cNvPr id="0" name=""/>
        <dsp:cNvSpPr/>
      </dsp:nvSpPr>
      <dsp:spPr>
        <a:xfrm rot="16200000">
          <a:off x="1016000" y="1457523"/>
          <a:ext cx="4064000" cy="1148953"/>
        </a:xfrm>
        <a:prstGeom prst="flowChartManualOperation">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tr-TR" sz="1400" b="1" i="1" kern="1200" dirty="0" smtClean="0">
              <a:hlinkClick xmlns:r="http://schemas.openxmlformats.org/officeDocument/2006/relationships" r:id="" action="ppaction://hlinksldjump"/>
            </a:rPr>
            <a:t>Eğitim Kurulları ve Zümreleri Yönergesi </a:t>
          </a:r>
          <a:endParaRPr lang="tr-TR" sz="1400" b="1" kern="1200" dirty="0"/>
        </a:p>
      </dsp:txBody>
      <dsp:txXfrm rot="5400000">
        <a:off x="2473523" y="812800"/>
        <a:ext cx="1148953" cy="2438400"/>
      </dsp:txXfrm>
    </dsp:sp>
    <dsp:sp modelId="{89EF0E56-DA90-4137-BC1E-15FB54E3747D}">
      <dsp:nvSpPr>
        <dsp:cNvPr id="0" name=""/>
        <dsp:cNvSpPr/>
      </dsp:nvSpPr>
      <dsp:spPr>
        <a:xfrm rot="16200000">
          <a:off x="2251124" y="1457523"/>
          <a:ext cx="4064000" cy="1148953"/>
        </a:xfrm>
        <a:prstGeom prst="flowChartManualOperation">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tr-TR" sz="1400" b="1" i="1" kern="1200" dirty="0" smtClean="0">
              <a:hlinkClick xmlns:r="http://schemas.openxmlformats.org/officeDocument/2006/relationships" r:id="" action="ppaction://hlinksldjump"/>
            </a:rPr>
            <a:t>Kalite Güvencesi</a:t>
          </a:r>
          <a:endParaRPr lang="tr-TR" sz="1400" b="1" kern="1200" dirty="0"/>
        </a:p>
      </dsp:txBody>
      <dsp:txXfrm rot="5400000">
        <a:off x="3708647" y="812800"/>
        <a:ext cx="1148953" cy="2438400"/>
      </dsp:txXfrm>
    </dsp:sp>
    <dsp:sp modelId="{C5FD3960-1776-4A7E-8B7C-0403F1776401}">
      <dsp:nvSpPr>
        <dsp:cNvPr id="0" name=""/>
        <dsp:cNvSpPr/>
      </dsp:nvSpPr>
      <dsp:spPr>
        <a:xfrm rot="16200000">
          <a:off x="3486249" y="1457523"/>
          <a:ext cx="4064000" cy="1148953"/>
        </a:xfrm>
        <a:prstGeom prst="flowChartManualOperation">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tr-TR" sz="1400" b="1" i="1" kern="1200" dirty="0" smtClean="0">
              <a:hlinkClick xmlns:r="http://schemas.openxmlformats.org/officeDocument/2006/relationships" r:id="" action="ppaction://hlinksldjump"/>
            </a:rPr>
            <a:t>Mesleki Yeterlilik Kurumunun Kurulması</a:t>
          </a:r>
          <a:endParaRPr lang="tr-TR" sz="1400" b="1" kern="1200" dirty="0"/>
        </a:p>
      </dsp:txBody>
      <dsp:txXfrm rot="5400000">
        <a:off x="4943772" y="812800"/>
        <a:ext cx="1148953"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9FFBE-BC4E-4DCA-9BD0-9F139166A9F2}">
      <dsp:nvSpPr>
        <dsp:cNvPr id="0" name=""/>
        <dsp:cNvSpPr/>
      </dsp:nvSpPr>
      <dsp:spPr>
        <a:xfrm>
          <a:off x="1979778" y="744043"/>
          <a:ext cx="4962925" cy="4962925"/>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C278711-6DB2-40D7-9235-B6BAEBBD1EF2}">
      <dsp:nvSpPr>
        <dsp:cNvPr id="0" name=""/>
        <dsp:cNvSpPr/>
      </dsp:nvSpPr>
      <dsp:spPr>
        <a:xfrm>
          <a:off x="1981621" y="738349"/>
          <a:ext cx="4962925" cy="4962925"/>
        </a:xfrm>
        <a:prstGeom prst="blockArc">
          <a:avLst>
            <a:gd name="adj1" fmla="val 7546205"/>
            <a:gd name="adj2" fmla="val 11871512"/>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EF031EB-0802-4A6C-80E0-C66C392DD69D}">
      <dsp:nvSpPr>
        <dsp:cNvPr id="0" name=""/>
        <dsp:cNvSpPr/>
      </dsp:nvSpPr>
      <dsp:spPr>
        <a:xfrm>
          <a:off x="1984635" y="740524"/>
          <a:ext cx="4962925" cy="4962925"/>
        </a:xfrm>
        <a:prstGeom prst="blockArc">
          <a:avLst>
            <a:gd name="adj1" fmla="val 3248506"/>
            <a:gd name="adj2" fmla="val 7551476"/>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58D52F8-F0C7-4850-8FB0-566233E5F8A0}">
      <dsp:nvSpPr>
        <dsp:cNvPr id="0" name=""/>
        <dsp:cNvSpPr/>
      </dsp:nvSpPr>
      <dsp:spPr>
        <a:xfrm>
          <a:off x="1979778" y="744043"/>
          <a:ext cx="4962925" cy="4962925"/>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63CB5F6-80B3-4D98-B5FE-5D0C661C35AD}">
      <dsp:nvSpPr>
        <dsp:cNvPr id="0" name=""/>
        <dsp:cNvSpPr/>
      </dsp:nvSpPr>
      <dsp:spPr>
        <a:xfrm>
          <a:off x="1979778" y="744043"/>
          <a:ext cx="4962925" cy="4962925"/>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4D013-7DE7-452F-9D8A-3507999435F3}">
      <dsp:nvSpPr>
        <dsp:cNvPr id="0" name=""/>
        <dsp:cNvSpPr/>
      </dsp:nvSpPr>
      <dsp:spPr>
        <a:xfrm>
          <a:off x="3318958" y="2083223"/>
          <a:ext cx="2284566" cy="228456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smtClean="0"/>
            <a:t>ÖNERİLER</a:t>
          </a:r>
          <a:endParaRPr lang="tr-TR" sz="2800" b="1" kern="1200" dirty="0"/>
        </a:p>
      </dsp:txBody>
      <dsp:txXfrm>
        <a:off x="3653525" y="2417790"/>
        <a:ext cx="1615432" cy="1615432"/>
      </dsp:txXfrm>
    </dsp:sp>
    <dsp:sp modelId="{129A4A78-48FE-47B5-98F2-4101B4E5CB59}">
      <dsp:nvSpPr>
        <dsp:cNvPr id="0" name=""/>
        <dsp:cNvSpPr/>
      </dsp:nvSpPr>
      <dsp:spPr>
        <a:xfrm>
          <a:off x="3661643" y="2016"/>
          <a:ext cx="1599196" cy="15991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I. KALİTE GÜVENCE</a:t>
          </a:r>
          <a:endParaRPr lang="tr-TR" sz="1200" b="1" kern="1200" dirty="0"/>
        </a:p>
      </dsp:txBody>
      <dsp:txXfrm>
        <a:off x="3895840" y="236213"/>
        <a:ext cx="1130802" cy="1130802"/>
      </dsp:txXfrm>
    </dsp:sp>
    <dsp:sp modelId="{DC336215-8287-4FCE-9452-D5F0ED9B3918}">
      <dsp:nvSpPr>
        <dsp:cNvPr id="0" name=""/>
        <dsp:cNvSpPr/>
      </dsp:nvSpPr>
      <dsp:spPr>
        <a:xfrm>
          <a:off x="5966901" y="1676884"/>
          <a:ext cx="1599196" cy="15991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II. YASAL ÇERÇEVE</a:t>
          </a:r>
          <a:endParaRPr lang="tr-TR" sz="1200" b="1" kern="1200" dirty="0"/>
        </a:p>
      </dsp:txBody>
      <dsp:txXfrm>
        <a:off x="6201098" y="1911081"/>
        <a:ext cx="1130802" cy="1130802"/>
      </dsp:txXfrm>
    </dsp:sp>
    <dsp:sp modelId="{3D5AFF91-85BB-4CB9-B714-25ECF0ABFC56}">
      <dsp:nvSpPr>
        <dsp:cNvPr id="0" name=""/>
        <dsp:cNvSpPr/>
      </dsp:nvSpPr>
      <dsp:spPr>
        <a:xfrm>
          <a:off x="5086371" y="4386877"/>
          <a:ext cx="1599196" cy="15991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III. FARKINDALIK &amp; MOTİVASYON</a:t>
          </a:r>
          <a:endParaRPr lang="tr-TR" sz="1200" b="1" kern="1200" dirty="0"/>
        </a:p>
      </dsp:txBody>
      <dsp:txXfrm>
        <a:off x="5320568" y="4621074"/>
        <a:ext cx="1130802" cy="1130802"/>
      </dsp:txXfrm>
    </dsp:sp>
    <dsp:sp modelId="{D72123DD-6AB9-44DF-8033-5804EB7E3FEB}">
      <dsp:nvSpPr>
        <dsp:cNvPr id="0" name=""/>
        <dsp:cNvSpPr/>
      </dsp:nvSpPr>
      <dsp:spPr>
        <a:xfrm>
          <a:off x="2246638" y="4386885"/>
          <a:ext cx="1599196" cy="15991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IV. ÖLÇME VE DEĞERLENDİRME</a:t>
          </a:r>
          <a:endParaRPr lang="tr-TR" sz="1200" b="1" kern="1200" dirty="0"/>
        </a:p>
      </dsp:txBody>
      <dsp:txXfrm>
        <a:off x="2480835" y="4621082"/>
        <a:ext cx="1130802" cy="1130802"/>
      </dsp:txXfrm>
    </dsp:sp>
    <dsp:sp modelId="{9B224A20-3E5B-4C41-A2F6-ED1C17A373AE}">
      <dsp:nvSpPr>
        <dsp:cNvPr id="0" name=""/>
        <dsp:cNvSpPr/>
      </dsp:nvSpPr>
      <dsp:spPr>
        <a:xfrm>
          <a:off x="1362894" y="1676884"/>
          <a:ext cx="1586178" cy="15991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V. DİĞER</a:t>
          </a:r>
          <a:endParaRPr lang="tr-TR" sz="1200" b="1" kern="1200" dirty="0"/>
        </a:p>
      </dsp:txBody>
      <dsp:txXfrm>
        <a:off x="1595184" y="1911081"/>
        <a:ext cx="1121598" cy="113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5C151-3A7B-4621-99B4-4863E6C62E5F}" type="datetimeFigureOut">
              <a:rPr lang="tr-TR" smtClean="0"/>
              <a:t>16.7.2019</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990C0-3EAA-4978-8DA1-A8B430B9D01E}" type="slidenum">
              <a:rPr lang="tr-TR" smtClean="0"/>
              <a:t>‹#›</a:t>
            </a:fld>
            <a:endParaRPr lang="tr-TR"/>
          </a:p>
        </p:txBody>
      </p:sp>
    </p:spTree>
    <p:extLst>
      <p:ext uri="{BB962C8B-B14F-4D97-AF65-F5344CB8AC3E}">
        <p14:creationId xmlns:p14="http://schemas.microsoft.com/office/powerpoint/2010/main" val="239637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6990C0-3EAA-4978-8DA1-A8B430B9D01E}" type="slidenum">
              <a:rPr lang="tr-TR" smtClean="0"/>
              <a:t>15</a:t>
            </a:fld>
            <a:endParaRPr lang="tr-TR"/>
          </a:p>
        </p:txBody>
      </p:sp>
    </p:spTree>
    <p:extLst>
      <p:ext uri="{BB962C8B-B14F-4D97-AF65-F5344CB8AC3E}">
        <p14:creationId xmlns:p14="http://schemas.microsoft.com/office/powerpoint/2010/main" val="407203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6990C0-3EAA-4978-8DA1-A8B430B9D01E}" type="slidenum">
              <a:rPr lang="tr-TR" smtClean="0"/>
              <a:t>16</a:t>
            </a:fld>
            <a:endParaRPr lang="tr-TR"/>
          </a:p>
        </p:txBody>
      </p:sp>
    </p:spTree>
    <p:extLst>
      <p:ext uri="{BB962C8B-B14F-4D97-AF65-F5344CB8AC3E}">
        <p14:creationId xmlns:p14="http://schemas.microsoft.com/office/powerpoint/2010/main" val="407203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6990C0-3EAA-4978-8DA1-A8B430B9D01E}" type="slidenum">
              <a:rPr lang="tr-TR" smtClean="0"/>
              <a:t>17</a:t>
            </a:fld>
            <a:endParaRPr lang="tr-TR"/>
          </a:p>
        </p:txBody>
      </p:sp>
    </p:spTree>
    <p:extLst>
      <p:ext uri="{BB962C8B-B14F-4D97-AF65-F5344CB8AC3E}">
        <p14:creationId xmlns:p14="http://schemas.microsoft.com/office/powerpoint/2010/main" val="407203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6990C0-3EAA-4978-8DA1-A8B430B9D01E}" type="slidenum">
              <a:rPr lang="tr-TR" smtClean="0"/>
              <a:t>18</a:t>
            </a:fld>
            <a:endParaRPr lang="tr-TR"/>
          </a:p>
        </p:txBody>
      </p:sp>
    </p:spTree>
    <p:extLst>
      <p:ext uri="{BB962C8B-B14F-4D97-AF65-F5344CB8AC3E}">
        <p14:creationId xmlns:p14="http://schemas.microsoft.com/office/powerpoint/2010/main" val="407203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6990C0-3EAA-4978-8DA1-A8B430B9D01E}" type="slidenum">
              <a:rPr lang="tr-TR" smtClean="0"/>
              <a:t>19</a:t>
            </a:fld>
            <a:endParaRPr lang="tr-TR"/>
          </a:p>
        </p:txBody>
      </p:sp>
    </p:spTree>
    <p:extLst>
      <p:ext uri="{BB962C8B-B14F-4D97-AF65-F5344CB8AC3E}">
        <p14:creationId xmlns:p14="http://schemas.microsoft.com/office/powerpoint/2010/main" val="407203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4488D22-57F4-4987-A5B3-3EA1D0053B29}" type="datetimeFigureOut">
              <a:rPr lang="tr-TR" smtClean="0"/>
              <a:t>16.7.2019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126566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488D22-57F4-4987-A5B3-3EA1D0053B29}" type="datetimeFigureOut">
              <a:rPr lang="tr-TR" smtClean="0"/>
              <a:t>16.7.2019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214176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488D22-57F4-4987-A5B3-3EA1D0053B29}" type="datetimeFigureOut">
              <a:rPr lang="tr-TR" smtClean="0"/>
              <a:t>16.7.2019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315657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488D22-57F4-4987-A5B3-3EA1D0053B29}" type="datetimeFigureOut">
              <a:rPr lang="tr-TR" smtClean="0"/>
              <a:t>16.7.2019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39553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4488D22-57F4-4987-A5B3-3EA1D0053B29}" type="datetimeFigureOut">
              <a:rPr lang="tr-TR" smtClean="0"/>
              <a:t>16.7.2019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360470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4488D22-57F4-4987-A5B3-3EA1D0053B29}" type="datetimeFigureOut">
              <a:rPr lang="tr-TR" smtClean="0"/>
              <a:t>16.7.2019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79942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4488D22-57F4-4987-A5B3-3EA1D0053B29}" type="datetimeFigureOut">
              <a:rPr lang="tr-TR" smtClean="0"/>
              <a:t>16.7.2019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105304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4488D22-57F4-4987-A5B3-3EA1D0053B29}" type="datetimeFigureOut">
              <a:rPr lang="tr-TR" smtClean="0"/>
              <a:t>16.7.2019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150758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4488D22-57F4-4987-A5B3-3EA1D0053B29}" type="datetimeFigureOut">
              <a:rPr lang="tr-TR" smtClean="0"/>
              <a:t>16.7.2019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248964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4488D22-57F4-4987-A5B3-3EA1D0053B29}" type="datetimeFigureOut">
              <a:rPr lang="tr-TR" smtClean="0"/>
              <a:t>16.7.2019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145605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4488D22-57F4-4987-A5B3-3EA1D0053B29}" type="datetimeFigureOut">
              <a:rPr lang="tr-TR" smtClean="0"/>
              <a:t>16.7.2019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016A3A-68DC-42B8-8B34-F04793648C0D}" type="slidenum">
              <a:rPr lang="tr-TR" smtClean="0"/>
              <a:t>‹#›</a:t>
            </a:fld>
            <a:endParaRPr lang="tr-TR"/>
          </a:p>
        </p:txBody>
      </p:sp>
    </p:spTree>
    <p:extLst>
      <p:ext uri="{BB962C8B-B14F-4D97-AF65-F5344CB8AC3E}">
        <p14:creationId xmlns:p14="http://schemas.microsoft.com/office/powerpoint/2010/main" val="54580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8D22-57F4-4987-A5B3-3EA1D0053B29}" type="datetimeFigureOut">
              <a:rPr lang="tr-TR" smtClean="0"/>
              <a:t>16.7.2019</a:t>
            </a:fld>
            <a:endParaRPr lang="tr-T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16A3A-68DC-42B8-8B34-F04793648C0D}" type="slidenum">
              <a:rPr lang="tr-TR" smtClean="0"/>
              <a:t>‹#›</a:t>
            </a:fld>
            <a:endParaRPr lang="tr-TR"/>
          </a:p>
        </p:txBody>
      </p:sp>
    </p:spTree>
    <p:extLst>
      <p:ext uri="{BB962C8B-B14F-4D97-AF65-F5344CB8AC3E}">
        <p14:creationId xmlns:p14="http://schemas.microsoft.com/office/powerpoint/2010/main" val="52548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5333456" y="1232864"/>
            <a:ext cx="1770656" cy="972000"/>
          </a:xfrm>
          <a:prstGeom prst="rect">
            <a:avLst/>
          </a:prstGeom>
          <a:noFill/>
          <a:ln>
            <a:noFill/>
          </a:ln>
          <a:extLst>
            <a:ext uri="{53640926-AAD7-44D8-BBD7-CCE9431645EC}">
              <a14:shadowObscured xmlns:a14="http://schemas.microsoft.com/office/drawing/2010/main"/>
            </a:ext>
          </a:extLst>
        </p:spPr>
      </p:pic>
      <p:pic>
        <p:nvPicPr>
          <p:cNvPr id="10" name="Resim 9" descr="D:\Vetexpress\A1 Proje Yönetimi\A 1.5 Proje Logosu\Logolar\ua.png"/>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8760296" y="252281"/>
            <a:ext cx="1800000" cy="972000"/>
          </a:xfrm>
          <a:prstGeom prst="rect">
            <a:avLst/>
          </a:prstGeom>
          <a:noFill/>
          <a:ln>
            <a:noFill/>
          </a:ln>
        </p:spPr>
      </p:pic>
      <p:pic>
        <p:nvPicPr>
          <p:cNvPr id="11" name="Resim 10" descr="C:\Users\TARIKK~1\AppData\Local\Temp\Rar$DRa0.818\avrupa-birliği-başkanlığı-logosu\ab_baskanligi\jpg\ab_baskanligi_yazisiz.jpg"/>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252467"/>
            <a:ext cx="1800000" cy="972000"/>
          </a:xfrm>
          <a:prstGeom prst="rect">
            <a:avLst/>
          </a:prstGeom>
          <a:noFill/>
          <a:ln>
            <a:noFill/>
          </a:ln>
        </p:spPr>
      </p:pic>
      <p:pic>
        <p:nvPicPr>
          <p:cNvPr id="12" name="Resim 11" descr="meb logo ile ilgili gÃ¶rsel sonucu"/>
          <p:cNvPicPr preferRelativeResize="0"/>
          <p:nvPr/>
        </p:nvPicPr>
        <p:blipFill>
          <a:blip r:embed="rId5" cstate="print">
            <a:extLst>
              <a:ext uri="{28A0092B-C50C-407E-A947-70E740481C1C}">
                <a14:useLocalDpi xmlns:a14="http://schemas.microsoft.com/office/drawing/2010/main" val="0"/>
              </a:ext>
            </a:extLst>
          </a:blip>
          <a:srcRect/>
          <a:stretch>
            <a:fillRect/>
          </a:stretch>
        </p:blipFill>
        <p:spPr bwMode="auto">
          <a:xfrm>
            <a:off x="5303912" y="116632"/>
            <a:ext cx="1800000" cy="972000"/>
          </a:xfrm>
          <a:prstGeom prst="rect">
            <a:avLst/>
          </a:prstGeom>
          <a:noFill/>
          <a:ln>
            <a:noFill/>
          </a:ln>
        </p:spPr>
      </p:pic>
      <p:sp>
        <p:nvSpPr>
          <p:cNvPr id="13" name="Metin kutusu 12"/>
          <p:cNvSpPr txBox="1"/>
          <p:nvPr/>
        </p:nvSpPr>
        <p:spPr>
          <a:xfrm>
            <a:off x="2819536" y="2996952"/>
            <a:ext cx="6768752" cy="2423740"/>
          </a:xfrm>
          <a:prstGeom prst="rect">
            <a:avLst/>
          </a:prstGeom>
          <a:noFill/>
        </p:spPr>
        <p:txBody>
          <a:bodyPr wrap="square" rtlCol="0">
            <a:spAutoFit/>
          </a:bodyPr>
          <a:lstStyle/>
          <a:p>
            <a:pPr algn="ctr"/>
            <a:r>
              <a:rPr lang="tr-TR" sz="3800" b="1" i="1" dirty="0">
                <a:solidFill>
                  <a:schemeClr val="tx2"/>
                </a:solidFill>
              </a:rPr>
              <a:t>ECVET   POLİTİKA    BELGESİ </a:t>
            </a:r>
            <a:endParaRPr lang="tr-TR" sz="3800" b="1" i="1" dirty="0">
              <a:solidFill>
                <a:schemeClr val="tx2"/>
              </a:solidFill>
            </a:endParaRPr>
          </a:p>
          <a:p>
            <a:pPr algn="ctr"/>
            <a:endParaRPr lang="tr-TR" sz="1050" b="1" i="1" dirty="0">
              <a:solidFill>
                <a:schemeClr val="tx2"/>
              </a:solidFill>
            </a:endParaRPr>
          </a:p>
          <a:p>
            <a:pPr algn="ctr"/>
            <a:endParaRPr lang="tr-TR" sz="1050" b="1" i="1" dirty="0">
              <a:solidFill>
                <a:schemeClr val="tx2"/>
              </a:solidFill>
            </a:endParaRPr>
          </a:p>
          <a:p>
            <a:pPr algn="ctr"/>
            <a:endParaRPr lang="tr-TR" sz="1050" b="1" i="1" dirty="0">
              <a:solidFill>
                <a:schemeClr val="tx2"/>
              </a:solidFill>
            </a:endParaRPr>
          </a:p>
          <a:p>
            <a:pPr algn="ctr"/>
            <a:r>
              <a:rPr lang="tr-TR" sz="2200" b="1" i="1" dirty="0">
                <a:solidFill>
                  <a:schemeClr val="tx2"/>
                </a:solidFill>
              </a:rPr>
              <a:t>Özlem DEMİR</a:t>
            </a:r>
          </a:p>
          <a:p>
            <a:pPr algn="ctr"/>
            <a:r>
              <a:rPr lang="tr-TR" sz="2200" b="1" i="1" dirty="0">
                <a:solidFill>
                  <a:schemeClr val="tx2"/>
                </a:solidFill>
              </a:rPr>
              <a:t>Eğitim Uzmanı, MEB</a:t>
            </a:r>
          </a:p>
          <a:p>
            <a:pPr algn="ctr"/>
            <a:endParaRPr lang="tr-TR" sz="2200" b="1" i="1" dirty="0">
              <a:solidFill>
                <a:schemeClr val="tx2"/>
              </a:solidFill>
            </a:endParaRPr>
          </a:p>
          <a:p>
            <a:pPr algn="ctr"/>
            <a:r>
              <a:rPr lang="tr-TR" sz="1600" i="1" dirty="0">
                <a:solidFill>
                  <a:schemeClr val="tx2"/>
                </a:solidFill>
              </a:rPr>
              <a:t>17 Temmuz 2019, İzmir</a:t>
            </a:r>
            <a:endParaRPr lang="tr-TR" sz="1600" i="1" dirty="0">
              <a:solidFill>
                <a:schemeClr val="tx2"/>
              </a:solidFill>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7125" t="66172" r="17000" b="8685"/>
          <a:stretch/>
        </p:blipFill>
        <p:spPr bwMode="auto">
          <a:xfrm>
            <a:off x="5159896" y="5877272"/>
            <a:ext cx="2304256" cy="48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95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783358"/>
            <a:ext cx="8229600" cy="4525963"/>
          </a:xfrm>
        </p:spPr>
        <p:txBody>
          <a:bodyPr>
            <a:normAutofit/>
          </a:bodyPr>
          <a:lstStyle/>
          <a:p>
            <a:pPr marL="0" lvl="1" indent="0">
              <a:lnSpc>
                <a:spcPts val="2640"/>
              </a:lnSpc>
              <a:buNone/>
            </a:pPr>
            <a:r>
              <a:rPr lang="tr-TR" sz="2200" b="1" dirty="0">
                <a:solidFill>
                  <a:schemeClr val="tx2"/>
                </a:solidFill>
              </a:rPr>
              <a:t>II. Yasal Çerçeve</a:t>
            </a:r>
          </a:p>
          <a:p>
            <a:pPr lvl="1" algn="just">
              <a:lnSpc>
                <a:spcPts val="2640"/>
              </a:lnSpc>
              <a:buFont typeface="Wingdings" panose="05000000000000000000" pitchFamily="2" charset="2"/>
              <a:buChar char="ü"/>
            </a:pPr>
            <a:r>
              <a:rPr lang="tr-TR" sz="1800" dirty="0">
                <a:solidFill>
                  <a:schemeClr val="tx2"/>
                </a:solidFill>
              </a:rPr>
              <a:t>Yurt dışı hareketliliklerinde öğrencilere refakat etmesi gereken öğretmenlerin hak kaybına uğramalarını engellemek ve motivasyonlarını yükseltmek için, ek ders ücretlerinin kesilmesine neden olan yönetmelik maddeleri değiştirilmelidir.</a:t>
            </a:r>
          </a:p>
          <a:p>
            <a:pPr lvl="1" algn="just">
              <a:lnSpc>
                <a:spcPts val="2640"/>
              </a:lnSpc>
              <a:buFont typeface="Wingdings" panose="05000000000000000000" pitchFamily="2" charset="2"/>
              <a:buChar char="ü"/>
            </a:pPr>
            <a:r>
              <a:rPr lang="tr-TR" sz="1800" dirty="0">
                <a:solidFill>
                  <a:schemeClr val="tx2"/>
                </a:solidFill>
              </a:rPr>
              <a:t>HEM ve </a:t>
            </a:r>
            <a:r>
              <a:rPr lang="tr-TR" sz="1800" dirty="0" err="1">
                <a:solidFill>
                  <a:schemeClr val="tx2"/>
                </a:solidFill>
              </a:rPr>
              <a:t>MEM’ler</a:t>
            </a:r>
            <a:r>
              <a:rPr lang="tr-TR" sz="1800" dirty="0">
                <a:solidFill>
                  <a:schemeClr val="tx2"/>
                </a:solidFill>
              </a:rPr>
              <a:t> VOC-TEST merkezi olarak yetkilendirilmelidir.</a:t>
            </a:r>
          </a:p>
          <a:p>
            <a:pPr lvl="1" algn="just">
              <a:lnSpc>
                <a:spcPts val="2640"/>
              </a:lnSpc>
              <a:buFont typeface="Wingdings" panose="05000000000000000000" pitchFamily="2" charset="2"/>
              <a:buChar char="ü"/>
            </a:pPr>
            <a:r>
              <a:rPr lang="tr-TR" sz="1800" dirty="0">
                <a:solidFill>
                  <a:schemeClr val="tx2"/>
                </a:solidFill>
              </a:rPr>
              <a:t>Örgün eğitim devam ederken yapılacak beceri veya staj eğitimi sonrası yapılacak telafi eğitiminin, öğretmenler için cazip hale getirilmesi ve eğitimlerin farklı kurumlardan alınabilmesi gerekmektedir.</a:t>
            </a:r>
          </a:p>
          <a:p>
            <a:pPr>
              <a:lnSpc>
                <a:spcPts val="2640"/>
              </a:lnSpc>
              <a:buFont typeface="Wingdings" panose="05000000000000000000" pitchFamily="2" charset="2"/>
              <a:buChar char="ü"/>
            </a:pPr>
            <a:endParaRPr lang="tr-TR" sz="2200" dirty="0">
              <a:solidFill>
                <a:schemeClr val="tx2"/>
              </a:solidFill>
            </a:endParaRPr>
          </a:p>
        </p:txBody>
      </p:sp>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5" name="Dikdörtgen 4"/>
          <p:cNvSpPr/>
          <p:nvPr/>
        </p:nvSpPr>
        <p:spPr>
          <a:xfrm>
            <a:off x="5735960" y="519064"/>
            <a:ext cx="1454244" cy="461665"/>
          </a:xfrm>
          <a:prstGeom prst="rect">
            <a:avLst/>
          </a:prstGeom>
        </p:spPr>
        <p:txBody>
          <a:bodyPr wrap="none">
            <a:spAutoFit/>
          </a:bodyPr>
          <a:lstStyle/>
          <a:p>
            <a:r>
              <a:rPr lang="tr-TR" sz="2400" b="1" dirty="0">
                <a:solidFill>
                  <a:schemeClr val="tx2"/>
                </a:solidFill>
              </a:rPr>
              <a:t>ÖNERİLER</a:t>
            </a:r>
            <a:endParaRPr lang="tr-TR" sz="2400" b="1" dirty="0">
              <a:solidFill>
                <a:schemeClr val="tx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1392" y="4899180"/>
            <a:ext cx="1046609" cy="19425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0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711350"/>
            <a:ext cx="8229600" cy="4525963"/>
          </a:xfrm>
        </p:spPr>
        <p:txBody>
          <a:bodyPr>
            <a:normAutofit/>
          </a:bodyPr>
          <a:lstStyle/>
          <a:p>
            <a:pPr marL="0" lvl="1" indent="0">
              <a:lnSpc>
                <a:spcPts val="2640"/>
              </a:lnSpc>
              <a:buNone/>
            </a:pPr>
            <a:r>
              <a:rPr lang="tr-TR" sz="2200" b="1" dirty="0">
                <a:solidFill>
                  <a:schemeClr val="tx2"/>
                </a:solidFill>
              </a:rPr>
              <a:t>III. Farkındalık &amp; Motivasyon</a:t>
            </a:r>
          </a:p>
          <a:p>
            <a:pPr lvl="1" algn="just">
              <a:lnSpc>
                <a:spcPts val="2640"/>
              </a:lnSpc>
              <a:buFont typeface="Wingdings" panose="05000000000000000000" pitchFamily="2" charset="2"/>
              <a:buChar char="ü"/>
            </a:pPr>
            <a:r>
              <a:rPr lang="tr-TR" sz="1800" dirty="0">
                <a:solidFill>
                  <a:schemeClr val="tx2"/>
                </a:solidFill>
              </a:rPr>
              <a:t>Ulusal ECVET Ekibini oluşturan kurumlar, kendilerine bağlı bulunan tüm kuruluşlardaki ilgili personele; öğrenme çıktısı/kazanımı, krediler, ölçme/değerlendirme ve tanınma, kurumsal iletişim ve </a:t>
            </a:r>
            <a:r>
              <a:rPr lang="tr-TR" sz="1800" dirty="0" err="1">
                <a:solidFill>
                  <a:schemeClr val="tx2"/>
                </a:solidFill>
              </a:rPr>
              <a:t>uluslararasılaşma</a:t>
            </a:r>
            <a:r>
              <a:rPr lang="tr-TR" sz="1800" dirty="0">
                <a:solidFill>
                  <a:schemeClr val="tx2"/>
                </a:solidFill>
              </a:rPr>
              <a:t> stratejileri konularında eğitim ve seminerler vermelidir.</a:t>
            </a:r>
          </a:p>
          <a:p>
            <a:pPr lvl="1" algn="just">
              <a:lnSpc>
                <a:spcPts val="2640"/>
              </a:lnSpc>
              <a:buFont typeface="Wingdings" panose="05000000000000000000" pitchFamily="2" charset="2"/>
              <a:buChar char="ü"/>
            </a:pPr>
            <a:r>
              <a:rPr lang="tr-TR" sz="1800" dirty="0">
                <a:solidFill>
                  <a:schemeClr val="tx2"/>
                </a:solidFill>
              </a:rPr>
              <a:t>İyi örnekler yaygınlaştırılmalı; karşılıklı deneyim paylaşımı fırsatları yaratılmalıdır.</a:t>
            </a:r>
          </a:p>
          <a:p>
            <a:pPr lvl="1" algn="just">
              <a:lnSpc>
                <a:spcPts val="2640"/>
              </a:lnSpc>
              <a:buFont typeface="Wingdings" panose="05000000000000000000" pitchFamily="2" charset="2"/>
              <a:buChar char="ü"/>
            </a:pPr>
            <a:r>
              <a:rPr lang="tr-TR" sz="1800" dirty="0">
                <a:solidFill>
                  <a:schemeClr val="tx2"/>
                </a:solidFill>
              </a:rPr>
              <a:t>İşverenlerin </a:t>
            </a:r>
            <a:r>
              <a:rPr lang="tr-TR" sz="1800" dirty="0" err="1">
                <a:solidFill>
                  <a:schemeClr val="tx2"/>
                </a:solidFill>
              </a:rPr>
              <a:t>ECVET'i</a:t>
            </a:r>
            <a:r>
              <a:rPr lang="tr-TR" sz="1800" dirty="0">
                <a:solidFill>
                  <a:schemeClr val="tx2"/>
                </a:solidFill>
              </a:rPr>
              <a:t> uygulayabilmesi için destekleyici mekanizmalar oluşturulmalıdır.</a:t>
            </a:r>
          </a:p>
          <a:p>
            <a:pPr>
              <a:lnSpc>
                <a:spcPts val="2640"/>
              </a:lnSpc>
              <a:buFont typeface="Wingdings" panose="05000000000000000000" pitchFamily="2" charset="2"/>
              <a:buChar char="ü"/>
            </a:pPr>
            <a:endParaRPr lang="tr-TR" sz="2200" dirty="0">
              <a:solidFill>
                <a:schemeClr val="tx2"/>
              </a:solidFill>
            </a:endParaRPr>
          </a:p>
        </p:txBody>
      </p:sp>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5" name="Dikdörtgen 4"/>
          <p:cNvSpPr/>
          <p:nvPr/>
        </p:nvSpPr>
        <p:spPr>
          <a:xfrm>
            <a:off x="5735960" y="519064"/>
            <a:ext cx="1454244" cy="461665"/>
          </a:xfrm>
          <a:prstGeom prst="rect">
            <a:avLst/>
          </a:prstGeom>
        </p:spPr>
        <p:txBody>
          <a:bodyPr wrap="none">
            <a:spAutoFit/>
          </a:bodyPr>
          <a:lstStyle/>
          <a:p>
            <a:r>
              <a:rPr lang="tr-TR" sz="2400" b="1" dirty="0">
                <a:solidFill>
                  <a:schemeClr val="tx2"/>
                </a:solidFill>
              </a:rPr>
              <a:t>ÖNERİLER</a:t>
            </a:r>
            <a:endParaRPr lang="tr-TR" sz="2400" b="1" dirty="0">
              <a:solidFill>
                <a:schemeClr val="tx2"/>
              </a:solidFill>
            </a:endParaRP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256" y="5589241"/>
            <a:ext cx="2102542" cy="11112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783358"/>
            <a:ext cx="8229600" cy="4525963"/>
          </a:xfrm>
        </p:spPr>
        <p:txBody>
          <a:bodyPr>
            <a:noAutofit/>
          </a:bodyPr>
          <a:lstStyle/>
          <a:p>
            <a:pPr marL="0" lvl="1" indent="0">
              <a:lnSpc>
                <a:spcPts val="2640"/>
              </a:lnSpc>
              <a:buNone/>
            </a:pPr>
            <a:r>
              <a:rPr lang="tr-TR" sz="2200" b="1" dirty="0">
                <a:solidFill>
                  <a:schemeClr val="tx2"/>
                </a:solidFill>
              </a:rPr>
              <a:t>IV. Ölçme ve Değerlendirme</a:t>
            </a:r>
          </a:p>
          <a:p>
            <a:pPr lvl="1" algn="just">
              <a:lnSpc>
                <a:spcPts val="2640"/>
              </a:lnSpc>
              <a:buFont typeface="Wingdings" panose="05000000000000000000" pitchFamily="2" charset="2"/>
              <a:buChar char="ü"/>
            </a:pPr>
            <a:r>
              <a:rPr lang="tr-TR" sz="1800" dirty="0">
                <a:solidFill>
                  <a:schemeClr val="tx2"/>
                </a:solidFill>
              </a:rPr>
              <a:t>Ölçme değerlendirme sistemi, kalite güvence koşulları da göz önünde bulundurularak ders geçme sistemi yerine öğrenme çıktıları/kazanımları temelli modüler ve esnek bir yapı oluşturulmalıdır.</a:t>
            </a:r>
          </a:p>
          <a:p>
            <a:pPr lvl="1" algn="just">
              <a:lnSpc>
                <a:spcPts val="2640"/>
              </a:lnSpc>
              <a:buFont typeface="Wingdings" panose="05000000000000000000" pitchFamily="2" charset="2"/>
              <a:buChar char="ü"/>
            </a:pPr>
            <a:r>
              <a:rPr lang="tr-TR" sz="1800" dirty="0">
                <a:solidFill>
                  <a:schemeClr val="tx2"/>
                </a:solidFill>
              </a:rPr>
              <a:t>Ölçme ve değerlendirmenin eğitim verenler tarafından yapılmamalı. Süreç bağımsız olmalı.</a:t>
            </a:r>
          </a:p>
          <a:p>
            <a:pPr lvl="1" algn="just">
              <a:lnSpc>
                <a:spcPts val="2640"/>
              </a:lnSpc>
              <a:buFont typeface="Wingdings" panose="05000000000000000000" pitchFamily="2" charset="2"/>
              <a:buChar char="ü"/>
            </a:pPr>
            <a:r>
              <a:rPr lang="tr-TR" sz="1800" dirty="0">
                <a:solidFill>
                  <a:schemeClr val="tx2"/>
                </a:solidFill>
              </a:rPr>
              <a:t>e-okul </a:t>
            </a:r>
            <a:r>
              <a:rPr lang="tr-TR" sz="1800" dirty="0">
                <a:solidFill>
                  <a:schemeClr val="tx2"/>
                </a:solidFill>
              </a:rPr>
              <a:t>sistemi ECVET uygulamalarıyla uyumlu olacak şekilde güncellenmelidir </a:t>
            </a:r>
            <a:r>
              <a:rPr lang="tr-TR" sz="1800" dirty="0">
                <a:solidFill>
                  <a:schemeClr val="tx2"/>
                </a:solidFill>
              </a:rPr>
              <a:t>(dal </a:t>
            </a:r>
            <a:r>
              <a:rPr lang="tr-TR" sz="1800" dirty="0">
                <a:solidFill>
                  <a:schemeClr val="tx2"/>
                </a:solidFill>
              </a:rPr>
              <a:t>seçerken modüllerin de kodları ile birlikte seçilmesini sağlamak gerekir).</a:t>
            </a:r>
          </a:p>
          <a:p>
            <a:pPr lvl="1" algn="just">
              <a:lnSpc>
                <a:spcPts val="2640"/>
              </a:lnSpc>
              <a:buFont typeface="Wingdings" panose="05000000000000000000" pitchFamily="2" charset="2"/>
              <a:buChar char="ü"/>
            </a:pPr>
            <a:r>
              <a:rPr lang="tr-TR" sz="1800" dirty="0">
                <a:solidFill>
                  <a:schemeClr val="tx2"/>
                </a:solidFill>
              </a:rPr>
              <a:t>Öğrencilerin yurtdışında aldıkları notların, zümre kararı ile üçüncü not olarak girilebilmesine imkan verecek yönetmelik düzenlemeleri yapılmalıdır.</a:t>
            </a:r>
          </a:p>
          <a:p>
            <a:pPr>
              <a:lnSpc>
                <a:spcPts val="2640"/>
              </a:lnSpc>
              <a:buFont typeface="Wingdings" panose="05000000000000000000" pitchFamily="2" charset="2"/>
              <a:buChar char="ü"/>
            </a:pPr>
            <a:endParaRPr lang="tr-TR" sz="2200" dirty="0">
              <a:solidFill>
                <a:schemeClr val="tx2"/>
              </a:solidFill>
            </a:endParaRPr>
          </a:p>
        </p:txBody>
      </p:sp>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5" name="Dikdörtgen 4"/>
          <p:cNvSpPr/>
          <p:nvPr/>
        </p:nvSpPr>
        <p:spPr>
          <a:xfrm>
            <a:off x="5735960" y="519064"/>
            <a:ext cx="1454244" cy="461665"/>
          </a:xfrm>
          <a:prstGeom prst="rect">
            <a:avLst/>
          </a:prstGeom>
        </p:spPr>
        <p:txBody>
          <a:bodyPr wrap="none">
            <a:spAutoFit/>
          </a:bodyPr>
          <a:lstStyle/>
          <a:p>
            <a:r>
              <a:rPr lang="tr-TR" sz="2400" b="1" dirty="0">
                <a:solidFill>
                  <a:schemeClr val="tx2"/>
                </a:solidFill>
              </a:rPr>
              <a:t>ÖNERİLER</a:t>
            </a:r>
            <a:endParaRPr lang="tr-TR" sz="2400" b="1" dirty="0">
              <a:solidFill>
                <a:schemeClr val="tx2"/>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5445224"/>
            <a:ext cx="1440160" cy="1296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2176264"/>
            <a:ext cx="8229600" cy="2332856"/>
          </a:xfrm>
        </p:spPr>
        <p:txBody>
          <a:bodyPr>
            <a:normAutofit fontScale="92500"/>
          </a:bodyPr>
          <a:lstStyle/>
          <a:p>
            <a:pPr marL="0" lvl="1" indent="0">
              <a:lnSpc>
                <a:spcPts val="2640"/>
              </a:lnSpc>
              <a:buNone/>
            </a:pPr>
            <a:r>
              <a:rPr lang="tr-TR" sz="2200" b="1" dirty="0">
                <a:solidFill>
                  <a:schemeClr val="tx2"/>
                </a:solidFill>
              </a:rPr>
              <a:t>V. Diğer </a:t>
            </a:r>
          </a:p>
          <a:p>
            <a:pPr lvl="1" algn="just">
              <a:lnSpc>
                <a:spcPts val="2640"/>
              </a:lnSpc>
              <a:buFont typeface="Wingdings" panose="05000000000000000000" pitchFamily="2" charset="2"/>
              <a:buChar char="ü"/>
            </a:pPr>
            <a:r>
              <a:rPr lang="tr-TR" sz="1800" dirty="0">
                <a:solidFill>
                  <a:schemeClr val="tx2"/>
                </a:solidFill>
              </a:rPr>
              <a:t>Mesleki yabancı dil derslerine ağırlık verilmelidir. </a:t>
            </a:r>
          </a:p>
          <a:p>
            <a:pPr lvl="1" algn="just">
              <a:lnSpc>
                <a:spcPts val="2640"/>
              </a:lnSpc>
              <a:buFont typeface="Wingdings" panose="05000000000000000000" pitchFamily="2" charset="2"/>
              <a:buChar char="ü"/>
            </a:pPr>
            <a:r>
              <a:rPr lang="tr-TR" sz="1800" dirty="0">
                <a:solidFill>
                  <a:schemeClr val="tx2"/>
                </a:solidFill>
              </a:rPr>
              <a:t>ECVET hareketliliğini teşvik eden finansal kaynaklar çeşitlendirilerek artırılmalıdır.</a:t>
            </a:r>
          </a:p>
          <a:p>
            <a:pPr lvl="1" algn="just">
              <a:lnSpc>
                <a:spcPts val="2640"/>
              </a:lnSpc>
              <a:buFont typeface="Wingdings" panose="05000000000000000000" pitchFamily="2" charset="2"/>
              <a:buChar char="ü"/>
            </a:pPr>
            <a:r>
              <a:rPr lang="tr-TR" sz="1800" dirty="0">
                <a:solidFill>
                  <a:schemeClr val="tx2"/>
                </a:solidFill>
              </a:rPr>
              <a:t>Sosyal etkinlik modülü (Madde 50) kullanılarak öğretim programı dışında elde edilen kazanımların ek bir belge düzenlenerek sisteme dahil edilmesi uygun </a:t>
            </a:r>
            <a:r>
              <a:rPr lang="tr-TR" sz="1800" dirty="0">
                <a:solidFill>
                  <a:schemeClr val="tx2"/>
                </a:solidFill>
              </a:rPr>
              <a:t>olacaktır.</a:t>
            </a:r>
            <a:endParaRPr lang="tr-TR" sz="1800" dirty="0">
              <a:solidFill>
                <a:schemeClr val="tx2"/>
              </a:solidFill>
            </a:endParaRPr>
          </a:p>
          <a:p>
            <a:pPr>
              <a:lnSpc>
                <a:spcPts val="2640"/>
              </a:lnSpc>
              <a:buFont typeface="Wingdings" panose="05000000000000000000" pitchFamily="2" charset="2"/>
              <a:buChar char="ü"/>
            </a:pPr>
            <a:endParaRPr lang="tr-TR" sz="2200" dirty="0">
              <a:solidFill>
                <a:schemeClr val="tx2"/>
              </a:solidFill>
            </a:endParaRPr>
          </a:p>
        </p:txBody>
      </p:sp>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5" name="Dikdörtgen 4"/>
          <p:cNvSpPr/>
          <p:nvPr/>
        </p:nvSpPr>
        <p:spPr>
          <a:xfrm>
            <a:off x="5735960" y="519064"/>
            <a:ext cx="1454244" cy="461665"/>
          </a:xfrm>
          <a:prstGeom prst="rect">
            <a:avLst/>
          </a:prstGeom>
        </p:spPr>
        <p:txBody>
          <a:bodyPr wrap="none">
            <a:spAutoFit/>
          </a:bodyPr>
          <a:lstStyle/>
          <a:p>
            <a:r>
              <a:rPr lang="tr-TR" sz="2400" b="1" dirty="0">
                <a:solidFill>
                  <a:schemeClr val="tx2"/>
                </a:solidFill>
              </a:rPr>
              <a:t>ÖNERİLER</a:t>
            </a:r>
            <a:endParaRPr lang="tr-TR" sz="2400" b="1" dirty="0">
              <a:solidFill>
                <a:schemeClr val="tx2"/>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294"/>
          <a:stretch/>
        </p:blipFill>
        <p:spPr bwMode="auto">
          <a:xfrm>
            <a:off x="8527582" y="5318262"/>
            <a:ext cx="2104923" cy="14951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5333456" y="1232864"/>
            <a:ext cx="1770656" cy="972000"/>
          </a:xfrm>
          <a:prstGeom prst="rect">
            <a:avLst/>
          </a:prstGeom>
          <a:noFill/>
          <a:ln>
            <a:noFill/>
          </a:ln>
          <a:extLst>
            <a:ext uri="{53640926-AAD7-44D8-BBD7-CCE9431645EC}">
              <a14:shadowObscured xmlns:a14="http://schemas.microsoft.com/office/drawing/2010/main"/>
            </a:ext>
          </a:extLst>
        </p:spPr>
      </p:pic>
      <p:pic>
        <p:nvPicPr>
          <p:cNvPr id="10" name="Resim 9" descr="D:\Vetexpress\A1 Proje Yönetimi\A 1.5 Proje Logosu\Logolar\ua.png"/>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8760296" y="252281"/>
            <a:ext cx="1800000" cy="972000"/>
          </a:xfrm>
          <a:prstGeom prst="rect">
            <a:avLst/>
          </a:prstGeom>
          <a:noFill/>
          <a:ln>
            <a:noFill/>
          </a:ln>
        </p:spPr>
      </p:pic>
      <p:pic>
        <p:nvPicPr>
          <p:cNvPr id="11" name="Resim 10" descr="C:\Users\TARIKK~1\AppData\Local\Temp\Rar$DRa0.818\avrupa-birliği-başkanlığı-logosu\ab_baskanligi\jpg\ab_baskanligi_yazisiz.jpg"/>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252467"/>
            <a:ext cx="1800000" cy="972000"/>
          </a:xfrm>
          <a:prstGeom prst="rect">
            <a:avLst/>
          </a:prstGeom>
          <a:noFill/>
          <a:ln>
            <a:noFill/>
          </a:ln>
        </p:spPr>
      </p:pic>
      <p:pic>
        <p:nvPicPr>
          <p:cNvPr id="12" name="Resim 11" descr="meb logo ile ilgili gÃ¶rsel sonucu"/>
          <p:cNvPicPr preferRelativeResize="0"/>
          <p:nvPr/>
        </p:nvPicPr>
        <p:blipFill>
          <a:blip r:embed="rId5" cstate="print">
            <a:extLst>
              <a:ext uri="{28A0092B-C50C-407E-A947-70E740481C1C}">
                <a14:useLocalDpi xmlns:a14="http://schemas.microsoft.com/office/drawing/2010/main" val="0"/>
              </a:ext>
            </a:extLst>
          </a:blip>
          <a:srcRect/>
          <a:stretch>
            <a:fillRect/>
          </a:stretch>
        </p:blipFill>
        <p:spPr bwMode="auto">
          <a:xfrm>
            <a:off x="5303912" y="116632"/>
            <a:ext cx="1800000" cy="972000"/>
          </a:xfrm>
          <a:prstGeom prst="rect">
            <a:avLst/>
          </a:prstGeom>
          <a:noFill/>
          <a:ln>
            <a:noFill/>
          </a:ln>
        </p:spPr>
      </p:pic>
      <p:sp>
        <p:nvSpPr>
          <p:cNvPr id="13" name="Metin kutusu 12"/>
          <p:cNvSpPr txBox="1"/>
          <p:nvPr/>
        </p:nvSpPr>
        <p:spPr>
          <a:xfrm>
            <a:off x="2819536" y="3068960"/>
            <a:ext cx="6768752" cy="2970044"/>
          </a:xfrm>
          <a:prstGeom prst="rect">
            <a:avLst/>
          </a:prstGeom>
          <a:noFill/>
        </p:spPr>
        <p:txBody>
          <a:bodyPr wrap="square" rtlCol="0">
            <a:spAutoFit/>
          </a:bodyPr>
          <a:lstStyle/>
          <a:p>
            <a:pPr algn="ctr"/>
            <a:r>
              <a:rPr lang="tr-TR" sz="3800" b="1" i="1" dirty="0">
                <a:solidFill>
                  <a:schemeClr val="tx2"/>
                </a:solidFill>
              </a:rPr>
              <a:t>TEŞEKKÜRLER</a:t>
            </a:r>
          </a:p>
          <a:p>
            <a:pPr algn="ctr"/>
            <a:endParaRPr lang="tr-TR" sz="1050" b="1" i="1" dirty="0">
              <a:solidFill>
                <a:schemeClr val="tx2"/>
              </a:solidFill>
            </a:endParaRPr>
          </a:p>
          <a:p>
            <a:pPr algn="ctr"/>
            <a:endParaRPr lang="tr-TR" sz="1050" b="1" i="1" dirty="0">
              <a:solidFill>
                <a:schemeClr val="tx2"/>
              </a:solidFill>
            </a:endParaRPr>
          </a:p>
          <a:p>
            <a:pPr algn="ctr"/>
            <a:r>
              <a:rPr lang="tr-TR" sz="2200" b="1" i="1" dirty="0">
                <a:solidFill>
                  <a:schemeClr val="tx2"/>
                </a:solidFill>
              </a:rPr>
              <a:t>Özlem DEMİR</a:t>
            </a:r>
          </a:p>
          <a:p>
            <a:pPr algn="ctr"/>
            <a:r>
              <a:rPr lang="tr-TR" sz="2200" b="1" i="1" dirty="0">
                <a:solidFill>
                  <a:schemeClr val="tx2"/>
                </a:solidFill>
              </a:rPr>
              <a:t>Eğitim Uzmanı, MEB </a:t>
            </a:r>
          </a:p>
          <a:p>
            <a:pPr algn="ctr"/>
            <a:endParaRPr lang="tr-TR" sz="2200" b="1" i="1" dirty="0">
              <a:solidFill>
                <a:schemeClr val="tx2"/>
              </a:solidFill>
            </a:endParaRPr>
          </a:p>
          <a:p>
            <a:pPr algn="ctr"/>
            <a:endParaRPr lang="tr-TR" sz="2200" b="1" i="1" dirty="0">
              <a:solidFill>
                <a:schemeClr val="tx2"/>
              </a:solidFill>
            </a:endParaRPr>
          </a:p>
          <a:p>
            <a:pPr algn="ctr"/>
            <a:r>
              <a:rPr lang="tr-TR" i="1" dirty="0">
                <a:solidFill>
                  <a:schemeClr val="tx2"/>
                </a:solidFill>
              </a:rPr>
              <a:t>17 Temmuz 2019, </a:t>
            </a:r>
            <a:r>
              <a:rPr lang="tr-TR" i="1" dirty="0">
                <a:solidFill>
                  <a:schemeClr val="tx2"/>
                </a:solidFill>
              </a:rPr>
              <a:t>İzmir</a:t>
            </a:r>
            <a:endParaRPr lang="tr-TR" i="1" dirty="0">
              <a:solidFill>
                <a:schemeClr val="tx2"/>
              </a:solidFill>
            </a:endParaRPr>
          </a:p>
          <a:p>
            <a:pPr algn="ctr"/>
            <a:endParaRPr lang="tr-TR" sz="2200" b="1" i="1" dirty="0">
              <a:solidFill>
                <a:schemeClr val="tx2"/>
              </a:solidFill>
            </a:endParaRP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25" t="66172" r="17000" b="8685"/>
          <a:stretch/>
        </p:blipFill>
        <p:spPr bwMode="auto">
          <a:xfrm>
            <a:off x="5282680" y="5990038"/>
            <a:ext cx="1872208" cy="39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7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3"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128792" cy="830997"/>
          </a:xfrm>
          <a:prstGeom prst="rect">
            <a:avLst/>
          </a:prstGeom>
        </p:spPr>
        <p:txBody>
          <a:bodyPr wrap="square">
            <a:spAutoFit/>
          </a:bodyPr>
          <a:lstStyle/>
          <a:p>
            <a:pPr algn="ctr"/>
            <a:r>
              <a:rPr lang="tr-TR" sz="2400" b="1" dirty="0">
                <a:solidFill>
                  <a:schemeClr val="tx2"/>
                </a:solidFill>
              </a:rPr>
              <a:t>ECVET’İN UYGULANMASINI DESTEKLEYEN MEVZUAT VE UYGULAMALAR</a:t>
            </a:r>
            <a:endParaRPr lang="tr-TR" sz="2400" b="1" dirty="0">
              <a:solidFill>
                <a:schemeClr val="tx2"/>
              </a:solidFill>
            </a:endParaRPr>
          </a:p>
        </p:txBody>
      </p:sp>
      <p:sp>
        <p:nvSpPr>
          <p:cNvPr id="5" name="Dikdörtgen 4"/>
          <p:cNvSpPr/>
          <p:nvPr/>
        </p:nvSpPr>
        <p:spPr>
          <a:xfrm>
            <a:off x="2274944" y="1484784"/>
            <a:ext cx="7709489" cy="4862870"/>
          </a:xfrm>
          <a:prstGeom prst="rect">
            <a:avLst/>
          </a:prstGeom>
        </p:spPr>
        <p:txBody>
          <a:bodyPr wrap="square">
            <a:spAutoFit/>
          </a:bodyPr>
          <a:lstStyle/>
          <a:p>
            <a:r>
              <a:rPr lang="tr-TR" b="1" dirty="0" err="1">
                <a:solidFill>
                  <a:schemeClr val="tx2"/>
                </a:solidFill>
              </a:rPr>
              <a:t>Europass</a:t>
            </a:r>
            <a:r>
              <a:rPr lang="tr-TR" b="1" dirty="0">
                <a:solidFill>
                  <a:schemeClr val="tx2"/>
                </a:solidFill>
              </a:rPr>
              <a:t> Sertifika </a:t>
            </a:r>
            <a:r>
              <a:rPr lang="tr-TR" b="1" dirty="0">
                <a:solidFill>
                  <a:schemeClr val="tx2"/>
                </a:solidFill>
              </a:rPr>
              <a:t>Eki </a:t>
            </a:r>
          </a:p>
          <a:p>
            <a:endParaRPr lang="tr-TR" b="1" dirty="0">
              <a:solidFill>
                <a:schemeClr val="tx2"/>
              </a:solidFill>
            </a:endParaRPr>
          </a:p>
          <a:p>
            <a:pPr marL="285750" indent="-285750" algn="just">
              <a:lnSpc>
                <a:spcPts val="2160"/>
              </a:lnSpc>
              <a:buFont typeface="Wingdings" panose="05000000000000000000" pitchFamily="2" charset="2"/>
              <a:buChar char="Ø"/>
            </a:pPr>
            <a:r>
              <a:rPr lang="tr-TR" dirty="0" err="1">
                <a:solidFill>
                  <a:schemeClr val="tx2"/>
                </a:solidFill>
              </a:rPr>
              <a:t>Europass</a:t>
            </a:r>
            <a:r>
              <a:rPr lang="tr-TR" dirty="0">
                <a:solidFill>
                  <a:schemeClr val="tx2"/>
                </a:solidFill>
              </a:rPr>
              <a:t> </a:t>
            </a:r>
            <a:r>
              <a:rPr lang="tr-TR" dirty="0">
                <a:solidFill>
                  <a:schemeClr val="tx2"/>
                </a:solidFill>
              </a:rPr>
              <a:t>Sertifika Eki, işgücünün uluslararası hareketliliğine katkı sağlamak ve edinilen becerilerin şeffaflığını sağlamak amacıyla AB tarafından geliştirilmiş bir belgedir. </a:t>
            </a:r>
            <a:endParaRPr lang="tr-TR" dirty="0">
              <a:solidFill>
                <a:schemeClr val="tx2"/>
              </a:solidFill>
            </a:endParaRPr>
          </a:p>
          <a:p>
            <a:pPr marL="285750" indent="-285750" algn="just">
              <a:lnSpc>
                <a:spcPts val="2160"/>
              </a:lnSpc>
              <a:buFont typeface="Wingdings" panose="05000000000000000000" pitchFamily="2" charset="2"/>
              <a:buChar char="Ø"/>
            </a:pPr>
            <a:r>
              <a:rPr lang="tr-TR" dirty="0">
                <a:solidFill>
                  <a:schemeClr val="tx2"/>
                </a:solidFill>
              </a:rPr>
              <a:t>Ülkemizde </a:t>
            </a:r>
            <a:r>
              <a:rPr lang="tr-TR" dirty="0">
                <a:solidFill>
                  <a:schemeClr val="tx2"/>
                </a:solidFill>
              </a:rPr>
              <a:t>de mesleki ve teknik eğitimde ilk olarak 62 alan ve 226 dala ait </a:t>
            </a:r>
            <a:r>
              <a:rPr lang="tr-TR" dirty="0" err="1">
                <a:solidFill>
                  <a:schemeClr val="tx2"/>
                </a:solidFill>
              </a:rPr>
              <a:t>Europass</a:t>
            </a:r>
            <a:r>
              <a:rPr lang="tr-TR" dirty="0">
                <a:solidFill>
                  <a:schemeClr val="tx2"/>
                </a:solidFill>
              </a:rPr>
              <a:t> sertifika eki hazırlanmış ve 2013-2014 eğitim öğretim yılından itibaren mezunlara diplomalarıyla birlikte verilmeye başlanmıştır. </a:t>
            </a:r>
            <a:endParaRPr lang="tr-TR" dirty="0">
              <a:solidFill>
                <a:schemeClr val="tx2"/>
              </a:solidFill>
            </a:endParaRPr>
          </a:p>
          <a:p>
            <a:pPr marL="285750" indent="-285750" algn="just">
              <a:lnSpc>
                <a:spcPts val="2160"/>
              </a:lnSpc>
              <a:buFont typeface="Wingdings" panose="05000000000000000000" pitchFamily="2" charset="2"/>
              <a:buChar char="Ø"/>
            </a:pPr>
            <a:r>
              <a:rPr lang="tr-TR" dirty="0" err="1">
                <a:solidFill>
                  <a:schemeClr val="tx2"/>
                </a:solidFill>
              </a:rPr>
              <a:t>Europass</a:t>
            </a:r>
            <a:r>
              <a:rPr lang="tr-TR" dirty="0">
                <a:solidFill>
                  <a:schemeClr val="tx2"/>
                </a:solidFill>
              </a:rPr>
              <a:t> </a:t>
            </a:r>
            <a:r>
              <a:rPr lang="tr-TR" dirty="0">
                <a:solidFill>
                  <a:schemeClr val="tx2"/>
                </a:solidFill>
              </a:rPr>
              <a:t>sertifika eklerinin yayımlandığı, mesleki eğitim için Ülkemizde ilk başvuru noktası olan Ulusal Referans Noktası web sitesi (urn.meb.gov.tr) hazırlanarak faaliyete geçirilmiştir.  </a:t>
            </a:r>
            <a:endParaRPr lang="tr-TR" dirty="0">
              <a:solidFill>
                <a:schemeClr val="tx2"/>
              </a:solidFill>
            </a:endParaRPr>
          </a:p>
          <a:p>
            <a:pPr marL="285750" indent="-285750" algn="just">
              <a:lnSpc>
                <a:spcPts val="2160"/>
              </a:lnSpc>
              <a:buFont typeface="Wingdings" panose="05000000000000000000" pitchFamily="2" charset="2"/>
              <a:buChar char="Ø"/>
            </a:pPr>
            <a:r>
              <a:rPr lang="tr-TR" dirty="0">
                <a:solidFill>
                  <a:schemeClr val="tx2"/>
                </a:solidFill>
              </a:rPr>
              <a:t>Öğretim </a:t>
            </a:r>
            <a:r>
              <a:rPr lang="tr-TR" dirty="0">
                <a:solidFill>
                  <a:schemeClr val="tx2"/>
                </a:solidFill>
              </a:rPr>
              <a:t>programı hazırlanan meslek alanlarında meydana gelen değişim sonucu mevcut </a:t>
            </a:r>
            <a:r>
              <a:rPr lang="tr-TR" dirty="0" err="1">
                <a:solidFill>
                  <a:schemeClr val="tx2"/>
                </a:solidFill>
              </a:rPr>
              <a:t>Europass</a:t>
            </a:r>
            <a:r>
              <a:rPr lang="tr-TR" dirty="0">
                <a:solidFill>
                  <a:schemeClr val="tx2"/>
                </a:solidFill>
              </a:rPr>
              <a:t> Sertifika Eklerinde 2017 yılında güncellemeler yapılmış ve 54 alan ve 206 dala ait </a:t>
            </a:r>
            <a:r>
              <a:rPr lang="tr-TR" dirty="0" err="1">
                <a:solidFill>
                  <a:schemeClr val="tx2"/>
                </a:solidFill>
              </a:rPr>
              <a:t>Europass</a:t>
            </a:r>
            <a:r>
              <a:rPr lang="tr-TR" dirty="0">
                <a:solidFill>
                  <a:schemeClr val="tx2"/>
                </a:solidFill>
              </a:rPr>
              <a:t> sertifika eki hazırlanmıştır.</a:t>
            </a:r>
          </a:p>
          <a:p>
            <a:endParaRPr lang="tr-TR" dirty="0">
              <a:solidFill>
                <a:schemeClr val="tx2"/>
              </a:solidFill>
            </a:endParaRPr>
          </a:p>
          <a:p>
            <a:endParaRPr lang="tr-TR" dirty="0">
              <a:solidFill>
                <a:schemeClr val="tx2"/>
              </a:solidFill>
            </a:endParaRPr>
          </a:p>
          <a:p>
            <a:endParaRPr lang="tr-TR"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678" y="5540134"/>
            <a:ext cx="1728018" cy="13178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ol Ok 2">
            <a:hlinkClick r:id="rId5" action="ppaction://hlinksldjump"/>
          </p:cNvPr>
          <p:cNvSpPr/>
          <p:nvPr/>
        </p:nvSpPr>
        <p:spPr>
          <a:xfrm>
            <a:off x="9840416" y="6223516"/>
            <a:ext cx="576064" cy="470293"/>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201121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3"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128792" cy="830997"/>
          </a:xfrm>
          <a:prstGeom prst="rect">
            <a:avLst/>
          </a:prstGeom>
        </p:spPr>
        <p:txBody>
          <a:bodyPr wrap="square">
            <a:spAutoFit/>
          </a:bodyPr>
          <a:lstStyle/>
          <a:p>
            <a:pPr algn="ctr"/>
            <a:r>
              <a:rPr lang="tr-TR" sz="2400" b="1" dirty="0">
                <a:solidFill>
                  <a:schemeClr val="tx2"/>
                </a:solidFill>
              </a:rPr>
              <a:t>ECVET’İN UYGULANMASINI DESTEKLEYEN MEVZUAT VE UYGULAMALAR</a:t>
            </a:r>
            <a:endParaRPr lang="tr-TR" sz="2400" b="1" dirty="0">
              <a:solidFill>
                <a:schemeClr val="tx2"/>
              </a:solidFill>
            </a:endParaRPr>
          </a:p>
        </p:txBody>
      </p:sp>
      <p:sp>
        <p:nvSpPr>
          <p:cNvPr id="3" name="Metin kutusu 2"/>
          <p:cNvSpPr txBox="1"/>
          <p:nvPr/>
        </p:nvSpPr>
        <p:spPr>
          <a:xfrm>
            <a:off x="1775521" y="1165395"/>
            <a:ext cx="8568951" cy="5339923"/>
          </a:xfrm>
          <a:prstGeom prst="rect">
            <a:avLst/>
          </a:prstGeom>
          <a:noFill/>
        </p:spPr>
        <p:txBody>
          <a:bodyPr wrap="square" rtlCol="0">
            <a:spAutoFit/>
          </a:bodyPr>
          <a:lstStyle/>
          <a:p>
            <a:pPr lvl="0" algn="just"/>
            <a:r>
              <a:rPr lang="tr-TR" b="1" i="1" dirty="0">
                <a:solidFill>
                  <a:schemeClr val="tx2"/>
                </a:solidFill>
              </a:rPr>
              <a:t>Millî Eğitim Bakanlığı Ortaöğretim Kurumları Yönetmeliği</a:t>
            </a:r>
            <a:endParaRPr lang="tr-TR" b="1" dirty="0">
              <a:solidFill>
                <a:schemeClr val="tx2"/>
              </a:solidFill>
            </a:endParaRPr>
          </a:p>
          <a:p>
            <a:pPr algn="just"/>
            <a:endParaRPr lang="tr-TR" sz="1050" dirty="0">
              <a:solidFill>
                <a:schemeClr val="tx2"/>
              </a:solidFill>
            </a:endParaRPr>
          </a:p>
          <a:p>
            <a:pPr algn="just"/>
            <a:r>
              <a:rPr lang="tr-TR" sz="1050" dirty="0">
                <a:solidFill>
                  <a:schemeClr val="tx2"/>
                </a:solidFill>
              </a:rPr>
              <a:t>Değişim </a:t>
            </a:r>
            <a:r>
              <a:rPr lang="tr-TR" sz="1050" dirty="0">
                <a:solidFill>
                  <a:schemeClr val="tx2"/>
                </a:solidFill>
              </a:rPr>
              <a:t>programı kapsamındaki öğrencilerin kayıt ve nakilleri</a:t>
            </a:r>
          </a:p>
          <a:p>
            <a:pPr algn="just"/>
            <a:r>
              <a:rPr lang="tr-TR" sz="1050" b="1" u="sng" dirty="0">
                <a:solidFill>
                  <a:schemeClr val="tx2"/>
                </a:solidFill>
              </a:rPr>
              <a:t>MADDE 28- (1) </a:t>
            </a:r>
            <a:r>
              <a:rPr lang="tr-TR" sz="1050" dirty="0">
                <a:solidFill>
                  <a:schemeClr val="tx2"/>
                </a:solidFill>
              </a:rPr>
              <a:t>Kültürlerarası öğrenci değişim programları çerçevesinde bir eğitim ve öğretim yılını geçmemek üzere, önceden durumlarını belgelendirerek yurtdışında öğrenim görmek için okuldan ayrılan öğrencilerin kayıtları okullarında saklı tutulur ve bunların durumları boş kontenjan olarak değerlendirilmez, yerlerine naklen öğrenci alınmaz. Bu kapsamda yurtdışında alınan öğrenim belgeleri, 5/3/2004 tarihli ve 25393 sayılı Resmî </a:t>
            </a:r>
            <a:r>
              <a:rPr lang="tr-TR" sz="1050" dirty="0" err="1">
                <a:solidFill>
                  <a:schemeClr val="tx2"/>
                </a:solidFill>
              </a:rPr>
              <a:t>Gazete’de</a:t>
            </a:r>
            <a:r>
              <a:rPr lang="tr-TR" sz="1050" dirty="0">
                <a:solidFill>
                  <a:schemeClr val="tx2"/>
                </a:solidFill>
              </a:rPr>
              <a:t> yayımlanan Millî Eğitim Bakanlığı Denklik Yönetmeliği hükümlerine göre değerlendirilerek öğrenci başarısına yansıtılır. (Ek cümle:RG-28/10/2016-29871) 12 </a:t>
            </a:r>
            <a:r>
              <a:rPr lang="tr-TR" sz="1050" dirty="0" err="1">
                <a:solidFill>
                  <a:schemeClr val="tx2"/>
                </a:solidFill>
              </a:rPr>
              <a:t>nci</a:t>
            </a:r>
            <a:r>
              <a:rPr lang="tr-TR" sz="1050" dirty="0">
                <a:solidFill>
                  <a:schemeClr val="tx2"/>
                </a:solidFill>
              </a:rPr>
              <a:t> sınıfı yurtdışında tamamlayarak gelen öğrenciler için düzenlenen denklik belgesine dayalı olarak kayıtlı olduğu okul müdürlüğünce ortaöğretim diploması verilir. </a:t>
            </a:r>
          </a:p>
          <a:p>
            <a:pPr algn="just"/>
            <a:r>
              <a:rPr lang="tr-TR" sz="1050" b="1" dirty="0">
                <a:solidFill>
                  <a:schemeClr val="tx2"/>
                </a:solidFill>
              </a:rPr>
              <a:t>(2) </a:t>
            </a:r>
            <a:r>
              <a:rPr lang="tr-TR" sz="1050" dirty="0">
                <a:solidFill>
                  <a:schemeClr val="tx2"/>
                </a:solidFill>
              </a:rPr>
              <a:t>Kültürlerarası öğrenci değişim programları çerçevesinde öğrenim görmek üzere bir eğitim ve öğretim yılını geçmemek üzere Türkiye’ye gelenlerden Bakanlıkça uygun görülenler, okulların nakle ilişkin özel şartlarına bakılmaksızın belirlenen okullara misafir öğrenci olarak kabul edilirler. Bu öğrencilere öğrenim süresini kapsayan öğrenim durum belgesi düzenlenir.</a:t>
            </a:r>
          </a:p>
          <a:p>
            <a:pPr algn="just"/>
            <a:endParaRPr lang="tr-TR" sz="600" dirty="0">
              <a:solidFill>
                <a:schemeClr val="tx2"/>
              </a:solidFill>
            </a:endParaRPr>
          </a:p>
          <a:p>
            <a:pPr algn="just"/>
            <a:r>
              <a:rPr lang="tr-TR" sz="1050" b="1" u="sng" dirty="0">
                <a:solidFill>
                  <a:schemeClr val="tx2"/>
                </a:solidFill>
              </a:rPr>
              <a:t>MADDE </a:t>
            </a:r>
            <a:r>
              <a:rPr lang="tr-TR" sz="1050" b="1" u="sng" dirty="0">
                <a:solidFill>
                  <a:schemeClr val="tx2"/>
                </a:solidFill>
              </a:rPr>
              <a:t>45- (f) </a:t>
            </a:r>
            <a:r>
              <a:rPr lang="tr-TR" sz="1050" dirty="0">
                <a:solidFill>
                  <a:schemeClr val="tx2"/>
                </a:solidFill>
              </a:rPr>
              <a:t>… Sınavların şekli, sayısı ve uygulamalı sınavların süresiyle hangi derslerde uygulamalı sınav yapılacağı zümre öğretmenler kurulunda belirlenir, okul müdürünün onayına bağlı olarak uygulanır.</a:t>
            </a:r>
          </a:p>
          <a:p>
            <a:pPr algn="just"/>
            <a:r>
              <a:rPr lang="tr-TR" sz="1050" dirty="0">
                <a:solidFill>
                  <a:schemeClr val="tx2"/>
                </a:solidFill>
              </a:rPr>
              <a:t>MADDE 73- (2) Mesleki ve teknik ortaöğretim programlarından mezun olanlardan isteyenlere Avrupa Yeterlilik Çerçevesi kapsamında, öğrenim süresince kazandıkları temel yeterlilikler hakkında bilgiler içeren </a:t>
            </a:r>
            <a:r>
              <a:rPr lang="tr-TR" sz="1050" dirty="0" err="1">
                <a:solidFill>
                  <a:schemeClr val="tx2"/>
                </a:solidFill>
              </a:rPr>
              <a:t>Europass</a:t>
            </a:r>
            <a:r>
              <a:rPr lang="tr-TR" sz="1050" dirty="0">
                <a:solidFill>
                  <a:schemeClr val="tx2"/>
                </a:solidFill>
              </a:rPr>
              <a:t> sertifika/diploma ekiyle alınan ve başarılan dersleri, modülleri, kredilerini ve mesleki eğitim gördüğü/stajını yaptığı işletmenin adını gösterir belge düzenlenir.</a:t>
            </a:r>
          </a:p>
          <a:p>
            <a:pPr algn="just"/>
            <a:endParaRPr lang="tr-TR" sz="1050" dirty="0">
              <a:solidFill>
                <a:schemeClr val="tx2"/>
              </a:solidFill>
            </a:endParaRPr>
          </a:p>
          <a:p>
            <a:pPr algn="just"/>
            <a:r>
              <a:rPr lang="tr-TR" sz="1050" b="1" u="sng" dirty="0">
                <a:solidFill>
                  <a:schemeClr val="tx2"/>
                </a:solidFill>
              </a:rPr>
              <a:t>MADDE </a:t>
            </a:r>
            <a:r>
              <a:rPr lang="tr-TR" sz="1050" b="1" u="sng" dirty="0">
                <a:solidFill>
                  <a:schemeClr val="tx2"/>
                </a:solidFill>
              </a:rPr>
              <a:t>125 - (1)</a:t>
            </a:r>
            <a:r>
              <a:rPr lang="tr-TR" sz="1050" b="1" dirty="0">
                <a:solidFill>
                  <a:schemeClr val="tx2"/>
                </a:solidFill>
              </a:rPr>
              <a:t> </a:t>
            </a:r>
            <a:r>
              <a:rPr lang="tr-TR" sz="1050" dirty="0">
                <a:solidFill>
                  <a:schemeClr val="tx2"/>
                </a:solidFill>
              </a:rPr>
              <a:t>Öğrenciler, kardeş okul uygulaması, uluslararası ikili anlaşma, protokol ya da bir proje kapsamında, sigorta dâhil, her türlü sorumluluk kendilerine ait ve giderleri kendileri ya da proje çerçevesinde karşılanmak üzere alanlarıyla ilgili beceri eğitimi, (Değişik ibare:RG-13/9/2014-29118) stajlarını, yurtdışındaki işletmelerde de yapabilir.</a:t>
            </a:r>
          </a:p>
          <a:p>
            <a:pPr algn="just"/>
            <a:r>
              <a:rPr lang="tr-TR" sz="1050" b="1" dirty="0">
                <a:solidFill>
                  <a:schemeClr val="tx2"/>
                </a:solidFill>
              </a:rPr>
              <a:t>(2) </a:t>
            </a:r>
            <a:r>
              <a:rPr lang="tr-TR" sz="1050" dirty="0">
                <a:solidFill>
                  <a:schemeClr val="tx2"/>
                </a:solidFill>
              </a:rPr>
              <a:t>Öğrenciler, bireysel veya grup hâlinde, kendi imkânlarıyla yurtdışındaki alanına uygun işletmelerde beceri eğitimi, staj (Mülga ibare:RG-13/9/2014-29118) (…) yapmak istemesi durumunda, velisi veya sorumluluğunu üstlenen kişi, işletmenin beceri eğitimi, staj (Mülga ibare:RG-13/9/2014-29118) (…) yaptıracağına ilişkin yazısıyla birlikte valilik onayı için okul müdürlüğüne başvurur. Yurtdışında bu eğitimleri yapması uygun bulunanlara ait kimlik bilgileriyle işletmenin yeri, adresi, eğitimin başlangıç ve bitiş tarihleri ilgili ülkedeki büyükelçilik, konsolosluk, eğitim ataşeliği veya eğitim müşavirliğine bildirilir. Öğrencinin beceri eğitimi, (Değişik ibare:RG-13/9/2014-29118) staja devamı veli veya sorumluluğunu üstlenen kişi tarafından sağlanır.</a:t>
            </a:r>
          </a:p>
          <a:p>
            <a:pPr algn="just"/>
            <a:r>
              <a:rPr lang="tr-TR" sz="1050" b="1" dirty="0">
                <a:solidFill>
                  <a:schemeClr val="tx2"/>
                </a:solidFill>
              </a:rPr>
              <a:t>(3) </a:t>
            </a:r>
            <a:r>
              <a:rPr lang="tr-TR" sz="1050" dirty="0">
                <a:solidFill>
                  <a:schemeClr val="tx2"/>
                </a:solidFill>
              </a:rPr>
              <a:t>Beceri eğitimi, (Değişik ibare:RG-13/9/2014-29118) stajının bir kısmını veya tamamını yurtdışında yapan öğrencilerin, eğitim bitiminde işletmeden alacakları belgeyi iki hafta içerisinde kayıtlı oldukları okul müdürlüğüne teslim etmeleri gerekir. Bu öğrencilerin varsa eksik kalan eğitim süresini okullarında tamamlamaları gerekir.</a:t>
            </a:r>
          </a:p>
          <a:p>
            <a:pPr algn="just"/>
            <a:r>
              <a:rPr lang="tr-TR" sz="1050" b="1" dirty="0">
                <a:solidFill>
                  <a:schemeClr val="tx2"/>
                </a:solidFill>
              </a:rPr>
              <a:t>(4) </a:t>
            </a:r>
            <a:r>
              <a:rPr lang="tr-TR" sz="1050" dirty="0">
                <a:solidFill>
                  <a:schemeClr val="tx2"/>
                </a:solidFill>
              </a:rPr>
              <a:t>Yurtdışında yapılacak beceri eğitimi, yoğunlaştırılmış eğitim uygulanan programlarda da yapılabilir. Bu öğrenciler, dönüşlerinde </a:t>
            </a:r>
            <a:r>
              <a:rPr lang="tr-TR" sz="1050" dirty="0">
                <a:solidFill>
                  <a:schemeClr val="tx2"/>
                </a:solidFill>
              </a:rPr>
              <a:t>yıl sonu </a:t>
            </a:r>
            <a:r>
              <a:rPr lang="tr-TR" sz="1050" dirty="0">
                <a:solidFill>
                  <a:schemeClr val="tx2"/>
                </a:solidFill>
              </a:rPr>
              <a:t>beceri sınavına alınır.</a:t>
            </a:r>
          </a:p>
          <a:p>
            <a:pPr algn="just"/>
            <a:endParaRPr lang="tr-TR" sz="800" dirty="0">
              <a:solidFill>
                <a:schemeClr val="tx2"/>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52" y="6201916"/>
            <a:ext cx="1167673" cy="6560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2214" y="6318648"/>
            <a:ext cx="6762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391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3"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128792" cy="830997"/>
          </a:xfrm>
          <a:prstGeom prst="rect">
            <a:avLst/>
          </a:prstGeom>
        </p:spPr>
        <p:txBody>
          <a:bodyPr wrap="square">
            <a:spAutoFit/>
          </a:bodyPr>
          <a:lstStyle/>
          <a:p>
            <a:pPr algn="ctr"/>
            <a:r>
              <a:rPr lang="tr-TR" sz="2400" b="1" dirty="0">
                <a:solidFill>
                  <a:schemeClr val="tx2"/>
                </a:solidFill>
              </a:rPr>
              <a:t>ECVET’İN UYGULANMASINI DESTEKLEYEN MEVZUAT VE UYGULAMALAR</a:t>
            </a:r>
            <a:endParaRPr lang="tr-TR" sz="2400" b="1" dirty="0">
              <a:solidFill>
                <a:schemeClr val="tx2"/>
              </a:solidFill>
            </a:endParaRPr>
          </a:p>
        </p:txBody>
      </p:sp>
      <p:sp>
        <p:nvSpPr>
          <p:cNvPr id="3" name="Metin kutusu 2"/>
          <p:cNvSpPr txBox="1"/>
          <p:nvPr/>
        </p:nvSpPr>
        <p:spPr>
          <a:xfrm>
            <a:off x="2063552" y="1628801"/>
            <a:ext cx="8208912" cy="4026743"/>
          </a:xfrm>
          <a:prstGeom prst="rect">
            <a:avLst/>
          </a:prstGeom>
          <a:noFill/>
        </p:spPr>
        <p:txBody>
          <a:bodyPr wrap="square" rtlCol="0">
            <a:spAutoFit/>
          </a:bodyPr>
          <a:lstStyle/>
          <a:p>
            <a:pPr lvl="0" algn="just"/>
            <a:r>
              <a:rPr lang="tr-TR" b="1" i="1" dirty="0">
                <a:solidFill>
                  <a:schemeClr val="tx2"/>
                </a:solidFill>
              </a:rPr>
              <a:t>Eğitim Kurulları ve Zümreleri Yönergesi </a:t>
            </a:r>
            <a:endParaRPr lang="tr-TR" b="1" i="1" dirty="0">
              <a:solidFill>
                <a:schemeClr val="tx2"/>
              </a:solidFill>
            </a:endParaRPr>
          </a:p>
          <a:p>
            <a:pPr lvl="0" algn="just"/>
            <a:endParaRPr lang="tr-TR" b="1" dirty="0">
              <a:solidFill>
                <a:schemeClr val="tx2"/>
              </a:solidFill>
            </a:endParaRPr>
          </a:p>
          <a:p>
            <a:pPr algn="just">
              <a:lnSpc>
                <a:spcPts val="2160"/>
              </a:lnSpc>
            </a:pPr>
            <a:r>
              <a:rPr lang="tr-TR" dirty="0">
                <a:solidFill>
                  <a:schemeClr val="tx2"/>
                </a:solidFill>
              </a:rPr>
              <a:t>Eğitim kurumu sınıf/alan zümreleri</a:t>
            </a:r>
          </a:p>
          <a:p>
            <a:pPr algn="just">
              <a:lnSpc>
                <a:spcPts val="2160"/>
              </a:lnSpc>
            </a:pPr>
            <a:r>
              <a:rPr lang="tr-TR" u="sng" dirty="0">
                <a:solidFill>
                  <a:schemeClr val="tx2"/>
                </a:solidFill>
              </a:rPr>
              <a:t>MADDE 12</a:t>
            </a:r>
            <a:r>
              <a:rPr lang="tr-TR" dirty="0">
                <a:solidFill>
                  <a:schemeClr val="tx2"/>
                </a:solidFill>
              </a:rPr>
              <a:t>- (8) (ı) Öğrenci başarısının ölçülmesi ve değerlendirilmesi amacıyla sınav analizlerinin yapılması,</a:t>
            </a:r>
          </a:p>
          <a:p>
            <a:pPr algn="just">
              <a:lnSpc>
                <a:spcPts val="2160"/>
              </a:lnSpc>
            </a:pPr>
            <a:r>
              <a:rPr lang="tr-TR" dirty="0">
                <a:solidFill>
                  <a:schemeClr val="tx2"/>
                </a:solidFill>
              </a:rPr>
              <a:t>(i) Sınavların, beceri sınavlarının ve ortak sınavların planlanması,</a:t>
            </a:r>
          </a:p>
          <a:p>
            <a:pPr algn="just">
              <a:lnSpc>
                <a:spcPts val="2160"/>
              </a:lnSpc>
            </a:pPr>
            <a:r>
              <a:rPr lang="tr-TR" dirty="0">
                <a:solidFill>
                  <a:schemeClr val="tx2"/>
                </a:solidFill>
              </a:rPr>
              <a:t>(j) Öğrencilerin ulusal ve uluslararası düzeyde katıldıkları çeşitli sınav ve yarışmalarda aldıkları sonuçlara ilişkin başarı durumları,</a:t>
            </a:r>
          </a:p>
          <a:p>
            <a:pPr algn="just">
              <a:lnSpc>
                <a:spcPts val="2160"/>
              </a:lnSpc>
            </a:pPr>
            <a:r>
              <a:rPr lang="tr-TR" dirty="0">
                <a:solidFill>
                  <a:schemeClr val="tx2"/>
                </a:solidFill>
              </a:rPr>
              <a:t>(</a:t>
            </a:r>
            <a:r>
              <a:rPr lang="tr-TR" dirty="0">
                <a:solidFill>
                  <a:schemeClr val="tx2"/>
                </a:solidFill>
              </a:rPr>
              <a:t>9) Mesleki ve teknik eğitim veren eğitim kurumlarında ayrıca;</a:t>
            </a:r>
          </a:p>
          <a:p>
            <a:pPr algn="just">
              <a:lnSpc>
                <a:spcPts val="2160"/>
              </a:lnSpc>
            </a:pPr>
            <a:r>
              <a:rPr lang="tr-TR" dirty="0">
                <a:solidFill>
                  <a:schemeClr val="tx2"/>
                </a:solidFill>
              </a:rPr>
              <a:t>(c) Proje, yarışma, fuar ve sergi çalışmalarının değerlendirilmesi,</a:t>
            </a:r>
          </a:p>
          <a:p>
            <a:pPr algn="just">
              <a:lnSpc>
                <a:spcPts val="2160"/>
              </a:lnSpc>
            </a:pPr>
            <a:r>
              <a:rPr lang="tr-TR" dirty="0">
                <a:solidFill>
                  <a:schemeClr val="tx2"/>
                </a:solidFill>
              </a:rPr>
              <a:t>(ç) İşletmelerde mesleki eğitim ve staj yapacak öğrencilerle ilgili konuların değerlendirilmesi, ve benzeri konular gündeme alınarak görüşülür, değerlendirilir ve yeni kararlar alınır. </a:t>
            </a:r>
          </a:p>
          <a:p>
            <a:pPr algn="just"/>
            <a:endParaRPr lang="tr-TR" dirty="0">
              <a:solidFill>
                <a:schemeClr val="tx2"/>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265" b="10000"/>
          <a:stretch/>
        </p:blipFill>
        <p:spPr bwMode="auto">
          <a:xfrm>
            <a:off x="1775520" y="5517232"/>
            <a:ext cx="2025072" cy="12395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3797" y="6312882"/>
            <a:ext cx="6762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898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3"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128792" cy="830997"/>
          </a:xfrm>
          <a:prstGeom prst="rect">
            <a:avLst/>
          </a:prstGeom>
        </p:spPr>
        <p:txBody>
          <a:bodyPr wrap="square">
            <a:spAutoFit/>
          </a:bodyPr>
          <a:lstStyle/>
          <a:p>
            <a:pPr algn="ctr"/>
            <a:r>
              <a:rPr lang="tr-TR" sz="2400" b="1" dirty="0">
                <a:solidFill>
                  <a:schemeClr val="tx2"/>
                </a:solidFill>
              </a:rPr>
              <a:t>ECVET’İN UYGULANMASINI DESTEKLEYEN MEVZUAT VE UYGULAMALAR</a:t>
            </a:r>
            <a:endParaRPr lang="tr-TR" sz="2400" b="1" dirty="0">
              <a:solidFill>
                <a:schemeClr val="tx2"/>
              </a:solidFill>
            </a:endParaRPr>
          </a:p>
        </p:txBody>
      </p:sp>
      <p:sp>
        <p:nvSpPr>
          <p:cNvPr id="3" name="Metin kutusu 2"/>
          <p:cNvSpPr txBox="1"/>
          <p:nvPr/>
        </p:nvSpPr>
        <p:spPr>
          <a:xfrm>
            <a:off x="2207568" y="1340769"/>
            <a:ext cx="7920880" cy="3139321"/>
          </a:xfrm>
          <a:prstGeom prst="rect">
            <a:avLst/>
          </a:prstGeom>
          <a:noFill/>
        </p:spPr>
        <p:txBody>
          <a:bodyPr wrap="square" rtlCol="0">
            <a:spAutoFit/>
          </a:bodyPr>
          <a:lstStyle/>
          <a:p>
            <a:pPr lvl="0" algn="just"/>
            <a:r>
              <a:rPr lang="tr-TR" b="1" i="1" dirty="0">
                <a:solidFill>
                  <a:schemeClr val="tx2"/>
                </a:solidFill>
              </a:rPr>
              <a:t>Kalite </a:t>
            </a:r>
            <a:r>
              <a:rPr lang="tr-TR" b="1" i="1" dirty="0">
                <a:solidFill>
                  <a:schemeClr val="tx2"/>
                </a:solidFill>
              </a:rPr>
              <a:t>Güvencesi</a:t>
            </a:r>
          </a:p>
          <a:p>
            <a:pPr lvl="0" algn="just"/>
            <a:endParaRPr lang="tr-TR" b="1" dirty="0">
              <a:solidFill>
                <a:schemeClr val="tx2"/>
              </a:solidFill>
            </a:endParaRPr>
          </a:p>
          <a:p>
            <a:pPr marL="285750" indent="-285750" algn="just">
              <a:buFont typeface="Wingdings" panose="05000000000000000000" pitchFamily="2" charset="2"/>
              <a:buChar char="Ø"/>
            </a:pPr>
            <a:r>
              <a:rPr lang="tr-TR" dirty="0">
                <a:solidFill>
                  <a:schemeClr val="tx2"/>
                </a:solidFill>
              </a:rPr>
              <a:t>Mesleki ve Teknik Eğitim Genel Müdürlüğüne bağlı eğitim kurumlarında kalite güvencesinin sağlanmasına ilişkin usul ve esasların belirlenmesi amacıyla “</a:t>
            </a:r>
            <a:r>
              <a:rPr lang="tr-TR" b="1" dirty="0">
                <a:solidFill>
                  <a:schemeClr val="tx2"/>
                </a:solidFill>
              </a:rPr>
              <a:t>Millî Eğitim Bakanlığı Mesleki ve Teknik Eğitim Kurumları Kalite Güvencesi Yönergesi</a:t>
            </a:r>
            <a:r>
              <a:rPr lang="tr-TR" dirty="0">
                <a:solidFill>
                  <a:schemeClr val="tx2"/>
                </a:solidFill>
              </a:rPr>
              <a:t>” yayımlanmıştır. </a:t>
            </a:r>
            <a:endParaRPr lang="tr-TR" dirty="0">
              <a:solidFill>
                <a:schemeClr val="tx2"/>
              </a:solidFill>
            </a:endParaRPr>
          </a:p>
          <a:p>
            <a:pPr marL="285750" indent="-285750" algn="just">
              <a:buFont typeface="Wingdings" panose="05000000000000000000" pitchFamily="2" charset="2"/>
              <a:buChar char="Ø"/>
            </a:pPr>
            <a:endParaRPr lang="tr-TR" dirty="0">
              <a:solidFill>
                <a:schemeClr val="tx2"/>
              </a:solidFill>
            </a:endParaRPr>
          </a:p>
          <a:p>
            <a:pPr marL="285750" indent="-285750" algn="just">
              <a:buFont typeface="Wingdings" panose="05000000000000000000" pitchFamily="2" charset="2"/>
              <a:buChar char="Ø"/>
            </a:pPr>
            <a:r>
              <a:rPr lang="tr-TR" dirty="0">
                <a:solidFill>
                  <a:schemeClr val="tx2"/>
                </a:solidFill>
              </a:rPr>
              <a:t>Ayrıca MEB Strateji Başkanlığı koordinesinde Milli Eğitim Kalite Çerçevesine yönelik olarak çalışmalar yürütülmekte olup bu kapsamda hazırlanacak belgelerin ve kılavuzların yakın dönemde Türkiye Yeterlilikler Çerçevesi Kuruluna sunulması planlanmaktadır.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5" y="5661248"/>
            <a:ext cx="1943093" cy="10881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4832" y="6381329"/>
            <a:ext cx="6762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13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3"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128792" cy="830997"/>
          </a:xfrm>
          <a:prstGeom prst="rect">
            <a:avLst/>
          </a:prstGeom>
        </p:spPr>
        <p:txBody>
          <a:bodyPr wrap="square">
            <a:spAutoFit/>
          </a:bodyPr>
          <a:lstStyle/>
          <a:p>
            <a:pPr algn="ctr"/>
            <a:r>
              <a:rPr lang="tr-TR" sz="2400" b="1" dirty="0">
                <a:solidFill>
                  <a:schemeClr val="tx2"/>
                </a:solidFill>
              </a:rPr>
              <a:t>ECVET’İN UYGULANMASINI DESTEKLEYEN MEVZUAT VE UYGULAMALAR</a:t>
            </a:r>
            <a:endParaRPr lang="tr-TR" sz="2400" b="1" dirty="0">
              <a:solidFill>
                <a:schemeClr val="tx2"/>
              </a:solidFill>
            </a:endParaRPr>
          </a:p>
        </p:txBody>
      </p:sp>
      <p:sp>
        <p:nvSpPr>
          <p:cNvPr id="3" name="Metin kutusu 2"/>
          <p:cNvSpPr txBox="1"/>
          <p:nvPr/>
        </p:nvSpPr>
        <p:spPr>
          <a:xfrm>
            <a:off x="1919536" y="1628801"/>
            <a:ext cx="8568952" cy="3000821"/>
          </a:xfrm>
          <a:prstGeom prst="rect">
            <a:avLst/>
          </a:prstGeom>
          <a:noFill/>
        </p:spPr>
        <p:txBody>
          <a:bodyPr wrap="square" rtlCol="0">
            <a:spAutoFit/>
          </a:bodyPr>
          <a:lstStyle/>
          <a:p>
            <a:pPr lvl="0" algn="just"/>
            <a:r>
              <a:rPr lang="tr-TR" b="1" i="1" dirty="0">
                <a:solidFill>
                  <a:schemeClr val="tx2"/>
                </a:solidFill>
              </a:rPr>
              <a:t>Mesleki Yeterlilik </a:t>
            </a:r>
            <a:r>
              <a:rPr lang="tr-TR" b="1" i="1" dirty="0">
                <a:solidFill>
                  <a:schemeClr val="tx2"/>
                </a:solidFill>
              </a:rPr>
              <a:t>Kurumunun </a:t>
            </a:r>
            <a:r>
              <a:rPr lang="tr-TR" b="1" i="1" dirty="0">
                <a:solidFill>
                  <a:schemeClr val="tx2"/>
                </a:solidFill>
              </a:rPr>
              <a:t>Kurulması</a:t>
            </a:r>
          </a:p>
          <a:p>
            <a:pPr lvl="0" algn="just"/>
            <a:endParaRPr lang="tr-TR" b="1" dirty="0">
              <a:solidFill>
                <a:schemeClr val="tx2"/>
              </a:solidFill>
            </a:endParaRPr>
          </a:p>
          <a:p>
            <a:pPr algn="just">
              <a:lnSpc>
                <a:spcPct val="150000"/>
              </a:lnSpc>
            </a:pPr>
            <a:r>
              <a:rPr lang="tr-TR" dirty="0">
                <a:solidFill>
                  <a:schemeClr val="tx2"/>
                </a:solidFill>
              </a:rPr>
              <a:t>2006 </a:t>
            </a:r>
            <a:r>
              <a:rPr lang="tr-TR" dirty="0">
                <a:solidFill>
                  <a:schemeClr val="tx2"/>
                </a:solidFill>
              </a:rPr>
              <a:t>yılında Türkiye’de işleyen bir </a:t>
            </a:r>
            <a:r>
              <a:rPr lang="tr-TR" dirty="0">
                <a:solidFill>
                  <a:schemeClr val="tx2"/>
                </a:solidFill>
              </a:rPr>
              <a:t>Ulusal Yeterlilik Çerçevesine </a:t>
            </a:r>
            <a:r>
              <a:rPr lang="tr-TR" dirty="0">
                <a:solidFill>
                  <a:schemeClr val="tx2"/>
                </a:solidFill>
              </a:rPr>
              <a:t>yönelik önemli bir kilometre taşı olan Mesleki Yeterlilik Kurumu (MYK) kurulmuştur. </a:t>
            </a:r>
            <a:endParaRPr lang="tr-TR" dirty="0">
              <a:solidFill>
                <a:schemeClr val="tx2"/>
              </a:solidFill>
            </a:endParaRPr>
          </a:p>
          <a:p>
            <a:pPr algn="just">
              <a:lnSpc>
                <a:spcPct val="150000"/>
              </a:lnSpc>
            </a:pPr>
            <a:r>
              <a:rPr lang="tr-TR" dirty="0">
                <a:solidFill>
                  <a:schemeClr val="tx2"/>
                </a:solidFill>
              </a:rPr>
              <a:t>MYK</a:t>
            </a:r>
            <a:r>
              <a:rPr lang="tr-TR" dirty="0">
                <a:solidFill>
                  <a:schemeClr val="tx2"/>
                </a:solidFill>
              </a:rPr>
              <a:t>, Türkiye’de UYÇ ile ilgili Ulusal Koordinasyon Noktası olarak hareket etmektedir ve yeterlilik seviyelerinin Ulusal Yeterlilik </a:t>
            </a:r>
            <a:r>
              <a:rPr lang="tr-TR" dirty="0">
                <a:solidFill>
                  <a:schemeClr val="tx2"/>
                </a:solidFill>
              </a:rPr>
              <a:t>Çerçevesinden </a:t>
            </a:r>
            <a:r>
              <a:rPr lang="tr-TR" dirty="0">
                <a:solidFill>
                  <a:schemeClr val="tx2"/>
                </a:solidFill>
              </a:rPr>
              <a:t>Avrupa Yeterlilikler </a:t>
            </a:r>
            <a:r>
              <a:rPr lang="tr-TR" dirty="0">
                <a:solidFill>
                  <a:schemeClr val="tx2"/>
                </a:solidFill>
              </a:rPr>
              <a:t>Çerçevesine </a:t>
            </a:r>
            <a:r>
              <a:rPr lang="tr-TR" dirty="0">
                <a:solidFill>
                  <a:schemeClr val="tx2"/>
                </a:solidFill>
              </a:rPr>
              <a:t>aktarılmasından en üst düzeyde sorumlu kurumdur.</a:t>
            </a:r>
          </a:p>
          <a:p>
            <a:pPr algn="just"/>
            <a:endParaRPr lang="tr-TR" dirty="0">
              <a:solidFill>
                <a:schemeClr val="tx2"/>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5559550"/>
            <a:ext cx="1067172" cy="118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1436" y="6381329"/>
            <a:ext cx="6762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Metin kutusu 1"/>
          <p:cNvSpPr txBox="1"/>
          <p:nvPr/>
        </p:nvSpPr>
        <p:spPr>
          <a:xfrm>
            <a:off x="3287688" y="494729"/>
            <a:ext cx="7272808" cy="461665"/>
          </a:xfrm>
          <a:prstGeom prst="rect">
            <a:avLst/>
          </a:prstGeom>
          <a:noFill/>
        </p:spPr>
        <p:txBody>
          <a:bodyPr wrap="square" rtlCol="0">
            <a:spAutoFit/>
          </a:bodyPr>
          <a:lstStyle/>
          <a:p>
            <a:pPr algn="ctr"/>
            <a:r>
              <a:rPr lang="tr-TR" sz="2400" b="1" dirty="0">
                <a:solidFill>
                  <a:schemeClr val="tx2"/>
                </a:solidFill>
              </a:rPr>
              <a:t>AMAÇ</a:t>
            </a:r>
            <a:endParaRPr lang="tr-TR" sz="2400" b="1" dirty="0">
              <a:solidFill>
                <a:schemeClr val="tx2"/>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900000">
            <a:off x="2280209" y="1928552"/>
            <a:ext cx="2498187" cy="34503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Metin kutusu 2"/>
          <p:cNvSpPr txBox="1"/>
          <p:nvPr/>
        </p:nvSpPr>
        <p:spPr>
          <a:xfrm>
            <a:off x="5303912" y="2060848"/>
            <a:ext cx="4896544" cy="1938992"/>
          </a:xfrm>
          <a:prstGeom prst="rect">
            <a:avLst/>
          </a:prstGeom>
          <a:noFill/>
        </p:spPr>
        <p:txBody>
          <a:bodyPr wrap="square" rtlCol="0">
            <a:spAutoFit/>
          </a:bodyPr>
          <a:lstStyle/>
          <a:p>
            <a:pPr algn="just">
              <a:lnSpc>
                <a:spcPct val="150000"/>
              </a:lnSpc>
            </a:pPr>
            <a:r>
              <a:rPr lang="tr-TR" sz="2000" b="1" dirty="0">
                <a:solidFill>
                  <a:schemeClr val="tx2"/>
                </a:solidFill>
              </a:rPr>
              <a:t>ECVET Politika Belgesi: </a:t>
            </a:r>
          </a:p>
          <a:p>
            <a:pPr algn="just">
              <a:lnSpc>
                <a:spcPct val="150000"/>
              </a:lnSpc>
            </a:pPr>
            <a:r>
              <a:rPr lang="tr-TR" sz="2000" dirty="0">
                <a:solidFill>
                  <a:schemeClr val="tx2"/>
                </a:solidFill>
              </a:rPr>
              <a:t>Ortak ülkelerin ECVET uygulamalarına, stratejilerine ve politikalarına katkıda bulunmak amacıyla hazırlanmıştır.</a:t>
            </a:r>
            <a:endParaRPr lang="tr-TR" sz="2000" dirty="0">
              <a:solidFill>
                <a:schemeClr val="tx2"/>
              </a:solidFill>
            </a:endParaRPr>
          </a:p>
        </p:txBody>
      </p:sp>
    </p:spTree>
    <p:extLst>
      <p:ext uri="{BB962C8B-B14F-4D97-AF65-F5344CB8AC3E}">
        <p14:creationId xmlns:p14="http://schemas.microsoft.com/office/powerpoint/2010/main" val="40585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5" name="Metin kutusu 4"/>
          <p:cNvSpPr txBox="1"/>
          <p:nvPr/>
        </p:nvSpPr>
        <p:spPr>
          <a:xfrm>
            <a:off x="5447928" y="1052736"/>
            <a:ext cx="4968552" cy="3416320"/>
          </a:xfrm>
          <a:prstGeom prst="rect">
            <a:avLst/>
          </a:prstGeom>
          <a:noFill/>
        </p:spPr>
        <p:txBody>
          <a:bodyPr wrap="square" rtlCol="0">
            <a:spAutoFit/>
          </a:bodyPr>
          <a:lstStyle/>
          <a:p>
            <a:pPr algn="just"/>
            <a:r>
              <a:rPr lang="tr-TR" dirty="0">
                <a:solidFill>
                  <a:schemeClr val="tx2"/>
                </a:solidFill>
              </a:rPr>
              <a:t>ECVET Politika Belgesi geliştirilirken öncelikli olarak:</a:t>
            </a:r>
          </a:p>
          <a:p>
            <a:pPr algn="just"/>
            <a:endParaRPr lang="tr-TR" dirty="0">
              <a:solidFill>
                <a:schemeClr val="tx2"/>
              </a:solidFill>
            </a:endParaRPr>
          </a:p>
          <a:p>
            <a:pPr marL="285750" indent="-285750" algn="just">
              <a:buFont typeface="Wingdings" panose="05000000000000000000" pitchFamily="2" charset="2"/>
              <a:buChar char="Ø"/>
            </a:pPr>
            <a:r>
              <a:rPr lang="tr-TR" b="1" dirty="0">
                <a:solidFill>
                  <a:schemeClr val="tx2"/>
                </a:solidFill>
              </a:rPr>
              <a:t>Proje </a:t>
            </a:r>
            <a:r>
              <a:rPr lang="tr-TR" b="1" dirty="0" err="1">
                <a:solidFill>
                  <a:schemeClr val="tx2"/>
                </a:solidFill>
              </a:rPr>
              <a:t>Ekibi’nin</a:t>
            </a:r>
            <a:r>
              <a:rPr lang="tr-TR" dirty="0">
                <a:solidFill>
                  <a:schemeClr val="tx2"/>
                </a:solidFill>
              </a:rPr>
              <a:t> Proje süresince gerçekleştirdiği çalışmalardan ,</a:t>
            </a:r>
          </a:p>
          <a:p>
            <a:pPr marL="285750" indent="-285750" algn="just">
              <a:buFont typeface="Wingdings" panose="05000000000000000000" pitchFamily="2" charset="2"/>
              <a:buChar char="Ø"/>
            </a:pPr>
            <a:endParaRPr lang="tr-TR" dirty="0">
              <a:solidFill>
                <a:schemeClr val="tx2"/>
              </a:solidFill>
            </a:endParaRPr>
          </a:p>
          <a:p>
            <a:pPr marL="285750" indent="-285750" algn="just">
              <a:buFont typeface="Wingdings" panose="05000000000000000000" pitchFamily="2" charset="2"/>
              <a:buChar char="Ø"/>
            </a:pPr>
            <a:r>
              <a:rPr lang="tr-TR" dirty="0">
                <a:solidFill>
                  <a:schemeClr val="tx2"/>
                </a:solidFill>
              </a:rPr>
              <a:t>25 </a:t>
            </a:r>
            <a:r>
              <a:rPr lang="tr-TR" dirty="0">
                <a:solidFill>
                  <a:schemeClr val="tx2"/>
                </a:solidFill>
              </a:rPr>
              <a:t>Nisan 2019 tarihinde Ankara’da </a:t>
            </a:r>
            <a:r>
              <a:rPr lang="tr-TR" dirty="0">
                <a:solidFill>
                  <a:schemeClr val="tx2"/>
                </a:solidFill>
              </a:rPr>
              <a:t>gerçekleştirilen yaygınlaştırma </a:t>
            </a:r>
            <a:r>
              <a:rPr lang="tr-TR" b="1" dirty="0" err="1">
                <a:solidFill>
                  <a:schemeClr val="tx2"/>
                </a:solidFill>
              </a:rPr>
              <a:t>çalıştayı</a:t>
            </a:r>
            <a:r>
              <a:rPr lang="tr-TR" b="1" dirty="0">
                <a:solidFill>
                  <a:schemeClr val="tx2"/>
                </a:solidFill>
              </a:rPr>
              <a:t> </a:t>
            </a:r>
            <a:r>
              <a:rPr lang="tr-TR" b="1" dirty="0">
                <a:solidFill>
                  <a:schemeClr val="tx2"/>
                </a:solidFill>
              </a:rPr>
              <a:t>sürecinde</a:t>
            </a:r>
            <a:r>
              <a:rPr lang="tr-TR" dirty="0">
                <a:solidFill>
                  <a:schemeClr val="tx2"/>
                </a:solidFill>
              </a:rPr>
              <a:t> alınan katkılardan ve</a:t>
            </a:r>
          </a:p>
          <a:p>
            <a:pPr algn="just"/>
            <a:endParaRPr lang="tr-TR" dirty="0">
              <a:solidFill>
                <a:schemeClr val="tx2"/>
              </a:solidFill>
            </a:endParaRPr>
          </a:p>
          <a:p>
            <a:pPr marL="285750" indent="-285750" algn="just">
              <a:buFont typeface="Wingdings" panose="05000000000000000000" pitchFamily="2" charset="2"/>
              <a:buChar char="Ø"/>
            </a:pPr>
            <a:r>
              <a:rPr lang="tr-TR" dirty="0" err="1">
                <a:solidFill>
                  <a:schemeClr val="tx2"/>
                </a:solidFill>
              </a:rPr>
              <a:t>Çalıştay’a</a:t>
            </a:r>
            <a:r>
              <a:rPr lang="tr-TR" dirty="0">
                <a:solidFill>
                  <a:schemeClr val="tx2"/>
                </a:solidFill>
              </a:rPr>
              <a:t> katılan kurumlardan </a:t>
            </a:r>
            <a:r>
              <a:rPr lang="tr-TR" b="1" dirty="0">
                <a:solidFill>
                  <a:schemeClr val="tx2"/>
                </a:solidFill>
              </a:rPr>
              <a:t>resmi yazı </a:t>
            </a:r>
            <a:r>
              <a:rPr lang="tr-TR" dirty="0">
                <a:solidFill>
                  <a:schemeClr val="tx2"/>
                </a:solidFill>
              </a:rPr>
              <a:t>ile alınan görüşlerden yararlanılmıştır.</a:t>
            </a:r>
            <a:endParaRPr lang="tr-TR" dirty="0">
              <a:solidFill>
                <a:schemeClr val="tx2"/>
              </a:solidFill>
            </a:endParaRPr>
          </a:p>
          <a:p>
            <a:pPr algn="just"/>
            <a:endParaRPr lang="tr-TR" dirty="0">
              <a:solidFill>
                <a:schemeClr val="tx2"/>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1296707119"/>
              </p:ext>
            </p:extLst>
          </p:nvPr>
        </p:nvGraphicFramePr>
        <p:xfrm>
          <a:off x="2058439" y="3717031"/>
          <a:ext cx="2669410" cy="2662056"/>
        </p:xfrm>
        <a:graphic>
          <a:graphicData uri="http://schemas.openxmlformats.org/drawingml/2006/table">
            <a:tbl>
              <a:tblPr>
                <a:tableStyleId>{9D7B26C5-4107-4FEC-AEDC-1716B250A1EF}</a:tableStyleId>
              </a:tblPr>
              <a:tblGrid>
                <a:gridCol w="2669410"/>
              </a:tblGrid>
              <a:tr h="302230">
                <a:tc>
                  <a:txBody>
                    <a:bodyPr/>
                    <a:lstStyle/>
                    <a:p>
                      <a:pPr algn="l" fontAlgn="b"/>
                      <a:r>
                        <a:rPr lang="tr-TR" sz="1200" b="1" i="1" u="none" strike="noStrike" dirty="0" smtClean="0">
                          <a:solidFill>
                            <a:schemeClr val="tx2"/>
                          </a:solidFill>
                          <a:effectLst/>
                          <a:latin typeface="+mn-lt"/>
                        </a:rPr>
                        <a:t>ÇALIŞTAY KATILIMCILARI</a:t>
                      </a:r>
                    </a:p>
                    <a:p>
                      <a:pPr algn="l" fontAlgn="b"/>
                      <a:r>
                        <a:rPr lang="tr-TR" sz="1200" i="1" u="none" strike="noStrike" dirty="0" smtClean="0">
                          <a:solidFill>
                            <a:schemeClr val="tx2"/>
                          </a:solidFill>
                          <a:effectLst/>
                          <a:latin typeface="+mn-lt"/>
                        </a:rPr>
                        <a:t>Mesleki </a:t>
                      </a:r>
                      <a:r>
                        <a:rPr lang="tr-TR" sz="1200" i="1" u="none" strike="noStrike" dirty="0">
                          <a:solidFill>
                            <a:schemeClr val="tx2"/>
                          </a:solidFill>
                          <a:effectLst/>
                          <a:latin typeface="+mn-lt"/>
                        </a:rPr>
                        <a:t>ve Teknik Eğitim Genel Müdürlüğü</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a:solidFill>
                            <a:schemeClr val="tx2"/>
                          </a:solidFill>
                          <a:effectLst/>
                          <a:latin typeface="+mn-lt"/>
                        </a:rPr>
                        <a:t>Hayat Boyu Öğrenme Genel Müdürlüğü</a:t>
                      </a:r>
                      <a:endParaRPr lang="tr-TR" sz="1200" b="0" i="1" u="none" strike="noStrike">
                        <a:solidFill>
                          <a:schemeClr val="tx2"/>
                        </a:solidFill>
                        <a:effectLst/>
                        <a:latin typeface="+mn-lt"/>
                      </a:endParaRPr>
                    </a:p>
                  </a:txBody>
                  <a:tcPr marL="8478" marR="8478" marT="8478" marB="0" anchor="b"/>
                </a:tc>
              </a:tr>
              <a:tr h="188381">
                <a:tc>
                  <a:txBody>
                    <a:bodyPr/>
                    <a:lstStyle/>
                    <a:p>
                      <a:pPr algn="l" fontAlgn="b"/>
                      <a:r>
                        <a:rPr lang="de-DE" sz="1200" i="1" u="none" strike="noStrike" dirty="0">
                          <a:solidFill>
                            <a:schemeClr val="tx2"/>
                          </a:solidFill>
                          <a:effectLst/>
                          <a:latin typeface="+mn-lt"/>
                        </a:rPr>
                        <a:t>AB </a:t>
                      </a:r>
                      <a:r>
                        <a:rPr lang="de-DE" sz="1200" i="1" u="none" strike="noStrike" dirty="0" err="1">
                          <a:solidFill>
                            <a:schemeClr val="tx2"/>
                          </a:solidFill>
                          <a:effectLst/>
                          <a:latin typeface="+mn-lt"/>
                        </a:rPr>
                        <a:t>Dış</a:t>
                      </a:r>
                      <a:r>
                        <a:rPr lang="de-DE" sz="1200" i="1" u="none" strike="noStrike" dirty="0">
                          <a:solidFill>
                            <a:schemeClr val="tx2"/>
                          </a:solidFill>
                          <a:effectLst/>
                          <a:latin typeface="+mn-lt"/>
                        </a:rPr>
                        <a:t> </a:t>
                      </a:r>
                      <a:r>
                        <a:rPr lang="de-DE" sz="1200" i="1" u="none" strike="noStrike" dirty="0" err="1">
                          <a:solidFill>
                            <a:schemeClr val="tx2"/>
                          </a:solidFill>
                          <a:effectLst/>
                          <a:latin typeface="+mn-lt"/>
                        </a:rPr>
                        <a:t>İlişkiler</a:t>
                      </a:r>
                      <a:r>
                        <a:rPr lang="de-DE" sz="1200" i="1" u="none" strike="noStrike" dirty="0">
                          <a:solidFill>
                            <a:schemeClr val="tx2"/>
                          </a:solidFill>
                          <a:effectLst/>
                          <a:latin typeface="+mn-lt"/>
                        </a:rPr>
                        <a:t> </a:t>
                      </a:r>
                      <a:r>
                        <a:rPr lang="de-DE" sz="1200" i="1" u="none" strike="noStrike" dirty="0" err="1">
                          <a:solidFill>
                            <a:schemeClr val="tx2"/>
                          </a:solidFill>
                          <a:effectLst/>
                          <a:latin typeface="+mn-lt"/>
                        </a:rPr>
                        <a:t>Genel</a:t>
                      </a:r>
                      <a:r>
                        <a:rPr lang="de-DE" sz="1200" i="1" u="none" strike="noStrike" dirty="0">
                          <a:solidFill>
                            <a:schemeClr val="tx2"/>
                          </a:solidFill>
                          <a:effectLst/>
                          <a:latin typeface="+mn-lt"/>
                        </a:rPr>
                        <a:t> </a:t>
                      </a:r>
                      <a:r>
                        <a:rPr lang="de-DE" sz="1200" i="1" u="none" strike="noStrike" dirty="0" err="1">
                          <a:solidFill>
                            <a:schemeClr val="tx2"/>
                          </a:solidFill>
                          <a:effectLst/>
                          <a:latin typeface="+mn-lt"/>
                        </a:rPr>
                        <a:t>Müdürlüğü</a:t>
                      </a:r>
                      <a:endParaRPr lang="de-DE"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dirty="0">
                          <a:solidFill>
                            <a:schemeClr val="tx2"/>
                          </a:solidFill>
                          <a:effectLst/>
                          <a:latin typeface="+mn-lt"/>
                        </a:rPr>
                        <a:t>Hukuk Hizmetleri Genel Müdürlüğü</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dirty="0">
                          <a:solidFill>
                            <a:schemeClr val="tx2"/>
                          </a:solidFill>
                          <a:effectLst/>
                          <a:latin typeface="+mn-lt"/>
                        </a:rPr>
                        <a:t>Ölçme ve Değerlendirme Genel Müdürlüğü</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dirty="0">
                          <a:solidFill>
                            <a:schemeClr val="tx2"/>
                          </a:solidFill>
                          <a:effectLst/>
                          <a:latin typeface="+mn-lt"/>
                        </a:rPr>
                        <a:t>Strateji Geliştirme Başkanlığı</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dirty="0">
                          <a:solidFill>
                            <a:schemeClr val="tx2"/>
                          </a:solidFill>
                          <a:effectLst/>
                          <a:latin typeface="+mn-lt"/>
                        </a:rPr>
                        <a:t>Talim Terbiye Kurulu Başkanlığı</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a:solidFill>
                            <a:schemeClr val="tx2"/>
                          </a:solidFill>
                          <a:effectLst/>
                          <a:latin typeface="+mn-lt"/>
                        </a:rPr>
                        <a:t>Mesleki Yeterlilikler Kurumu</a:t>
                      </a:r>
                      <a:endParaRPr lang="tr-TR" sz="1200" b="0" i="1" u="none" strike="noStrike">
                        <a:solidFill>
                          <a:schemeClr val="tx2"/>
                        </a:solidFill>
                        <a:effectLst/>
                        <a:latin typeface="+mn-lt"/>
                      </a:endParaRPr>
                    </a:p>
                  </a:txBody>
                  <a:tcPr marL="8478" marR="8478" marT="8478" marB="0" anchor="b"/>
                </a:tc>
              </a:tr>
              <a:tr h="188381">
                <a:tc>
                  <a:txBody>
                    <a:bodyPr/>
                    <a:lstStyle/>
                    <a:p>
                      <a:pPr algn="l" fontAlgn="b"/>
                      <a:r>
                        <a:rPr lang="tr-TR" sz="1200" i="1" u="none" strike="noStrike" dirty="0" smtClean="0">
                          <a:solidFill>
                            <a:schemeClr val="tx2"/>
                          </a:solidFill>
                          <a:effectLst/>
                          <a:latin typeface="+mn-lt"/>
                        </a:rPr>
                        <a:t>Ulusal Ajans</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i="1" u="none" strike="noStrike" dirty="0">
                          <a:solidFill>
                            <a:schemeClr val="tx2"/>
                          </a:solidFill>
                          <a:effectLst/>
                          <a:latin typeface="+mn-lt"/>
                        </a:rPr>
                        <a:t>Ulusal ECVET Ekibi</a:t>
                      </a:r>
                      <a:endParaRPr lang="tr-TR" sz="1200" b="0" i="1" u="none" strike="noStrike" dirty="0">
                        <a:solidFill>
                          <a:schemeClr val="tx2"/>
                        </a:solidFill>
                        <a:effectLst/>
                        <a:latin typeface="+mn-lt"/>
                      </a:endParaRPr>
                    </a:p>
                  </a:txBody>
                  <a:tcPr marL="8478" marR="8478" marT="8478" marB="0" anchor="b"/>
                </a:tc>
              </a:tr>
              <a:tr h="369563">
                <a:tc>
                  <a:txBody>
                    <a:bodyPr/>
                    <a:lstStyle/>
                    <a:p>
                      <a:pPr algn="l" fontAlgn="b"/>
                      <a:r>
                        <a:rPr lang="tr-TR" sz="1200" i="1" u="none" strike="noStrike" dirty="0" smtClean="0">
                          <a:solidFill>
                            <a:schemeClr val="tx2"/>
                          </a:solidFill>
                          <a:effectLst/>
                          <a:latin typeface="+mn-lt"/>
                        </a:rPr>
                        <a:t>Ankara </a:t>
                      </a:r>
                      <a:r>
                        <a:rPr lang="tr-TR" sz="1200" i="1" u="none" strike="noStrike" dirty="0">
                          <a:solidFill>
                            <a:schemeClr val="tx2"/>
                          </a:solidFill>
                          <a:effectLst/>
                          <a:latin typeface="+mn-lt"/>
                        </a:rPr>
                        <a:t>MEM </a:t>
                      </a:r>
                      <a:r>
                        <a:rPr lang="tr-TR" sz="1200" i="1" u="none" strike="noStrike" dirty="0" smtClean="0">
                          <a:solidFill>
                            <a:schemeClr val="tx2"/>
                          </a:solidFill>
                          <a:effectLst/>
                          <a:latin typeface="+mn-lt"/>
                        </a:rPr>
                        <a:t>Katılımcıları (İl MEM ve Okullardan)</a:t>
                      </a:r>
                      <a:endParaRPr lang="tr-TR" sz="1200" b="0" i="1" u="none" strike="noStrike" dirty="0">
                        <a:solidFill>
                          <a:schemeClr val="tx2"/>
                        </a:solidFill>
                        <a:effectLst/>
                        <a:latin typeface="+mn-lt"/>
                      </a:endParaRPr>
                    </a:p>
                  </a:txBody>
                  <a:tcPr marL="8478" marR="8478" marT="8478" marB="0" anchor="b"/>
                </a:tc>
              </a:tr>
              <a:tr h="188381">
                <a:tc>
                  <a:txBody>
                    <a:bodyPr/>
                    <a:lstStyle/>
                    <a:p>
                      <a:pPr algn="l" fontAlgn="b"/>
                      <a:r>
                        <a:rPr lang="tr-TR" sz="1200" b="1" i="1" u="none" strike="noStrike" dirty="0" smtClean="0">
                          <a:solidFill>
                            <a:schemeClr val="tx2"/>
                          </a:solidFill>
                          <a:effectLst/>
                          <a:latin typeface="+mn-lt"/>
                        </a:rPr>
                        <a:t>TOPLAM 60 KİŞİ</a:t>
                      </a:r>
                      <a:endParaRPr lang="tr-TR" sz="1200" b="1" i="1" u="none" strike="noStrike" dirty="0">
                        <a:solidFill>
                          <a:schemeClr val="tx2"/>
                        </a:solidFill>
                        <a:effectLst/>
                        <a:latin typeface="+mn-lt"/>
                      </a:endParaRPr>
                    </a:p>
                  </a:txBody>
                  <a:tcPr marL="8478" marR="8478" marT="8478" marB="0" anchor="b"/>
                </a:tc>
              </a:tr>
            </a:tbl>
          </a:graphicData>
        </a:graphic>
      </p:graphicFrame>
      <p:sp>
        <p:nvSpPr>
          <p:cNvPr id="7" name="Metin kutusu 6"/>
          <p:cNvSpPr txBox="1"/>
          <p:nvPr/>
        </p:nvSpPr>
        <p:spPr>
          <a:xfrm>
            <a:off x="5023825" y="408297"/>
            <a:ext cx="2232248" cy="461665"/>
          </a:xfrm>
          <a:prstGeom prst="rect">
            <a:avLst/>
          </a:prstGeom>
          <a:noFill/>
        </p:spPr>
        <p:txBody>
          <a:bodyPr wrap="square" rtlCol="0">
            <a:spAutoFit/>
          </a:bodyPr>
          <a:lstStyle/>
          <a:p>
            <a:pPr algn="ctr"/>
            <a:r>
              <a:rPr lang="tr-TR" sz="2400" b="1" dirty="0">
                <a:solidFill>
                  <a:schemeClr val="tx2"/>
                </a:solidFill>
              </a:rPr>
              <a:t>YÖNTEM</a:t>
            </a:r>
            <a:endParaRPr lang="tr-TR" sz="2400" b="1" dirty="0">
              <a:solidFill>
                <a:schemeClr val="tx2"/>
              </a:solidFill>
            </a:endParaRPr>
          </a:p>
        </p:txBody>
      </p:sp>
      <p:pic>
        <p:nvPicPr>
          <p:cNvPr id="2" name="Picture 2" descr="C:\Users\Elvan KAHYAOGLU\Desktop\POLITIKA BELGESI DUZELTME 21.06.2019\sunu\0A4A00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71"/>
          <a:stretch/>
        </p:blipFill>
        <p:spPr bwMode="auto">
          <a:xfrm>
            <a:off x="1847529" y="1052737"/>
            <a:ext cx="3342217" cy="1923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C:\Users\Elvan KAHYAOGLU\Desktop\POLITIKA BELGESI DUZELTME 21.06.2019\sunu\0A4A98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565"/>
          <a:stretch/>
        </p:blipFill>
        <p:spPr bwMode="auto">
          <a:xfrm>
            <a:off x="6276020" y="4437112"/>
            <a:ext cx="3312368" cy="2041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07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11824" y="1124744"/>
            <a:ext cx="3744416" cy="5328592"/>
          </a:xfrm>
        </p:spPr>
        <p:style>
          <a:lnRef idx="2">
            <a:schemeClr val="dk1"/>
          </a:lnRef>
          <a:fillRef idx="1">
            <a:schemeClr val="lt1"/>
          </a:fillRef>
          <a:effectRef idx="0">
            <a:schemeClr val="dk1"/>
          </a:effectRef>
          <a:fontRef idx="minor">
            <a:schemeClr val="dk1"/>
          </a:fontRef>
        </p:style>
        <p:txBody>
          <a:bodyPr>
            <a:noAutofit/>
          </a:bodyPr>
          <a:lstStyle/>
          <a:p>
            <a:pPr marL="180340" indent="0" algn="ctr">
              <a:lnSpc>
                <a:spcPct val="115000"/>
              </a:lnSpc>
              <a:spcAft>
                <a:spcPts val="1000"/>
              </a:spcAft>
              <a:buNone/>
            </a:pPr>
            <a:r>
              <a:rPr lang="tr-TR" sz="1000" b="1" i="1" dirty="0">
                <a:solidFill>
                  <a:schemeClr val="tx2"/>
                </a:solidFill>
                <a:ea typeface="Calibri"/>
                <a:cs typeface="Times New Roman"/>
              </a:rPr>
              <a:t>ECVET POLİTİKA BELGESİ</a:t>
            </a:r>
            <a:endParaRPr lang="tr-TR" sz="900" b="1" i="1" dirty="0">
              <a:solidFill>
                <a:schemeClr val="tx2"/>
              </a:solidFill>
              <a:ea typeface="Calibri"/>
              <a:cs typeface="Times New Roman"/>
            </a:endParaRPr>
          </a:p>
          <a:p>
            <a:pPr algn="just">
              <a:lnSpc>
                <a:spcPct val="115000"/>
              </a:lnSpc>
              <a:spcBef>
                <a:spcPts val="1200"/>
              </a:spcBef>
              <a:buFont typeface="+mj-lt"/>
              <a:buAutoNum type="arabicPeriod"/>
            </a:pPr>
            <a:r>
              <a:rPr lang="tr-TR" sz="1000" b="1" i="1" kern="0" dirty="0">
                <a:solidFill>
                  <a:schemeClr val="tx2"/>
                </a:solidFill>
                <a:ea typeface="Times New Roman"/>
                <a:cs typeface="Times New Roman"/>
              </a:rPr>
              <a:t>ECVET</a:t>
            </a:r>
            <a:endParaRPr lang="tr-TR" sz="1200" b="1" i="1" kern="0"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1.1 ECVET Nedir?</a:t>
            </a:r>
            <a:endParaRPr lang="tr-TR" sz="1000" b="1" i="1" dirty="0">
              <a:solidFill>
                <a:schemeClr val="tx2"/>
              </a:solidFill>
              <a:ea typeface="Times New Roman"/>
              <a:cs typeface="Times New Roman"/>
            </a:endParaRPr>
          </a:p>
          <a:p>
            <a:pPr marL="457200" lvl="1" indent="0" algn="just">
              <a:lnSpc>
                <a:spcPct val="115000"/>
              </a:lnSpc>
              <a:spcBef>
                <a:spcPts val="200"/>
              </a:spcBef>
              <a:buNone/>
            </a:pPr>
            <a:r>
              <a:rPr lang="tr-TR" sz="1000" b="1" i="1" dirty="0">
                <a:solidFill>
                  <a:schemeClr val="tx2"/>
                </a:solidFill>
                <a:ea typeface="Times New Roman"/>
                <a:cs typeface="Times New Roman"/>
              </a:rPr>
              <a:t>1.2 </a:t>
            </a:r>
            <a:r>
              <a:rPr lang="tr-TR" sz="900" b="1" i="1" dirty="0">
                <a:solidFill>
                  <a:schemeClr val="tx2"/>
                </a:solidFill>
                <a:ea typeface="Times New Roman"/>
                <a:cs typeface="Times New Roman"/>
              </a:rPr>
              <a:t>Arka </a:t>
            </a:r>
            <a:r>
              <a:rPr lang="tr-TR" sz="900" b="1" i="1" dirty="0">
                <a:solidFill>
                  <a:schemeClr val="tx2"/>
                </a:solidFill>
                <a:ea typeface="Times New Roman"/>
                <a:cs typeface="Times New Roman"/>
              </a:rPr>
              <a:t>Plan</a:t>
            </a:r>
            <a:endParaRPr lang="tr-TR" sz="1000" b="1" i="1" dirty="0">
              <a:solidFill>
                <a:schemeClr val="tx2"/>
              </a:solidFill>
              <a:ea typeface="Times New Roman"/>
              <a:cs typeface="Times New Roman"/>
            </a:endParaRPr>
          </a:p>
          <a:p>
            <a:pPr algn="just">
              <a:lnSpc>
                <a:spcPct val="115000"/>
              </a:lnSpc>
              <a:spcBef>
                <a:spcPts val="1200"/>
              </a:spcBef>
              <a:buFont typeface="+mj-lt"/>
              <a:buAutoNum type="arabicPeriod"/>
            </a:pPr>
            <a:r>
              <a:rPr lang="tr-TR" sz="1000" b="1" i="1" kern="0" dirty="0">
                <a:solidFill>
                  <a:schemeClr val="tx2"/>
                </a:solidFill>
                <a:ea typeface="Times New Roman"/>
                <a:cs typeface="Times New Roman"/>
              </a:rPr>
              <a:t>MEVCUT DURUM</a:t>
            </a:r>
            <a:endParaRPr lang="tr-TR" sz="1200" b="1" i="1" kern="0"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2.1 Türkiye’de </a:t>
            </a:r>
            <a:r>
              <a:rPr lang="tr-TR" sz="900" b="1" i="1" dirty="0" err="1">
                <a:solidFill>
                  <a:schemeClr val="tx2"/>
                </a:solidFill>
                <a:ea typeface="Times New Roman"/>
                <a:cs typeface="Times New Roman"/>
              </a:rPr>
              <a:t>ECVET’in</a:t>
            </a:r>
            <a:r>
              <a:rPr lang="tr-TR" sz="900" b="1" i="1" dirty="0">
                <a:solidFill>
                  <a:schemeClr val="tx2"/>
                </a:solidFill>
                <a:ea typeface="Times New Roman"/>
                <a:cs typeface="Times New Roman"/>
              </a:rPr>
              <a:t> Uygulanmasında Karşılaşılan Zorluklar</a:t>
            </a:r>
            <a:endParaRPr lang="tr-TR" sz="1000" b="1" i="1" dirty="0">
              <a:solidFill>
                <a:schemeClr val="tx2"/>
              </a:solidFill>
              <a:ea typeface="Times New Roman"/>
              <a:cs typeface="Times New Roman"/>
            </a:endParaRPr>
          </a:p>
          <a:p>
            <a:pPr marL="914400" lvl="2" indent="0" algn="just">
              <a:lnSpc>
                <a:spcPct val="150000"/>
              </a:lnSpc>
              <a:buNone/>
            </a:pPr>
            <a:r>
              <a:rPr lang="tr-TR" sz="800" b="1" i="1" dirty="0">
                <a:solidFill>
                  <a:schemeClr val="tx2"/>
                </a:solidFill>
                <a:ea typeface="Times New Roman"/>
                <a:cs typeface="Times New Roman"/>
              </a:rPr>
              <a:t>2.1.1 S</a:t>
            </a:r>
            <a:r>
              <a:rPr lang="tr-TR" sz="800" b="1" i="1" dirty="0">
                <a:solidFill>
                  <a:schemeClr val="tx2"/>
                </a:solidFill>
                <a:ea typeface="Times New Roman"/>
              </a:rPr>
              <a:t>ınıf </a:t>
            </a:r>
            <a:r>
              <a:rPr lang="tr-TR" sz="800" b="1" i="1" dirty="0">
                <a:solidFill>
                  <a:schemeClr val="tx2"/>
                </a:solidFill>
                <a:ea typeface="Times New Roman"/>
              </a:rPr>
              <a:t>Geçme Sistemi</a:t>
            </a:r>
            <a:endParaRPr lang="tr-TR" sz="800" b="1" i="1" dirty="0">
              <a:solidFill>
                <a:schemeClr val="tx2"/>
              </a:solidFill>
              <a:ea typeface="Times New Roman"/>
            </a:endParaRPr>
          </a:p>
          <a:p>
            <a:pPr marL="914400" lvl="2" indent="0" algn="just">
              <a:lnSpc>
                <a:spcPct val="150000"/>
              </a:lnSpc>
              <a:buNone/>
            </a:pPr>
            <a:r>
              <a:rPr lang="tr-TR" sz="800" b="1" i="1" dirty="0">
                <a:solidFill>
                  <a:schemeClr val="tx2"/>
                </a:solidFill>
                <a:ea typeface="Times New Roman"/>
                <a:cs typeface="Times New Roman"/>
              </a:rPr>
              <a:t>2.1.2 Mesleki </a:t>
            </a:r>
            <a:r>
              <a:rPr lang="tr-TR" sz="800" b="1" i="1" dirty="0">
                <a:solidFill>
                  <a:schemeClr val="tx2"/>
                </a:solidFill>
                <a:ea typeface="Times New Roman"/>
                <a:cs typeface="Times New Roman"/>
              </a:rPr>
              <a:t>Eğitimde Belgelendirme</a:t>
            </a:r>
            <a:endParaRPr lang="tr-TR" sz="800" b="1" i="1" dirty="0">
              <a:solidFill>
                <a:schemeClr val="tx2"/>
              </a:solidFill>
              <a:ea typeface="Times New Roman"/>
            </a:endParaRPr>
          </a:p>
          <a:p>
            <a:pPr marL="914400" lvl="2" indent="0" algn="just">
              <a:lnSpc>
                <a:spcPct val="150000"/>
              </a:lnSpc>
              <a:buNone/>
            </a:pPr>
            <a:r>
              <a:rPr lang="tr-TR" sz="800" b="1" i="1" dirty="0">
                <a:solidFill>
                  <a:schemeClr val="tx2"/>
                </a:solidFill>
                <a:ea typeface="Times New Roman"/>
                <a:cs typeface="Times New Roman"/>
              </a:rPr>
              <a:t>2.1.3 Mesleki </a:t>
            </a:r>
            <a:r>
              <a:rPr lang="tr-TR" sz="800" b="1" i="1" dirty="0">
                <a:solidFill>
                  <a:schemeClr val="tx2"/>
                </a:solidFill>
                <a:ea typeface="Times New Roman"/>
                <a:cs typeface="Times New Roman"/>
              </a:rPr>
              <a:t>Eğitim Kurumlarının Yönetimi</a:t>
            </a:r>
            <a:endParaRPr lang="tr-TR" sz="800" b="1" i="1" dirty="0">
              <a:solidFill>
                <a:schemeClr val="tx2"/>
              </a:solidFill>
              <a:ea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2.2 </a:t>
            </a:r>
            <a:r>
              <a:rPr lang="tr-TR" sz="900" b="1" i="1" dirty="0" err="1">
                <a:solidFill>
                  <a:schemeClr val="tx2"/>
                </a:solidFill>
                <a:ea typeface="Times New Roman"/>
                <a:cs typeface="Times New Roman"/>
              </a:rPr>
              <a:t>ECVET’in</a:t>
            </a:r>
            <a:r>
              <a:rPr lang="tr-TR" sz="900" b="1" i="1" dirty="0">
                <a:solidFill>
                  <a:schemeClr val="tx2"/>
                </a:solidFill>
                <a:ea typeface="Times New Roman"/>
                <a:cs typeface="Times New Roman"/>
              </a:rPr>
              <a:t> </a:t>
            </a:r>
            <a:r>
              <a:rPr lang="tr-TR" sz="900" b="1" i="1" dirty="0">
                <a:solidFill>
                  <a:schemeClr val="tx2"/>
                </a:solidFill>
                <a:ea typeface="Times New Roman"/>
                <a:cs typeface="Times New Roman"/>
              </a:rPr>
              <a:t>Uygulanmasını Destekleyen Mevzuat ve Uygulamalar</a:t>
            </a:r>
            <a:endParaRPr lang="tr-TR" sz="1000" b="1" i="1" dirty="0">
              <a:solidFill>
                <a:schemeClr val="tx2"/>
              </a:solidFill>
              <a:ea typeface="Times New Roman"/>
              <a:cs typeface="Times New Roman"/>
            </a:endParaRPr>
          </a:p>
          <a:p>
            <a:pPr marL="914400" lvl="2" indent="0" algn="just">
              <a:lnSpc>
                <a:spcPct val="150000"/>
              </a:lnSpc>
              <a:buNone/>
            </a:pPr>
            <a:r>
              <a:rPr lang="tr-TR" sz="800" b="1" i="1" dirty="0">
                <a:solidFill>
                  <a:schemeClr val="tx2"/>
                </a:solidFill>
                <a:ea typeface="Times New Roman"/>
                <a:cs typeface="Times New Roman"/>
              </a:rPr>
              <a:t>2.2.1 </a:t>
            </a:r>
            <a:r>
              <a:rPr lang="tr-TR" sz="800" b="1" i="1" dirty="0" err="1">
                <a:solidFill>
                  <a:schemeClr val="tx2"/>
                </a:solidFill>
                <a:ea typeface="Times New Roman"/>
                <a:cs typeface="Times New Roman"/>
              </a:rPr>
              <a:t>Europass</a:t>
            </a:r>
            <a:r>
              <a:rPr lang="tr-TR" sz="800" b="1" i="1" dirty="0">
                <a:solidFill>
                  <a:schemeClr val="tx2"/>
                </a:solidFill>
                <a:ea typeface="Times New Roman"/>
                <a:cs typeface="Times New Roman"/>
              </a:rPr>
              <a:t> </a:t>
            </a:r>
            <a:r>
              <a:rPr lang="tr-TR" sz="800" b="1" i="1" dirty="0">
                <a:solidFill>
                  <a:schemeClr val="tx2"/>
                </a:solidFill>
                <a:ea typeface="Times New Roman"/>
                <a:cs typeface="Times New Roman"/>
              </a:rPr>
              <a:t>Sertifika Eki: </a:t>
            </a:r>
            <a:endParaRPr lang="tr-TR" sz="800" b="1" i="1" dirty="0">
              <a:solidFill>
                <a:schemeClr val="tx2"/>
              </a:solidFill>
              <a:ea typeface="Times New Roman"/>
            </a:endParaRPr>
          </a:p>
          <a:p>
            <a:pPr marL="914400" lvl="2" indent="0" algn="just">
              <a:lnSpc>
                <a:spcPct val="150000"/>
              </a:lnSpc>
              <a:buNone/>
            </a:pPr>
            <a:r>
              <a:rPr lang="tr-TR" sz="800" b="1" i="1" dirty="0">
                <a:solidFill>
                  <a:schemeClr val="tx2"/>
                </a:solidFill>
                <a:ea typeface="Calibri"/>
              </a:rPr>
              <a:t>2.2.2 Millî </a:t>
            </a:r>
            <a:r>
              <a:rPr lang="tr-TR" sz="800" b="1" i="1" dirty="0">
                <a:solidFill>
                  <a:schemeClr val="tx2"/>
                </a:solidFill>
                <a:ea typeface="Calibri"/>
              </a:rPr>
              <a:t>Eğitim Bakanlığı Ortaöğretim Kurumları Yönetmeliği</a:t>
            </a:r>
            <a:endParaRPr lang="tr-TR" sz="800" b="1" i="1" dirty="0">
              <a:solidFill>
                <a:schemeClr val="tx2"/>
              </a:solidFill>
              <a:ea typeface="Times New Roman"/>
            </a:endParaRPr>
          </a:p>
          <a:p>
            <a:pPr marL="914400" lvl="2" indent="0" algn="just">
              <a:lnSpc>
                <a:spcPct val="150000"/>
              </a:lnSpc>
              <a:buNone/>
            </a:pPr>
            <a:r>
              <a:rPr lang="tr-TR" sz="800" b="1" i="1" dirty="0">
                <a:solidFill>
                  <a:schemeClr val="tx2"/>
                </a:solidFill>
                <a:ea typeface="Calibri"/>
              </a:rPr>
              <a:t>2.2.3 Kalite </a:t>
            </a:r>
            <a:r>
              <a:rPr lang="tr-TR" sz="800" b="1" i="1" dirty="0">
                <a:solidFill>
                  <a:schemeClr val="tx2"/>
                </a:solidFill>
                <a:ea typeface="Calibri"/>
              </a:rPr>
              <a:t>Güvencesi</a:t>
            </a:r>
            <a:endParaRPr lang="tr-TR" sz="800" b="1" i="1" dirty="0">
              <a:solidFill>
                <a:schemeClr val="tx2"/>
              </a:solidFill>
              <a:ea typeface="Times New Roman"/>
            </a:endParaRPr>
          </a:p>
          <a:p>
            <a:pPr marL="914400" lvl="2" indent="0" algn="just">
              <a:lnSpc>
                <a:spcPct val="150000"/>
              </a:lnSpc>
              <a:buNone/>
            </a:pPr>
            <a:r>
              <a:rPr lang="tr-TR" sz="800" b="1" i="1" dirty="0">
                <a:solidFill>
                  <a:schemeClr val="tx2"/>
                </a:solidFill>
                <a:ea typeface="Calibri"/>
              </a:rPr>
              <a:t>2.2.4 Mesleki  </a:t>
            </a:r>
            <a:r>
              <a:rPr lang="tr-TR" sz="800" b="1" i="1" dirty="0">
                <a:solidFill>
                  <a:schemeClr val="tx2"/>
                </a:solidFill>
                <a:ea typeface="Calibri"/>
              </a:rPr>
              <a:t>Yeterlilik Kurumunun Kurulması</a:t>
            </a:r>
            <a:endParaRPr lang="tr-TR" sz="800" b="1" i="1" dirty="0">
              <a:solidFill>
                <a:schemeClr val="tx2"/>
              </a:solidFill>
              <a:ea typeface="Times New Roman"/>
            </a:endParaRPr>
          </a:p>
          <a:p>
            <a:pPr algn="just">
              <a:lnSpc>
                <a:spcPct val="115000"/>
              </a:lnSpc>
              <a:spcBef>
                <a:spcPts val="1200"/>
              </a:spcBef>
              <a:buFont typeface="+mj-lt"/>
              <a:buAutoNum type="arabicPeriod"/>
            </a:pPr>
            <a:r>
              <a:rPr lang="tr-TR" sz="1000" b="1" i="1" kern="0" dirty="0">
                <a:solidFill>
                  <a:schemeClr val="tx2"/>
                </a:solidFill>
                <a:ea typeface="Times New Roman"/>
                <a:cs typeface="Times New Roman"/>
              </a:rPr>
              <a:t>ÖNERİLER</a:t>
            </a:r>
            <a:endParaRPr lang="tr-TR" sz="1200" b="1" i="1" kern="0"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3.1 Kalite </a:t>
            </a:r>
            <a:r>
              <a:rPr lang="tr-TR" sz="900" b="1" i="1" dirty="0">
                <a:solidFill>
                  <a:schemeClr val="tx2"/>
                </a:solidFill>
                <a:ea typeface="Times New Roman"/>
                <a:cs typeface="Times New Roman"/>
              </a:rPr>
              <a:t>Güvence</a:t>
            </a:r>
            <a:endParaRPr lang="tr-TR" sz="1000" b="1" i="1"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3.2 Yasal </a:t>
            </a:r>
            <a:r>
              <a:rPr lang="tr-TR" sz="900" b="1" i="1" dirty="0">
                <a:solidFill>
                  <a:schemeClr val="tx2"/>
                </a:solidFill>
                <a:ea typeface="Times New Roman"/>
                <a:cs typeface="Times New Roman"/>
              </a:rPr>
              <a:t>Çerçeve</a:t>
            </a:r>
            <a:endParaRPr lang="tr-TR" sz="1000" b="1" i="1"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3.3 Farkındalık </a:t>
            </a:r>
            <a:r>
              <a:rPr lang="tr-TR" sz="900" b="1" i="1" dirty="0">
                <a:solidFill>
                  <a:schemeClr val="tx2"/>
                </a:solidFill>
                <a:ea typeface="Times New Roman"/>
                <a:cs typeface="Times New Roman"/>
              </a:rPr>
              <a:t>&amp; Motivasyon</a:t>
            </a:r>
            <a:endParaRPr lang="tr-TR" sz="1000" b="1" i="1"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3.4 Ölçme </a:t>
            </a:r>
            <a:r>
              <a:rPr lang="tr-TR" sz="900" b="1" i="1" dirty="0">
                <a:solidFill>
                  <a:schemeClr val="tx2"/>
                </a:solidFill>
                <a:ea typeface="Times New Roman"/>
                <a:cs typeface="Times New Roman"/>
              </a:rPr>
              <a:t>ve Değerlendirme</a:t>
            </a:r>
            <a:endParaRPr lang="tr-TR" sz="1000" b="1" i="1" dirty="0">
              <a:solidFill>
                <a:schemeClr val="tx2"/>
              </a:solidFill>
              <a:ea typeface="Times New Roman"/>
              <a:cs typeface="Times New Roman"/>
            </a:endParaRPr>
          </a:p>
          <a:p>
            <a:pPr marL="457200" lvl="1" indent="0" algn="just">
              <a:lnSpc>
                <a:spcPct val="115000"/>
              </a:lnSpc>
              <a:spcBef>
                <a:spcPts val="200"/>
              </a:spcBef>
              <a:buNone/>
            </a:pPr>
            <a:r>
              <a:rPr lang="tr-TR" sz="900" b="1" i="1" dirty="0">
                <a:solidFill>
                  <a:schemeClr val="tx2"/>
                </a:solidFill>
                <a:ea typeface="Times New Roman"/>
                <a:cs typeface="Times New Roman"/>
              </a:rPr>
              <a:t>3.5 Diğer </a:t>
            </a:r>
            <a:endParaRPr lang="tr-TR" sz="1000" b="1" i="1" dirty="0">
              <a:solidFill>
                <a:schemeClr val="tx2"/>
              </a:solidFill>
              <a:ea typeface="Times New Roman"/>
              <a:cs typeface="Times New Roman"/>
            </a:endParaRPr>
          </a:p>
          <a:p>
            <a:pPr marL="0" indent="0" algn="just">
              <a:lnSpc>
                <a:spcPct val="115000"/>
              </a:lnSpc>
              <a:spcBef>
                <a:spcPts val="1200"/>
              </a:spcBef>
              <a:buNone/>
            </a:pPr>
            <a:r>
              <a:rPr lang="tr-TR" sz="1000" b="1" i="1" kern="0" dirty="0">
                <a:solidFill>
                  <a:schemeClr val="tx2"/>
                </a:solidFill>
                <a:ea typeface="Times New Roman"/>
                <a:cs typeface="Times New Roman"/>
              </a:rPr>
              <a:t>              KAYNAKÇA</a:t>
            </a:r>
            <a:endParaRPr lang="tr-TR" sz="1200" b="1" i="1" kern="0" dirty="0">
              <a:solidFill>
                <a:schemeClr val="tx2"/>
              </a:solidFill>
              <a:ea typeface="Times New Roman"/>
              <a:cs typeface="Times New Roman"/>
            </a:endParaRPr>
          </a:p>
          <a:p>
            <a:endParaRPr lang="tr-TR" sz="900" dirty="0">
              <a:solidFill>
                <a:schemeClr val="tx1"/>
              </a:solidFill>
            </a:endParaRPr>
          </a:p>
        </p:txBody>
      </p:sp>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Metin kutusu 1"/>
          <p:cNvSpPr txBox="1"/>
          <p:nvPr/>
        </p:nvSpPr>
        <p:spPr>
          <a:xfrm>
            <a:off x="3143672" y="447056"/>
            <a:ext cx="7056784" cy="461665"/>
          </a:xfrm>
          <a:prstGeom prst="rect">
            <a:avLst/>
          </a:prstGeom>
          <a:noFill/>
        </p:spPr>
        <p:txBody>
          <a:bodyPr wrap="square" rtlCol="0">
            <a:spAutoFit/>
          </a:bodyPr>
          <a:lstStyle/>
          <a:p>
            <a:pPr algn="ctr"/>
            <a:r>
              <a:rPr lang="tr-TR" sz="2400" b="1" dirty="0">
                <a:solidFill>
                  <a:schemeClr val="tx2"/>
                </a:solidFill>
              </a:rPr>
              <a:t>İÇERİK</a:t>
            </a:r>
            <a:endParaRPr lang="tr-TR" sz="2400" b="1" dirty="0">
              <a:solidFill>
                <a:schemeClr val="tx2"/>
              </a:solidFill>
            </a:endParaRPr>
          </a:p>
        </p:txBody>
      </p:sp>
    </p:spTree>
    <p:extLst>
      <p:ext uri="{BB962C8B-B14F-4D97-AF65-F5344CB8AC3E}">
        <p14:creationId xmlns:p14="http://schemas.microsoft.com/office/powerpoint/2010/main" val="193950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5" name="Dikdörtgen 4"/>
          <p:cNvSpPr/>
          <p:nvPr/>
        </p:nvSpPr>
        <p:spPr>
          <a:xfrm>
            <a:off x="4181292" y="332656"/>
            <a:ext cx="4939044" cy="523220"/>
          </a:xfrm>
          <a:prstGeom prst="rect">
            <a:avLst/>
          </a:prstGeom>
        </p:spPr>
        <p:txBody>
          <a:bodyPr wrap="none">
            <a:spAutoFit/>
          </a:bodyPr>
          <a:lstStyle/>
          <a:p>
            <a:r>
              <a:rPr lang="tr-TR" sz="2800" b="1" dirty="0">
                <a:solidFill>
                  <a:schemeClr val="tx2"/>
                </a:solidFill>
              </a:rPr>
              <a:t>NEDEN ECVET’İ KULLANMALIYIZ</a:t>
            </a:r>
            <a:endParaRPr lang="tr-TR" sz="2800" b="1" dirty="0">
              <a:solidFill>
                <a:schemeClr val="tx2"/>
              </a:solidFill>
            </a:endParaRPr>
          </a:p>
        </p:txBody>
      </p:sp>
      <p:graphicFrame>
        <p:nvGraphicFramePr>
          <p:cNvPr id="7" name="Diyagram 6"/>
          <p:cNvGraphicFramePr/>
          <p:nvPr>
            <p:extLst>
              <p:ext uri="{D42A27DB-BD31-4B8C-83A1-F6EECF244321}">
                <p14:modId xmlns:p14="http://schemas.microsoft.com/office/powerpoint/2010/main" val="2864664664"/>
              </p:ext>
            </p:extLst>
          </p:nvPr>
        </p:nvGraphicFramePr>
        <p:xfrm>
          <a:off x="1631504" y="719118"/>
          <a:ext cx="8784976" cy="613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0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200800" cy="830997"/>
          </a:xfrm>
          <a:prstGeom prst="rect">
            <a:avLst/>
          </a:prstGeom>
        </p:spPr>
        <p:txBody>
          <a:bodyPr wrap="square">
            <a:spAutoFit/>
          </a:bodyPr>
          <a:lstStyle/>
          <a:p>
            <a:pPr lvl="1" algn="ctr"/>
            <a:r>
              <a:rPr lang="tr-TR" sz="2400" b="1" dirty="0">
                <a:solidFill>
                  <a:schemeClr val="tx2"/>
                </a:solidFill>
              </a:rPr>
              <a:t>TÜRKİYE’DE ECVET’İN UYGULANMASINDA KARŞILAŞILAN ZORLUKLAR</a:t>
            </a:r>
            <a:endParaRPr lang="tr-TR" sz="2400" b="1" dirty="0">
              <a:solidFill>
                <a:schemeClr val="tx2"/>
              </a:solidFill>
            </a:endParaRPr>
          </a:p>
        </p:txBody>
      </p:sp>
      <p:grpSp>
        <p:nvGrpSpPr>
          <p:cNvPr id="7" name="Grup 6"/>
          <p:cNvGrpSpPr/>
          <p:nvPr/>
        </p:nvGrpSpPr>
        <p:grpSpPr>
          <a:xfrm>
            <a:off x="1826078" y="1298182"/>
            <a:ext cx="2592288" cy="2029211"/>
            <a:chOff x="1259632" y="1556792"/>
            <a:chExt cx="2592288" cy="2664296"/>
          </a:xfrm>
        </p:grpSpPr>
        <p:sp>
          <p:nvSpPr>
            <p:cNvPr id="5" name="Yuvarlatılmış Dikdörtgen 4"/>
            <p:cNvSpPr/>
            <p:nvPr/>
          </p:nvSpPr>
          <p:spPr>
            <a:xfrm>
              <a:off x="1259632" y="1556792"/>
              <a:ext cx="2592288" cy="26642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2000"/>
            </a:p>
          </p:txBody>
        </p:sp>
        <p:sp>
          <p:nvSpPr>
            <p:cNvPr id="6" name="Metin kutusu 5"/>
            <p:cNvSpPr txBox="1"/>
            <p:nvPr/>
          </p:nvSpPr>
          <p:spPr>
            <a:xfrm>
              <a:off x="1259632" y="1702255"/>
              <a:ext cx="2592288" cy="2384201"/>
            </a:xfrm>
            <a:prstGeom prst="rect">
              <a:avLst/>
            </a:prstGeom>
            <a:noFill/>
          </p:spPr>
          <p:txBody>
            <a:bodyPr wrap="square" rtlCol="0">
              <a:spAutoFit/>
            </a:bodyPr>
            <a:lstStyle/>
            <a:p>
              <a:pPr marL="0" lvl="2"/>
              <a:r>
                <a:rPr lang="tr-TR" sz="2000" b="1" dirty="0"/>
                <a:t>S</a:t>
              </a:r>
              <a:r>
                <a:rPr lang="tr-TR" sz="2000" b="1" i="1" dirty="0"/>
                <a:t>ınıf Geçme </a:t>
              </a:r>
              <a:r>
                <a:rPr lang="tr-TR" sz="2000" b="1" i="1" dirty="0"/>
                <a:t>Sistemi</a:t>
              </a:r>
            </a:p>
            <a:p>
              <a:pPr marL="0" lvl="2"/>
              <a:endParaRPr lang="tr-TR" sz="900" b="1" i="1" dirty="0"/>
            </a:p>
            <a:p>
              <a:pPr algn="just"/>
              <a:r>
                <a:rPr lang="tr-TR" sz="1050" dirty="0"/>
                <a:t> </a:t>
              </a:r>
              <a:r>
                <a:rPr lang="tr-TR" sz="1050" dirty="0"/>
                <a:t>    Sınıf </a:t>
              </a:r>
              <a:r>
                <a:rPr lang="tr-TR" sz="1050" dirty="0"/>
                <a:t>geçme esasına dayanan Ortaöğretim </a:t>
              </a:r>
              <a:r>
                <a:rPr lang="tr-TR" sz="1050" dirty="0"/>
                <a:t>Kurumları Yönetmeliği ile öğrencilerin yıl </a:t>
              </a:r>
              <a:r>
                <a:rPr lang="tr-TR" sz="1050" dirty="0"/>
                <a:t>sonunda dersten başarılı sayılması ve ortalama ile sınıf geçmesi sebebiyle, </a:t>
              </a:r>
              <a:r>
                <a:rPr lang="tr-TR" sz="1050" dirty="0"/>
                <a:t>elde </a:t>
              </a:r>
              <a:r>
                <a:rPr lang="tr-TR" sz="1050" dirty="0"/>
                <a:t>edilen </a:t>
              </a:r>
              <a:r>
                <a:rPr lang="tr-TR" sz="1050" b="1" dirty="0"/>
                <a:t>öğrenme </a:t>
              </a:r>
              <a:r>
                <a:rPr lang="tr-TR" sz="1050" b="1" dirty="0"/>
                <a:t>kazanımları </a:t>
              </a:r>
              <a:r>
                <a:rPr lang="tr-TR" sz="1050" b="1" dirty="0"/>
                <a:t>kayıt </a:t>
              </a:r>
              <a:r>
                <a:rPr lang="tr-TR" sz="1050" b="1" dirty="0"/>
                <a:t>altına alınamamaktadır</a:t>
              </a:r>
              <a:r>
                <a:rPr lang="tr-TR" sz="1050" dirty="0"/>
                <a:t>.</a:t>
              </a:r>
              <a:endParaRPr lang="tr-TR" sz="1050" dirty="0"/>
            </a:p>
            <a:p>
              <a:endParaRPr lang="tr-TR" sz="2000" dirty="0"/>
            </a:p>
          </p:txBody>
        </p:sp>
      </p:grpSp>
      <p:grpSp>
        <p:nvGrpSpPr>
          <p:cNvPr id="9" name="Grup 8"/>
          <p:cNvGrpSpPr/>
          <p:nvPr/>
        </p:nvGrpSpPr>
        <p:grpSpPr>
          <a:xfrm>
            <a:off x="4799856" y="2636912"/>
            <a:ext cx="2592288" cy="2568166"/>
            <a:chOff x="1259632" y="1556792"/>
            <a:chExt cx="2592288" cy="2664296"/>
          </a:xfrm>
        </p:grpSpPr>
        <p:sp>
          <p:nvSpPr>
            <p:cNvPr id="10" name="Yuvarlatılmış Dikdörtgen 9"/>
            <p:cNvSpPr/>
            <p:nvPr/>
          </p:nvSpPr>
          <p:spPr>
            <a:xfrm>
              <a:off x="1259632" y="1556792"/>
              <a:ext cx="2592288" cy="26642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2000"/>
            </a:p>
          </p:txBody>
        </p:sp>
        <p:sp>
          <p:nvSpPr>
            <p:cNvPr id="11" name="Metin kutusu 10"/>
            <p:cNvSpPr txBox="1"/>
            <p:nvPr/>
          </p:nvSpPr>
          <p:spPr>
            <a:xfrm>
              <a:off x="1259632" y="1702256"/>
              <a:ext cx="2592288" cy="2386746"/>
            </a:xfrm>
            <a:prstGeom prst="rect">
              <a:avLst/>
            </a:prstGeom>
            <a:noFill/>
          </p:spPr>
          <p:txBody>
            <a:bodyPr wrap="square" rtlCol="0">
              <a:spAutoFit/>
            </a:bodyPr>
            <a:lstStyle/>
            <a:p>
              <a:pPr marL="0" lvl="2"/>
              <a:r>
                <a:rPr lang="tr-TR" sz="2000" b="1" i="1" dirty="0"/>
                <a:t>Mesleki </a:t>
              </a:r>
              <a:r>
                <a:rPr lang="tr-TR" sz="2000" b="1" i="1" dirty="0"/>
                <a:t>Eğitimde </a:t>
              </a:r>
              <a:r>
                <a:rPr lang="tr-TR" sz="2000" b="1" i="1" dirty="0"/>
                <a:t>Belgelendirme</a:t>
              </a:r>
            </a:p>
            <a:p>
              <a:pPr marL="0" lvl="2"/>
              <a:endParaRPr lang="tr-TR" sz="900" b="1" i="1" dirty="0"/>
            </a:p>
            <a:p>
              <a:pPr algn="just"/>
              <a:r>
                <a:rPr lang="tr-TR" sz="1050" dirty="0"/>
                <a:t>     </a:t>
              </a:r>
              <a:r>
                <a:rPr lang="tr-TR" sz="1050" dirty="0" err="1"/>
                <a:t>TYÇ’ne</a:t>
              </a:r>
              <a:r>
                <a:rPr lang="tr-TR" sz="1050" dirty="0"/>
                <a:t> </a:t>
              </a:r>
              <a:r>
                <a:rPr lang="tr-TR" sz="1050" dirty="0"/>
                <a:t>göre gerekli tanımlamalar yapılmış olmasına rağmen, mesleki eğitim derslere bağlı olarak uygulanmaktadır. Bu sebeple </a:t>
              </a:r>
              <a:r>
                <a:rPr lang="tr-TR" sz="1050" b="1" dirty="0"/>
                <a:t>mesleki eğitimde geçiş süreci </a:t>
              </a:r>
              <a:r>
                <a:rPr lang="tr-TR" sz="1050" b="1" dirty="0"/>
                <a:t>yeterli </a:t>
              </a:r>
              <a:r>
                <a:rPr lang="tr-TR" sz="1050" b="1" dirty="0"/>
                <a:t>esnekliğe sahip değildir. </a:t>
              </a:r>
              <a:r>
                <a:rPr lang="tr-TR" sz="1050" dirty="0"/>
                <a:t>Mesleki eğitim diploması ekinde verilen </a:t>
              </a:r>
              <a:r>
                <a:rPr lang="tr-TR" sz="1050" b="1" dirty="0" err="1"/>
                <a:t>Europass</a:t>
              </a:r>
              <a:r>
                <a:rPr lang="tr-TR" sz="1050" dirty="0"/>
                <a:t> sertifika </a:t>
              </a:r>
              <a:r>
                <a:rPr lang="tr-TR" sz="1050" dirty="0"/>
                <a:t>eki </a:t>
              </a:r>
              <a:r>
                <a:rPr lang="tr-TR" sz="1050" dirty="0"/>
                <a:t>kazandırılmış beceri ve yeterliliklerin anlaşılırlığını </a:t>
              </a:r>
              <a:r>
                <a:rPr lang="tr-TR" sz="1050" dirty="0"/>
                <a:t>artırarak hareketliliği </a:t>
              </a:r>
              <a:r>
                <a:rPr lang="tr-TR" sz="1050" dirty="0"/>
                <a:t>sağlamaktadır.</a:t>
              </a:r>
              <a:endParaRPr lang="tr-TR" sz="2400" dirty="0"/>
            </a:p>
          </p:txBody>
        </p:sp>
      </p:grpSp>
      <p:grpSp>
        <p:nvGrpSpPr>
          <p:cNvPr id="12" name="Grup 11"/>
          <p:cNvGrpSpPr/>
          <p:nvPr/>
        </p:nvGrpSpPr>
        <p:grpSpPr>
          <a:xfrm>
            <a:off x="7968208" y="4221088"/>
            <a:ext cx="2592288" cy="2350822"/>
            <a:chOff x="1259632" y="1556792"/>
            <a:chExt cx="2592288" cy="2664296"/>
          </a:xfrm>
        </p:grpSpPr>
        <p:sp>
          <p:nvSpPr>
            <p:cNvPr id="13" name="Yuvarlatılmış Dikdörtgen 12"/>
            <p:cNvSpPr/>
            <p:nvPr/>
          </p:nvSpPr>
          <p:spPr>
            <a:xfrm>
              <a:off x="1259632" y="1556792"/>
              <a:ext cx="2592288" cy="26642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2000"/>
            </a:p>
          </p:txBody>
        </p:sp>
        <p:sp>
          <p:nvSpPr>
            <p:cNvPr id="14" name="Metin kutusu 13"/>
            <p:cNvSpPr txBox="1"/>
            <p:nvPr/>
          </p:nvSpPr>
          <p:spPr>
            <a:xfrm>
              <a:off x="1259632" y="1702256"/>
              <a:ext cx="2592288" cy="2424281"/>
            </a:xfrm>
            <a:prstGeom prst="rect">
              <a:avLst/>
            </a:prstGeom>
            <a:noFill/>
          </p:spPr>
          <p:txBody>
            <a:bodyPr wrap="square" rtlCol="0">
              <a:spAutoFit/>
            </a:bodyPr>
            <a:lstStyle/>
            <a:p>
              <a:pPr marL="0" lvl="2"/>
              <a:r>
                <a:rPr lang="tr-TR" sz="2000" b="1" dirty="0"/>
                <a:t>Mesleki </a:t>
              </a:r>
              <a:r>
                <a:rPr lang="tr-TR" sz="2000" b="1" dirty="0"/>
                <a:t>Eğitim Kurumlarının </a:t>
              </a:r>
              <a:r>
                <a:rPr lang="tr-TR" sz="2000" b="1" dirty="0"/>
                <a:t>Yönetimi</a:t>
              </a:r>
            </a:p>
            <a:p>
              <a:pPr marL="0" lvl="2"/>
              <a:endParaRPr lang="tr-TR" sz="900" b="1" dirty="0"/>
            </a:p>
            <a:p>
              <a:pPr marL="0" lvl="2" algn="just"/>
              <a:r>
                <a:rPr lang="tr-TR" sz="1050" dirty="0"/>
                <a:t>     Mesleki </a:t>
              </a:r>
              <a:r>
                <a:rPr lang="tr-TR" sz="1050" dirty="0"/>
                <a:t>eğitim alan bireylerin hareketliliği, elde edilen kazanımların geçerliliğinin onaylanması ve tanınırlığı konusunda </a:t>
              </a:r>
              <a:r>
                <a:rPr lang="tr-TR" sz="1050" b="1" dirty="0"/>
                <a:t>kurum yöneticilerinin karar </a:t>
              </a:r>
              <a:r>
                <a:rPr lang="tr-TR" sz="1050" b="1" dirty="0"/>
                <a:t>yetkileri </a:t>
              </a:r>
              <a:r>
                <a:rPr lang="tr-TR" sz="1050" b="1" dirty="0"/>
                <a:t>bulunmamaktadır</a:t>
              </a:r>
              <a:r>
                <a:rPr lang="tr-TR" sz="1050" dirty="0"/>
                <a:t>. </a:t>
              </a:r>
              <a:r>
                <a:rPr lang="tr-TR" sz="1050" dirty="0"/>
                <a:t>Karar </a:t>
              </a:r>
              <a:r>
                <a:rPr lang="tr-TR" sz="1050" dirty="0"/>
                <a:t>silsile yoluyla üst yönetimlerce </a:t>
              </a:r>
              <a:r>
                <a:rPr lang="tr-TR" sz="1050" dirty="0"/>
                <a:t>alınabilmektedir </a:t>
              </a:r>
              <a:r>
                <a:rPr lang="tr-TR" sz="1050" dirty="0"/>
                <a:t>ve bu durum </a:t>
              </a:r>
              <a:r>
                <a:rPr lang="tr-TR" sz="1050" b="1" dirty="0"/>
                <a:t>gecikme ve hatalara </a:t>
              </a:r>
              <a:r>
                <a:rPr lang="tr-TR" sz="1050" dirty="0"/>
                <a:t>sebep </a:t>
              </a:r>
              <a:r>
                <a:rPr lang="tr-TR" sz="1050" dirty="0"/>
                <a:t>olmaktadır.</a:t>
              </a:r>
              <a:endParaRPr lang="tr-TR" sz="2400" dirty="0"/>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106" y="1138188"/>
            <a:ext cx="581947" cy="10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684" y="2192224"/>
            <a:ext cx="883049" cy="116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6200" r="18762"/>
          <a:stretch/>
        </p:blipFill>
        <p:spPr bwMode="auto">
          <a:xfrm>
            <a:off x="9677671" y="3572128"/>
            <a:ext cx="932331" cy="7953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3359696" y="334398"/>
            <a:ext cx="7128792" cy="830997"/>
          </a:xfrm>
          <a:prstGeom prst="rect">
            <a:avLst/>
          </a:prstGeom>
        </p:spPr>
        <p:txBody>
          <a:bodyPr wrap="square">
            <a:spAutoFit/>
          </a:bodyPr>
          <a:lstStyle/>
          <a:p>
            <a:pPr algn="ctr"/>
            <a:r>
              <a:rPr lang="tr-TR" sz="2400" b="1" dirty="0">
                <a:solidFill>
                  <a:schemeClr val="tx2"/>
                </a:solidFill>
              </a:rPr>
              <a:t>ECVET’İN UYGULANMASINI DESTEKLEYEN MEVZUAT VE UYGULAMALAR</a:t>
            </a:r>
            <a:endParaRPr lang="tr-TR" sz="2400" b="1" dirty="0">
              <a:solidFill>
                <a:schemeClr val="tx2"/>
              </a:solidFill>
            </a:endParaRPr>
          </a:p>
        </p:txBody>
      </p:sp>
      <p:graphicFrame>
        <p:nvGraphicFramePr>
          <p:cNvPr id="9" name="Diyagram 8"/>
          <p:cNvGraphicFramePr/>
          <p:nvPr>
            <p:extLst>
              <p:ext uri="{D42A27DB-BD31-4B8C-83A1-F6EECF244321}">
                <p14:modId xmlns:p14="http://schemas.microsoft.com/office/powerpoint/2010/main" val="2799866871"/>
              </p:ext>
            </p:extLst>
          </p:nvPr>
        </p:nvGraphicFramePr>
        <p:xfrm>
          <a:off x="3143672"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graphicFrame>
        <p:nvGraphicFramePr>
          <p:cNvPr id="12" name="Diyagram 11"/>
          <p:cNvGraphicFramePr/>
          <p:nvPr>
            <p:extLst>
              <p:ext uri="{D42A27DB-BD31-4B8C-83A1-F6EECF244321}">
                <p14:modId xmlns:p14="http://schemas.microsoft.com/office/powerpoint/2010/main" val="3327847999"/>
              </p:ext>
            </p:extLst>
          </p:nvPr>
        </p:nvGraphicFramePr>
        <p:xfrm>
          <a:off x="1631504" y="494728"/>
          <a:ext cx="8928992" cy="60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711350"/>
            <a:ext cx="8229600" cy="4525963"/>
          </a:xfrm>
        </p:spPr>
        <p:txBody>
          <a:bodyPr>
            <a:normAutofit/>
          </a:bodyPr>
          <a:lstStyle/>
          <a:p>
            <a:pPr marL="0" indent="0">
              <a:lnSpc>
                <a:spcPts val="2640"/>
              </a:lnSpc>
              <a:buNone/>
            </a:pPr>
            <a:r>
              <a:rPr lang="tr-TR" sz="2200" b="1" dirty="0">
                <a:solidFill>
                  <a:schemeClr val="tx2"/>
                </a:solidFill>
              </a:rPr>
              <a:t>I. Kalite Güvence </a:t>
            </a:r>
          </a:p>
          <a:p>
            <a:pPr lvl="1" algn="just">
              <a:lnSpc>
                <a:spcPts val="2640"/>
              </a:lnSpc>
              <a:buFont typeface="Wingdings" panose="05000000000000000000" pitchFamily="2" charset="2"/>
              <a:buChar char="Ø"/>
            </a:pPr>
            <a:r>
              <a:rPr lang="tr-TR" sz="1800" dirty="0">
                <a:solidFill>
                  <a:schemeClr val="tx2"/>
                </a:solidFill>
              </a:rPr>
              <a:t>Akredite </a:t>
            </a:r>
            <a:r>
              <a:rPr lang="tr-TR" sz="1800" dirty="0">
                <a:solidFill>
                  <a:schemeClr val="tx2"/>
                </a:solidFill>
              </a:rPr>
              <a:t>edilmiş sınav ve belgelendirme merkezilerinin(VOC-TEST) sayıları çoğaltılarak yaygın ve serbest öğrenmelerin tanınması yaygınlaştırılmalıdır. </a:t>
            </a:r>
          </a:p>
          <a:p>
            <a:pPr lvl="1" algn="just">
              <a:lnSpc>
                <a:spcPts val="2640"/>
              </a:lnSpc>
              <a:buFont typeface="Wingdings" panose="05000000000000000000" pitchFamily="2" charset="2"/>
              <a:buChar char="Ø"/>
            </a:pPr>
            <a:r>
              <a:rPr lang="tr-TR" sz="1800" dirty="0">
                <a:solidFill>
                  <a:schemeClr val="tx2"/>
                </a:solidFill>
              </a:rPr>
              <a:t>Mesleki Eğitim Akreditasyonu getirilerek standardizasyon ve kalite kültürü yerleştirilmelidir.</a:t>
            </a:r>
          </a:p>
          <a:p>
            <a:pPr lvl="1" algn="just">
              <a:lnSpc>
                <a:spcPts val="2640"/>
              </a:lnSpc>
              <a:buFont typeface="Wingdings" panose="05000000000000000000" pitchFamily="2" charset="2"/>
              <a:buChar char="Ø"/>
            </a:pPr>
            <a:r>
              <a:rPr lang="tr-TR" sz="1800" dirty="0">
                <a:solidFill>
                  <a:schemeClr val="tx2"/>
                </a:solidFill>
              </a:rPr>
              <a:t>Ulusal meslek standartlarına dayalı yeterliliklerin ilgili kurumlar tarafından eş değer ölçme ve değerlendirme prosedürleri belirlenmelidir (tanınma).</a:t>
            </a:r>
          </a:p>
          <a:p>
            <a:pPr marL="0" indent="0">
              <a:lnSpc>
                <a:spcPts val="2640"/>
              </a:lnSpc>
              <a:buNone/>
            </a:pPr>
            <a:endParaRPr lang="tr-TR" sz="2200" dirty="0">
              <a:solidFill>
                <a:schemeClr val="tx2"/>
              </a:solidFill>
            </a:endParaRPr>
          </a:p>
        </p:txBody>
      </p:sp>
      <p:pic>
        <p:nvPicPr>
          <p:cNvPr id="4" name="Resim 3" descr="F:\Vetexpress\A1 Proje Yönetimi\A 1.5 Proje Logosu\Logo2.jpg"/>
          <p:cNvPicPr preferRelativeResize="0"/>
          <p:nvPr/>
        </p:nvPicPr>
        <p:blipFill rotWithShape="1">
          <a:blip r:embed="rId2" cstate="print">
            <a:extLst>
              <a:ext uri="{28A0092B-C50C-407E-A947-70E740481C1C}">
                <a14:useLocalDpi xmlns:a14="http://schemas.microsoft.com/office/drawing/2010/main" val="0"/>
              </a:ext>
            </a:extLst>
          </a:blip>
          <a:srcRect b="8235"/>
          <a:stretch/>
        </p:blipFill>
        <p:spPr bwMode="auto">
          <a:xfrm>
            <a:off x="1517032" y="8728"/>
            <a:ext cx="1770656" cy="972000"/>
          </a:xfrm>
          <a:prstGeom prst="rect">
            <a:avLst/>
          </a:prstGeom>
          <a:noFill/>
          <a:ln>
            <a:noFill/>
          </a:ln>
          <a:extLst>
            <a:ext uri="{53640926-AAD7-44D8-BBD7-CCE9431645EC}">
              <a14:shadowObscured xmlns:a14="http://schemas.microsoft.com/office/drawing/2010/main"/>
            </a:ext>
          </a:extLst>
        </p:spPr>
      </p:pic>
      <p:sp>
        <p:nvSpPr>
          <p:cNvPr id="2" name="Dikdörtgen 1"/>
          <p:cNvSpPr/>
          <p:nvPr/>
        </p:nvSpPr>
        <p:spPr>
          <a:xfrm>
            <a:off x="5735960" y="519064"/>
            <a:ext cx="1454244" cy="461665"/>
          </a:xfrm>
          <a:prstGeom prst="rect">
            <a:avLst/>
          </a:prstGeom>
        </p:spPr>
        <p:txBody>
          <a:bodyPr wrap="none">
            <a:spAutoFit/>
          </a:bodyPr>
          <a:lstStyle/>
          <a:p>
            <a:r>
              <a:rPr lang="tr-TR" sz="2400" b="1" dirty="0">
                <a:solidFill>
                  <a:schemeClr val="tx2"/>
                </a:solidFill>
              </a:rPr>
              <a:t>ÖNERİLER</a:t>
            </a:r>
            <a:endParaRPr lang="tr-TR" sz="2400" b="1" dirty="0">
              <a:solidFill>
                <a:schemeClr val="tx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198" y="5445224"/>
            <a:ext cx="1936802" cy="13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6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349</TotalTime>
  <Words>1651</Words>
  <Application>Microsoft Office PowerPoint</Application>
  <PresentationFormat>Geniş ekran</PresentationFormat>
  <Paragraphs>175</Paragraphs>
  <Slides>19</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Elvan KAHYAOGLU</dc:creator>
  <cp:lastModifiedBy>Ar-Ge-OrHan</cp:lastModifiedBy>
  <cp:revision>53</cp:revision>
  <dcterms:created xsi:type="dcterms:W3CDTF">2019-07-08T13:50:32Z</dcterms:created>
  <dcterms:modified xsi:type="dcterms:W3CDTF">2019-07-16T19:31:46Z</dcterms:modified>
</cp:coreProperties>
</file>