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33"/>
  </p:notesMasterIdLst>
  <p:handoutMasterIdLst>
    <p:handoutMasterId r:id="rId34"/>
  </p:handoutMasterIdLst>
  <p:sldIdLst>
    <p:sldId id="293" r:id="rId2"/>
    <p:sldId id="315" r:id="rId3"/>
    <p:sldId id="298" r:id="rId4"/>
    <p:sldId id="297" r:id="rId5"/>
    <p:sldId id="300" r:id="rId6"/>
    <p:sldId id="321" r:id="rId7"/>
    <p:sldId id="302" r:id="rId8"/>
    <p:sldId id="303" r:id="rId9"/>
    <p:sldId id="306" r:id="rId10"/>
    <p:sldId id="299" r:id="rId11"/>
    <p:sldId id="317" r:id="rId12"/>
    <p:sldId id="318" r:id="rId13"/>
    <p:sldId id="319" r:id="rId14"/>
    <p:sldId id="311" r:id="rId15"/>
    <p:sldId id="332" r:id="rId16"/>
    <p:sldId id="331" r:id="rId17"/>
    <p:sldId id="333" r:id="rId18"/>
    <p:sldId id="325" r:id="rId19"/>
    <p:sldId id="328" r:id="rId20"/>
    <p:sldId id="329" r:id="rId21"/>
    <p:sldId id="335" r:id="rId22"/>
    <p:sldId id="326" r:id="rId23"/>
    <p:sldId id="336" r:id="rId24"/>
    <p:sldId id="330" r:id="rId25"/>
    <p:sldId id="334" r:id="rId26"/>
    <p:sldId id="324" r:id="rId27"/>
    <p:sldId id="327" r:id="rId28"/>
    <p:sldId id="320" r:id="rId29"/>
    <p:sldId id="337" r:id="rId30"/>
    <p:sldId id="296" r:id="rId31"/>
    <p:sldId id="314" r:id="rId3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11"/>
    <a:srgbClr val="EEAF12"/>
    <a:srgbClr val="D32F43"/>
    <a:srgbClr val="D5374B"/>
    <a:srgbClr val="087FB5"/>
    <a:srgbClr val="CC99FF"/>
    <a:srgbClr val="F2F2F2"/>
    <a:srgbClr val="EAEAF1"/>
    <a:srgbClr val="E9EDF4"/>
    <a:srgbClr val="E0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autoAdjust="0"/>
    <p:restoredTop sz="77636" autoAdjust="0"/>
  </p:normalViewPr>
  <p:slideViewPr>
    <p:cSldViewPr snapToObjects="1">
      <p:cViewPr varScale="1">
        <p:scale>
          <a:sx n="57" d="100"/>
          <a:sy n="57" d="100"/>
        </p:scale>
        <p:origin x="160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52"/>
    </p:cViewPr>
  </p:sorterViewPr>
  <p:notesViewPr>
    <p:cSldViewPr snapToObjects="1">
      <p:cViewPr varScale="1">
        <p:scale>
          <a:sx n="78" d="100"/>
          <a:sy n="78" d="100"/>
        </p:scale>
        <p:origin x="3978" y="11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52187-303C-442D-A3A1-FB9DFC5E7A5D}" type="doc">
      <dgm:prSet loTypeId="urn:microsoft.com/office/officeart/2005/8/layout/radial5" loCatId="relationship" qsTypeId="urn:microsoft.com/office/officeart/2005/8/quickstyle/3d2" qsCatId="3D" csTypeId="urn:microsoft.com/office/officeart/2005/8/colors/colorful1" csCatId="colorful" phldr="1"/>
      <dgm:spPr/>
      <dgm:t>
        <a:bodyPr/>
        <a:lstStyle/>
        <a:p>
          <a:endParaRPr lang="tr-TR"/>
        </a:p>
      </dgm:t>
    </dgm:pt>
    <dgm:pt modelId="{A2E4D93A-B2DA-409D-B375-B26F671710B6}">
      <dgm:prSet phldrT="[Metin]" custT="1"/>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lIns="0" tIns="0" rIns="0" bIns="0"/>
        <a:lstStyle/>
        <a:p>
          <a:r>
            <a:rPr lang="tr-TR" sz="1600" b="1" i="0" dirty="0" smtClean="0">
              <a:solidFill>
                <a:schemeClr val="bg1">
                  <a:lumMod val="95000"/>
                </a:schemeClr>
              </a:solidFill>
              <a:latin typeface="Avenir Next Demi Bold" charset="0"/>
              <a:ea typeface="Avenir Next Demi Bold" charset="0"/>
              <a:cs typeface="Avenir Next Demi Bold" charset="0"/>
            </a:rPr>
            <a:t>Öğrenme kazanımı Yaklaşımı</a:t>
          </a:r>
          <a:endParaRPr lang="tr-TR" sz="1600" b="1" i="0" dirty="0">
            <a:solidFill>
              <a:schemeClr val="bg1">
                <a:lumMod val="95000"/>
              </a:schemeClr>
            </a:solidFill>
            <a:latin typeface="Avenir Next Demi Bold" charset="0"/>
            <a:ea typeface="Avenir Next Demi Bold" charset="0"/>
            <a:cs typeface="Avenir Next Demi Bold" charset="0"/>
          </a:endParaRPr>
        </a:p>
      </dgm:t>
    </dgm:pt>
    <dgm:pt modelId="{9C551049-3100-4164-B215-E7C3C355F87F}" type="parTrans" cxnId="{359401FE-4CE3-4687-A509-F9A27011CA73}">
      <dgm:prSet/>
      <dgm:spPr/>
      <dgm:t>
        <a:bodyPr/>
        <a:lstStyle/>
        <a:p>
          <a:endParaRPr lang="tr-TR"/>
        </a:p>
      </dgm:t>
    </dgm:pt>
    <dgm:pt modelId="{F077536C-CC13-455B-9BA8-5F06D167425C}" type="sibTrans" cxnId="{359401FE-4CE3-4687-A509-F9A27011CA73}">
      <dgm:prSet/>
      <dgm:spPr/>
      <dgm:t>
        <a:bodyPr/>
        <a:lstStyle/>
        <a:p>
          <a:endParaRPr lang="tr-TR"/>
        </a:p>
      </dgm:t>
    </dgm:pt>
    <dgm:pt modelId="{86D79252-467C-4685-9F05-1BE21433F96E}">
      <dgm:prSet phldrT="[Metin]" custT="1"/>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r>
            <a:rPr lang="tr-TR" sz="1600" b="0" i="0" dirty="0" smtClean="0">
              <a:solidFill>
                <a:schemeClr val="bg2">
                  <a:lumMod val="10000"/>
                </a:schemeClr>
              </a:solidFill>
              <a:latin typeface="Avenir Next" charset="0"/>
              <a:ea typeface="Avenir Next" charset="0"/>
              <a:cs typeface="Avenir Next" charset="0"/>
            </a:rPr>
            <a:t>Bireylerin ne bildiklerine ve ne yapabildiklerine odaklanır.</a:t>
          </a:r>
          <a:endParaRPr lang="tr-TR" sz="1600" b="0" i="0" dirty="0">
            <a:solidFill>
              <a:schemeClr val="bg2">
                <a:lumMod val="10000"/>
              </a:schemeClr>
            </a:solidFill>
            <a:latin typeface="Avenir Next" charset="0"/>
            <a:ea typeface="Avenir Next" charset="0"/>
            <a:cs typeface="Avenir Next" charset="0"/>
          </a:endParaRPr>
        </a:p>
      </dgm:t>
    </dgm:pt>
    <dgm:pt modelId="{5A4F6703-AF77-4839-BB5B-CE0125470439}" type="parTrans" cxnId="{1C2B0A4E-16C0-4599-8BA1-D7425684D370}">
      <dgm:prSet/>
      <dgm:spPr/>
      <dgm:t>
        <a:bodyPr/>
        <a:lstStyle/>
        <a:p>
          <a:endParaRPr lang="tr-TR" b="1" i="0">
            <a:solidFill>
              <a:schemeClr val="bg2">
                <a:lumMod val="10000"/>
              </a:schemeClr>
            </a:solidFill>
          </a:endParaRPr>
        </a:p>
      </dgm:t>
    </dgm:pt>
    <dgm:pt modelId="{10910CC2-FC73-4213-85AE-38FCC440401F}" type="sibTrans" cxnId="{1C2B0A4E-16C0-4599-8BA1-D7425684D370}">
      <dgm:prSet/>
      <dgm:spPr/>
      <dgm:t>
        <a:bodyPr/>
        <a:lstStyle/>
        <a:p>
          <a:endParaRPr lang="tr-TR"/>
        </a:p>
      </dgm:t>
    </dgm:pt>
    <dgm:pt modelId="{40330976-1F5F-4A21-9C80-DAA4720B4E40}">
      <dgm:prSet phldrT="[Metin]" custT="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r>
            <a:rPr lang="tr-TR" sz="1600" b="0" i="0" dirty="0" smtClean="0">
              <a:solidFill>
                <a:schemeClr val="bg2">
                  <a:lumMod val="10000"/>
                </a:schemeClr>
              </a:solidFill>
              <a:latin typeface="Avenir Next" charset="0"/>
              <a:ea typeface="Avenir Next" charset="0"/>
              <a:cs typeface="Avenir Next" charset="0"/>
            </a:rPr>
            <a:t>Yaygın ve serbest öğrenmelerin geçerliliğini onaylanmasını kolaylaştırır</a:t>
          </a:r>
          <a:endParaRPr lang="tr-TR" sz="1600" b="0" i="0" dirty="0">
            <a:solidFill>
              <a:schemeClr val="bg2">
                <a:lumMod val="10000"/>
              </a:schemeClr>
            </a:solidFill>
            <a:latin typeface="Avenir Next" charset="0"/>
            <a:ea typeface="Avenir Next" charset="0"/>
            <a:cs typeface="Avenir Next" charset="0"/>
          </a:endParaRPr>
        </a:p>
      </dgm:t>
    </dgm:pt>
    <dgm:pt modelId="{D1D135D9-CC71-4783-A7A6-810CBC471A0C}" type="parTrans" cxnId="{4D2A88B8-5671-4D73-BADC-BDEBE15957CE}">
      <dgm:prSet/>
      <dgm:spPr/>
      <dgm:t>
        <a:bodyPr/>
        <a:lstStyle/>
        <a:p>
          <a:endParaRPr lang="tr-TR" b="1" i="0">
            <a:solidFill>
              <a:schemeClr val="bg2">
                <a:lumMod val="10000"/>
              </a:schemeClr>
            </a:solidFill>
          </a:endParaRPr>
        </a:p>
      </dgm:t>
    </dgm:pt>
    <dgm:pt modelId="{92C8EC8A-E874-4A95-92D3-09FAB0B630CB}" type="sibTrans" cxnId="{4D2A88B8-5671-4D73-BADC-BDEBE15957CE}">
      <dgm:prSet/>
      <dgm:spPr/>
      <dgm:t>
        <a:bodyPr/>
        <a:lstStyle/>
        <a:p>
          <a:endParaRPr lang="tr-TR"/>
        </a:p>
      </dgm:t>
    </dgm:pt>
    <dgm:pt modelId="{3D893811-91FB-4436-917E-688EA9C82AD0}">
      <dgm:prSet phldrT="[Metin]" custT="1"/>
      <dgm:spPr>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dgm:spPr>
      <dgm:t>
        <a:bodyPr/>
        <a:lstStyle/>
        <a:p>
          <a:r>
            <a:rPr lang="tr-TR" sz="1600" b="0" i="0" dirty="0" smtClean="0">
              <a:solidFill>
                <a:schemeClr val="bg2">
                  <a:lumMod val="10000"/>
                </a:schemeClr>
              </a:solidFill>
              <a:latin typeface="Avenir Next" charset="0"/>
              <a:ea typeface="Avenir Next" charset="0"/>
              <a:cs typeface="Avenir Next" charset="0"/>
            </a:rPr>
            <a:t>Ülkeler ve eğitim-öğretim sistemleri arasında transferi ve kullanımı kolaylaştırır.</a:t>
          </a:r>
          <a:endParaRPr lang="tr-TR" sz="1600" b="0" i="0" dirty="0">
            <a:solidFill>
              <a:schemeClr val="bg2">
                <a:lumMod val="10000"/>
              </a:schemeClr>
            </a:solidFill>
            <a:latin typeface="Avenir Next" charset="0"/>
            <a:ea typeface="Avenir Next" charset="0"/>
            <a:cs typeface="Avenir Next" charset="0"/>
          </a:endParaRPr>
        </a:p>
      </dgm:t>
    </dgm:pt>
    <dgm:pt modelId="{F8CDF757-A967-4F62-A572-B1DC796CD89F}" type="parTrans" cxnId="{F3DBEB39-5D9B-4242-BAA8-9B2C4BA13EA4}">
      <dgm:prSet/>
      <dgm:spPr/>
      <dgm:t>
        <a:bodyPr/>
        <a:lstStyle/>
        <a:p>
          <a:endParaRPr lang="tr-TR" b="1" i="0">
            <a:solidFill>
              <a:schemeClr val="bg2">
                <a:lumMod val="10000"/>
              </a:schemeClr>
            </a:solidFill>
          </a:endParaRPr>
        </a:p>
      </dgm:t>
    </dgm:pt>
    <dgm:pt modelId="{5DA7C4D2-560C-43F6-847D-F6D2D2916960}" type="sibTrans" cxnId="{F3DBEB39-5D9B-4242-BAA8-9B2C4BA13EA4}">
      <dgm:prSet/>
      <dgm:spPr/>
      <dgm:t>
        <a:bodyPr/>
        <a:lstStyle/>
        <a:p>
          <a:endParaRPr lang="tr-TR"/>
        </a:p>
      </dgm:t>
    </dgm:pt>
    <dgm:pt modelId="{0D42630C-FA04-4F73-A423-F99C65E522D6}">
      <dgm:prSet phldrT="[Metin]" custT="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r>
            <a:rPr lang="tr-TR" sz="1600" b="0" i="0" dirty="0" smtClean="0">
              <a:solidFill>
                <a:schemeClr val="bg2">
                  <a:lumMod val="10000"/>
                </a:schemeClr>
              </a:solidFill>
              <a:latin typeface="Avenir Next" charset="0"/>
              <a:ea typeface="Avenir Next" charset="0"/>
              <a:cs typeface="Avenir Next" charset="0"/>
            </a:rPr>
            <a:t>İş piyasasının ihtiyaçları ile eğitim-öğretim arasında daha iyi uyum sağlar</a:t>
          </a:r>
          <a:endParaRPr lang="tr-TR" sz="1600" b="0" i="0" dirty="0">
            <a:solidFill>
              <a:schemeClr val="bg2">
                <a:lumMod val="10000"/>
              </a:schemeClr>
            </a:solidFill>
            <a:latin typeface="Avenir Next" charset="0"/>
            <a:ea typeface="Avenir Next" charset="0"/>
            <a:cs typeface="Avenir Next" charset="0"/>
          </a:endParaRPr>
        </a:p>
      </dgm:t>
    </dgm:pt>
    <dgm:pt modelId="{6EC5D2BC-9390-4C67-BC9A-64781ED9744A}" type="parTrans" cxnId="{612C5763-E762-40E9-A9E8-5ED3D5CE4051}">
      <dgm:prSet/>
      <dgm:spPr/>
      <dgm:t>
        <a:bodyPr/>
        <a:lstStyle/>
        <a:p>
          <a:endParaRPr lang="tr-TR" b="1" i="0">
            <a:solidFill>
              <a:schemeClr val="bg2">
                <a:lumMod val="10000"/>
              </a:schemeClr>
            </a:solidFill>
          </a:endParaRPr>
        </a:p>
      </dgm:t>
    </dgm:pt>
    <dgm:pt modelId="{DDAF9322-A029-4E4A-9F00-67BCE22557FC}" type="sibTrans" cxnId="{612C5763-E762-40E9-A9E8-5ED3D5CE4051}">
      <dgm:prSet/>
      <dgm:spPr/>
      <dgm:t>
        <a:bodyPr/>
        <a:lstStyle/>
        <a:p>
          <a:endParaRPr lang="tr-TR"/>
        </a:p>
      </dgm:t>
    </dgm:pt>
    <dgm:pt modelId="{496779AC-1C4E-4F9E-B452-72526543ECD1}" type="pres">
      <dgm:prSet presAssocID="{F5152187-303C-442D-A3A1-FB9DFC5E7A5D}" presName="Name0" presStyleCnt="0">
        <dgm:presLayoutVars>
          <dgm:chMax val="1"/>
          <dgm:dir/>
          <dgm:animLvl val="ctr"/>
          <dgm:resizeHandles val="exact"/>
        </dgm:presLayoutVars>
      </dgm:prSet>
      <dgm:spPr/>
      <dgm:t>
        <a:bodyPr/>
        <a:lstStyle/>
        <a:p>
          <a:endParaRPr lang="tr-TR"/>
        </a:p>
      </dgm:t>
    </dgm:pt>
    <dgm:pt modelId="{A2053585-14FA-4527-97EA-7B2DF50838F4}" type="pres">
      <dgm:prSet presAssocID="{A2E4D93A-B2DA-409D-B375-B26F671710B6}" presName="centerShape" presStyleLbl="node0" presStyleIdx="0" presStyleCnt="1" custScaleX="138056" custScaleY="140612" custLinFactNeighborX="-1083" custLinFactNeighborY="-7375"/>
      <dgm:spPr/>
      <dgm:t>
        <a:bodyPr/>
        <a:lstStyle/>
        <a:p>
          <a:endParaRPr lang="tr-TR"/>
        </a:p>
      </dgm:t>
    </dgm:pt>
    <dgm:pt modelId="{B4F8CD43-F80E-45D5-9B85-935EE671D62C}" type="pres">
      <dgm:prSet presAssocID="{5A4F6703-AF77-4839-BB5B-CE0125470439}" presName="parTrans" presStyleLbl="sibTrans2D1" presStyleIdx="0" presStyleCnt="4" custLinFactNeighborX="3322" custLinFactNeighborY="-5264"/>
      <dgm:spPr/>
      <dgm:t>
        <a:bodyPr/>
        <a:lstStyle/>
        <a:p>
          <a:endParaRPr lang="tr-TR"/>
        </a:p>
      </dgm:t>
    </dgm:pt>
    <dgm:pt modelId="{80201957-F78C-4BDD-A13F-94725534A7A7}" type="pres">
      <dgm:prSet presAssocID="{5A4F6703-AF77-4839-BB5B-CE0125470439}" presName="connectorText" presStyleLbl="sibTrans2D1" presStyleIdx="0" presStyleCnt="4"/>
      <dgm:spPr/>
      <dgm:t>
        <a:bodyPr/>
        <a:lstStyle/>
        <a:p>
          <a:endParaRPr lang="tr-TR"/>
        </a:p>
      </dgm:t>
    </dgm:pt>
    <dgm:pt modelId="{BAB82643-4F0E-40E1-94A1-CE55353BFFA3}" type="pres">
      <dgm:prSet presAssocID="{86D79252-467C-4685-9F05-1BE21433F96E}" presName="node" presStyleLbl="node1" presStyleIdx="0" presStyleCnt="4" custScaleX="150654" custScaleY="138978" custRadScaleRad="142104" custRadScaleInc="-122337">
        <dgm:presLayoutVars>
          <dgm:bulletEnabled val="1"/>
        </dgm:presLayoutVars>
      </dgm:prSet>
      <dgm:spPr/>
      <dgm:t>
        <a:bodyPr/>
        <a:lstStyle/>
        <a:p>
          <a:endParaRPr lang="tr-TR"/>
        </a:p>
      </dgm:t>
    </dgm:pt>
    <dgm:pt modelId="{4808F6A9-447A-4FE9-9D2E-E1A0C18C697E}" type="pres">
      <dgm:prSet presAssocID="{D1D135D9-CC71-4783-A7A6-810CBC471A0C}" presName="parTrans" presStyleLbl="sibTrans2D1" presStyleIdx="1" presStyleCnt="4"/>
      <dgm:spPr/>
      <dgm:t>
        <a:bodyPr/>
        <a:lstStyle/>
        <a:p>
          <a:endParaRPr lang="tr-TR"/>
        </a:p>
      </dgm:t>
    </dgm:pt>
    <dgm:pt modelId="{19622D08-DA55-442E-B23C-18B80C66901E}" type="pres">
      <dgm:prSet presAssocID="{D1D135D9-CC71-4783-A7A6-810CBC471A0C}" presName="connectorText" presStyleLbl="sibTrans2D1" presStyleIdx="1" presStyleCnt="4"/>
      <dgm:spPr/>
      <dgm:t>
        <a:bodyPr/>
        <a:lstStyle/>
        <a:p>
          <a:endParaRPr lang="tr-TR"/>
        </a:p>
      </dgm:t>
    </dgm:pt>
    <dgm:pt modelId="{3743BEF7-044E-463D-8560-43FA1E26DEEC}" type="pres">
      <dgm:prSet presAssocID="{40330976-1F5F-4A21-9C80-DAA4720B4E40}" presName="node" presStyleLbl="node1" presStyleIdx="1" presStyleCnt="4" custScaleX="160254" custScaleY="160254" custRadScaleRad="147874" custRadScaleInc="-50384">
        <dgm:presLayoutVars>
          <dgm:bulletEnabled val="1"/>
        </dgm:presLayoutVars>
      </dgm:prSet>
      <dgm:spPr/>
      <dgm:t>
        <a:bodyPr/>
        <a:lstStyle/>
        <a:p>
          <a:endParaRPr lang="tr-TR"/>
        </a:p>
      </dgm:t>
    </dgm:pt>
    <dgm:pt modelId="{437DBAAF-4322-47B4-96F2-E2D01FFAA768}" type="pres">
      <dgm:prSet presAssocID="{F8CDF757-A967-4F62-A572-B1DC796CD89F}" presName="parTrans" presStyleLbl="sibTrans2D1" presStyleIdx="2" presStyleCnt="4"/>
      <dgm:spPr/>
      <dgm:t>
        <a:bodyPr/>
        <a:lstStyle/>
        <a:p>
          <a:endParaRPr lang="tr-TR"/>
        </a:p>
      </dgm:t>
    </dgm:pt>
    <dgm:pt modelId="{03066AA7-7F01-4E9F-B383-4180DE40509C}" type="pres">
      <dgm:prSet presAssocID="{F8CDF757-A967-4F62-A572-B1DC796CD89F}" presName="connectorText" presStyleLbl="sibTrans2D1" presStyleIdx="2" presStyleCnt="4"/>
      <dgm:spPr/>
      <dgm:t>
        <a:bodyPr/>
        <a:lstStyle/>
        <a:p>
          <a:endParaRPr lang="tr-TR"/>
        </a:p>
      </dgm:t>
    </dgm:pt>
    <dgm:pt modelId="{E12ABA52-FFB1-4911-B333-BC782F6C1D6A}" type="pres">
      <dgm:prSet presAssocID="{3D893811-91FB-4436-917E-688EA9C82AD0}" presName="node" presStyleLbl="node1" presStyleIdx="2" presStyleCnt="4" custScaleX="173948" custScaleY="165790" custRadScaleRad="134538" custRadScaleInc="-126650">
        <dgm:presLayoutVars>
          <dgm:bulletEnabled val="1"/>
        </dgm:presLayoutVars>
      </dgm:prSet>
      <dgm:spPr/>
      <dgm:t>
        <a:bodyPr/>
        <a:lstStyle/>
        <a:p>
          <a:endParaRPr lang="tr-TR"/>
        </a:p>
      </dgm:t>
    </dgm:pt>
    <dgm:pt modelId="{42F72FBB-B3DC-433D-A7BF-DFF9708815BA}" type="pres">
      <dgm:prSet presAssocID="{6EC5D2BC-9390-4C67-BC9A-64781ED9744A}" presName="parTrans" presStyleLbl="sibTrans2D1" presStyleIdx="3" presStyleCnt="4"/>
      <dgm:spPr/>
      <dgm:t>
        <a:bodyPr/>
        <a:lstStyle/>
        <a:p>
          <a:endParaRPr lang="tr-TR"/>
        </a:p>
      </dgm:t>
    </dgm:pt>
    <dgm:pt modelId="{0E58A23B-B362-4E93-85B4-E685FF0749B1}" type="pres">
      <dgm:prSet presAssocID="{6EC5D2BC-9390-4C67-BC9A-64781ED9744A}" presName="connectorText" presStyleLbl="sibTrans2D1" presStyleIdx="3" presStyleCnt="4"/>
      <dgm:spPr/>
      <dgm:t>
        <a:bodyPr/>
        <a:lstStyle/>
        <a:p>
          <a:endParaRPr lang="tr-TR"/>
        </a:p>
      </dgm:t>
    </dgm:pt>
    <dgm:pt modelId="{D91BAC81-43AC-4E99-87E5-C21D68A08655}" type="pres">
      <dgm:prSet presAssocID="{0D42630C-FA04-4F73-A423-F99C65E522D6}" presName="node" presStyleLbl="node1" presStyleIdx="3" presStyleCnt="4" custScaleX="154373" custScaleY="154373" custRadScaleRad="148293" custRadScaleInc="-58390">
        <dgm:presLayoutVars>
          <dgm:bulletEnabled val="1"/>
        </dgm:presLayoutVars>
      </dgm:prSet>
      <dgm:spPr/>
      <dgm:t>
        <a:bodyPr/>
        <a:lstStyle/>
        <a:p>
          <a:endParaRPr lang="tr-TR"/>
        </a:p>
      </dgm:t>
    </dgm:pt>
  </dgm:ptLst>
  <dgm:cxnLst>
    <dgm:cxn modelId="{4698AD9B-121B-4418-8BF8-86C6E31A7B94}" type="presOf" srcId="{F8CDF757-A967-4F62-A572-B1DC796CD89F}" destId="{437DBAAF-4322-47B4-96F2-E2D01FFAA768}" srcOrd="0" destOrd="0" presId="urn:microsoft.com/office/officeart/2005/8/layout/radial5"/>
    <dgm:cxn modelId="{A356C53D-FD65-48C2-97BB-7BFA9C6999C6}" type="presOf" srcId="{F5152187-303C-442D-A3A1-FB9DFC5E7A5D}" destId="{496779AC-1C4E-4F9E-B452-72526543ECD1}" srcOrd="0" destOrd="0" presId="urn:microsoft.com/office/officeart/2005/8/layout/radial5"/>
    <dgm:cxn modelId="{612C5763-E762-40E9-A9E8-5ED3D5CE4051}" srcId="{A2E4D93A-B2DA-409D-B375-B26F671710B6}" destId="{0D42630C-FA04-4F73-A423-F99C65E522D6}" srcOrd="3" destOrd="0" parTransId="{6EC5D2BC-9390-4C67-BC9A-64781ED9744A}" sibTransId="{DDAF9322-A029-4E4A-9F00-67BCE22557FC}"/>
    <dgm:cxn modelId="{6A98539F-93F1-4783-8826-98EA4C331708}" type="presOf" srcId="{D1D135D9-CC71-4783-A7A6-810CBC471A0C}" destId="{19622D08-DA55-442E-B23C-18B80C66901E}" srcOrd="1" destOrd="0" presId="urn:microsoft.com/office/officeart/2005/8/layout/radial5"/>
    <dgm:cxn modelId="{CB9FAF0A-345D-4398-9255-5D1ABEA39976}" type="presOf" srcId="{6EC5D2BC-9390-4C67-BC9A-64781ED9744A}" destId="{0E58A23B-B362-4E93-85B4-E685FF0749B1}" srcOrd="1" destOrd="0" presId="urn:microsoft.com/office/officeart/2005/8/layout/radial5"/>
    <dgm:cxn modelId="{CA8DE045-B85B-4488-B819-91830F070D1E}" type="presOf" srcId="{5A4F6703-AF77-4839-BB5B-CE0125470439}" destId="{B4F8CD43-F80E-45D5-9B85-935EE671D62C}" srcOrd="0" destOrd="0" presId="urn:microsoft.com/office/officeart/2005/8/layout/radial5"/>
    <dgm:cxn modelId="{1C2B0A4E-16C0-4599-8BA1-D7425684D370}" srcId="{A2E4D93A-B2DA-409D-B375-B26F671710B6}" destId="{86D79252-467C-4685-9F05-1BE21433F96E}" srcOrd="0" destOrd="0" parTransId="{5A4F6703-AF77-4839-BB5B-CE0125470439}" sibTransId="{10910CC2-FC73-4213-85AE-38FCC440401F}"/>
    <dgm:cxn modelId="{4EFDF07F-306F-4BE1-8493-690BC4A77186}" type="presOf" srcId="{3D893811-91FB-4436-917E-688EA9C82AD0}" destId="{E12ABA52-FFB1-4911-B333-BC782F6C1D6A}" srcOrd="0" destOrd="0" presId="urn:microsoft.com/office/officeart/2005/8/layout/radial5"/>
    <dgm:cxn modelId="{4D2A88B8-5671-4D73-BADC-BDEBE15957CE}" srcId="{A2E4D93A-B2DA-409D-B375-B26F671710B6}" destId="{40330976-1F5F-4A21-9C80-DAA4720B4E40}" srcOrd="1" destOrd="0" parTransId="{D1D135D9-CC71-4783-A7A6-810CBC471A0C}" sibTransId="{92C8EC8A-E874-4A95-92D3-09FAB0B630CB}"/>
    <dgm:cxn modelId="{F3DBEB39-5D9B-4242-BAA8-9B2C4BA13EA4}" srcId="{A2E4D93A-B2DA-409D-B375-B26F671710B6}" destId="{3D893811-91FB-4436-917E-688EA9C82AD0}" srcOrd="2" destOrd="0" parTransId="{F8CDF757-A967-4F62-A572-B1DC796CD89F}" sibTransId="{5DA7C4D2-560C-43F6-847D-F6D2D2916960}"/>
    <dgm:cxn modelId="{5F4B3FAF-66DE-4B49-87CC-809544061DE2}" type="presOf" srcId="{5A4F6703-AF77-4839-BB5B-CE0125470439}" destId="{80201957-F78C-4BDD-A13F-94725534A7A7}" srcOrd="1" destOrd="0" presId="urn:microsoft.com/office/officeart/2005/8/layout/radial5"/>
    <dgm:cxn modelId="{D7EC5E04-0FAE-4E09-9144-B01C7F553105}" type="presOf" srcId="{0D42630C-FA04-4F73-A423-F99C65E522D6}" destId="{D91BAC81-43AC-4E99-87E5-C21D68A08655}" srcOrd="0" destOrd="0" presId="urn:microsoft.com/office/officeart/2005/8/layout/radial5"/>
    <dgm:cxn modelId="{3209C21A-B4A1-4555-9A03-6F6A6395251D}" type="presOf" srcId="{86D79252-467C-4685-9F05-1BE21433F96E}" destId="{BAB82643-4F0E-40E1-94A1-CE55353BFFA3}" srcOrd="0" destOrd="0" presId="urn:microsoft.com/office/officeart/2005/8/layout/radial5"/>
    <dgm:cxn modelId="{6F4D5220-A2CB-4186-8C80-FF1104EE5C87}" type="presOf" srcId="{6EC5D2BC-9390-4C67-BC9A-64781ED9744A}" destId="{42F72FBB-B3DC-433D-A7BF-DFF9708815BA}" srcOrd="0" destOrd="0" presId="urn:microsoft.com/office/officeart/2005/8/layout/radial5"/>
    <dgm:cxn modelId="{DB9B7922-C9E5-4347-9124-0D1F1FD74201}" type="presOf" srcId="{F8CDF757-A967-4F62-A572-B1DC796CD89F}" destId="{03066AA7-7F01-4E9F-B383-4180DE40509C}" srcOrd="1" destOrd="0" presId="urn:microsoft.com/office/officeart/2005/8/layout/radial5"/>
    <dgm:cxn modelId="{063D6A37-C5C9-4F04-BD61-37856A2F8D61}" type="presOf" srcId="{40330976-1F5F-4A21-9C80-DAA4720B4E40}" destId="{3743BEF7-044E-463D-8560-43FA1E26DEEC}" srcOrd="0" destOrd="0" presId="urn:microsoft.com/office/officeart/2005/8/layout/radial5"/>
    <dgm:cxn modelId="{359401FE-4CE3-4687-A509-F9A27011CA73}" srcId="{F5152187-303C-442D-A3A1-FB9DFC5E7A5D}" destId="{A2E4D93A-B2DA-409D-B375-B26F671710B6}" srcOrd="0" destOrd="0" parTransId="{9C551049-3100-4164-B215-E7C3C355F87F}" sibTransId="{F077536C-CC13-455B-9BA8-5F06D167425C}"/>
    <dgm:cxn modelId="{B82D4CCE-2272-4B2E-B445-CC84710BB738}" type="presOf" srcId="{D1D135D9-CC71-4783-A7A6-810CBC471A0C}" destId="{4808F6A9-447A-4FE9-9D2E-E1A0C18C697E}" srcOrd="0" destOrd="0" presId="urn:microsoft.com/office/officeart/2005/8/layout/radial5"/>
    <dgm:cxn modelId="{E40E38A4-82FF-4C91-AE9E-6B956DDC6AF3}" type="presOf" srcId="{A2E4D93A-B2DA-409D-B375-B26F671710B6}" destId="{A2053585-14FA-4527-97EA-7B2DF50838F4}" srcOrd="0" destOrd="0" presId="urn:microsoft.com/office/officeart/2005/8/layout/radial5"/>
    <dgm:cxn modelId="{7A16BB37-1B39-4324-925E-AE4239DC514A}" type="presParOf" srcId="{496779AC-1C4E-4F9E-B452-72526543ECD1}" destId="{A2053585-14FA-4527-97EA-7B2DF50838F4}" srcOrd="0" destOrd="0" presId="urn:microsoft.com/office/officeart/2005/8/layout/radial5"/>
    <dgm:cxn modelId="{982204C1-EB9D-4734-B2C4-3525B8FF5B8F}" type="presParOf" srcId="{496779AC-1C4E-4F9E-B452-72526543ECD1}" destId="{B4F8CD43-F80E-45D5-9B85-935EE671D62C}" srcOrd="1" destOrd="0" presId="urn:microsoft.com/office/officeart/2005/8/layout/radial5"/>
    <dgm:cxn modelId="{5A8EFDE3-8A65-4A35-9D4F-2451470C9984}" type="presParOf" srcId="{B4F8CD43-F80E-45D5-9B85-935EE671D62C}" destId="{80201957-F78C-4BDD-A13F-94725534A7A7}" srcOrd="0" destOrd="0" presId="urn:microsoft.com/office/officeart/2005/8/layout/radial5"/>
    <dgm:cxn modelId="{EFB74909-4F73-4E34-BCEB-4AA6AA26F886}" type="presParOf" srcId="{496779AC-1C4E-4F9E-B452-72526543ECD1}" destId="{BAB82643-4F0E-40E1-94A1-CE55353BFFA3}" srcOrd="2" destOrd="0" presId="urn:microsoft.com/office/officeart/2005/8/layout/radial5"/>
    <dgm:cxn modelId="{C865F77B-9EB6-4ED2-919C-F96F42DEB286}" type="presParOf" srcId="{496779AC-1C4E-4F9E-B452-72526543ECD1}" destId="{4808F6A9-447A-4FE9-9D2E-E1A0C18C697E}" srcOrd="3" destOrd="0" presId="urn:microsoft.com/office/officeart/2005/8/layout/radial5"/>
    <dgm:cxn modelId="{02824EA2-6794-478E-BA66-7CC53299C524}" type="presParOf" srcId="{4808F6A9-447A-4FE9-9D2E-E1A0C18C697E}" destId="{19622D08-DA55-442E-B23C-18B80C66901E}" srcOrd="0" destOrd="0" presId="urn:microsoft.com/office/officeart/2005/8/layout/radial5"/>
    <dgm:cxn modelId="{FDAE1F57-A0D0-4426-989C-F6FC98A05274}" type="presParOf" srcId="{496779AC-1C4E-4F9E-B452-72526543ECD1}" destId="{3743BEF7-044E-463D-8560-43FA1E26DEEC}" srcOrd="4" destOrd="0" presId="urn:microsoft.com/office/officeart/2005/8/layout/radial5"/>
    <dgm:cxn modelId="{5C055351-9802-4518-8E87-D17C213EEDF6}" type="presParOf" srcId="{496779AC-1C4E-4F9E-B452-72526543ECD1}" destId="{437DBAAF-4322-47B4-96F2-E2D01FFAA768}" srcOrd="5" destOrd="0" presId="urn:microsoft.com/office/officeart/2005/8/layout/radial5"/>
    <dgm:cxn modelId="{33D8AB3B-4C0C-487A-9D9E-EF0AB0BDFAC4}" type="presParOf" srcId="{437DBAAF-4322-47B4-96F2-E2D01FFAA768}" destId="{03066AA7-7F01-4E9F-B383-4180DE40509C}" srcOrd="0" destOrd="0" presId="urn:microsoft.com/office/officeart/2005/8/layout/radial5"/>
    <dgm:cxn modelId="{FAF75914-CB4D-448B-9959-49366E98E329}" type="presParOf" srcId="{496779AC-1C4E-4F9E-B452-72526543ECD1}" destId="{E12ABA52-FFB1-4911-B333-BC782F6C1D6A}" srcOrd="6" destOrd="0" presId="urn:microsoft.com/office/officeart/2005/8/layout/radial5"/>
    <dgm:cxn modelId="{D4C12771-CD2C-4F1D-8B95-08A6148DF172}" type="presParOf" srcId="{496779AC-1C4E-4F9E-B452-72526543ECD1}" destId="{42F72FBB-B3DC-433D-A7BF-DFF9708815BA}" srcOrd="7" destOrd="0" presId="urn:microsoft.com/office/officeart/2005/8/layout/radial5"/>
    <dgm:cxn modelId="{BE320F9B-1B57-4940-B459-F5A299B8CFA7}" type="presParOf" srcId="{42F72FBB-B3DC-433D-A7BF-DFF9708815BA}" destId="{0E58A23B-B362-4E93-85B4-E685FF0749B1}" srcOrd="0" destOrd="0" presId="urn:microsoft.com/office/officeart/2005/8/layout/radial5"/>
    <dgm:cxn modelId="{A9B4DCB7-FAB6-49ED-940E-B732B9664176}" type="presParOf" srcId="{496779AC-1C4E-4F9E-B452-72526543ECD1}" destId="{D91BAC81-43AC-4E99-87E5-C21D68A0865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EC47A-BA65-4610-80A2-03EC733707A6}" type="doc">
      <dgm:prSet loTypeId="urn:microsoft.com/office/officeart/2008/layout/AscendingPictureAccentProcess" loCatId="process" qsTypeId="urn:microsoft.com/office/officeart/2005/8/quickstyle/3d2" qsCatId="3D" csTypeId="urn:microsoft.com/office/officeart/2005/8/colors/colorful2" csCatId="colorful" phldr="1"/>
      <dgm:spPr/>
      <dgm:t>
        <a:bodyPr/>
        <a:lstStyle/>
        <a:p>
          <a:endParaRPr lang="tr-TR"/>
        </a:p>
      </dgm:t>
    </dgm:pt>
    <dgm:pt modelId="{B9B7AEEE-02C5-4620-915F-C8F5B311BF36}">
      <dgm:prSet phldrT="[Metin]"/>
      <dgm:spPr>
        <a:gradFill flip="none" rotWithShape="0">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dgm:spPr>
      <dgm:t>
        <a:bodyPr/>
        <a:lstStyle/>
        <a:p>
          <a:r>
            <a:rPr lang="tr-TR" dirty="0" smtClean="0"/>
            <a:t>Sosyal ortaklar</a:t>
          </a:r>
          <a:endParaRPr lang="tr-TR" dirty="0"/>
        </a:p>
      </dgm:t>
    </dgm:pt>
    <dgm:pt modelId="{3A7E0A18-848C-440B-AADD-220E6735C931}" type="parTrans" cxnId="{AA8778BE-7150-43EF-9491-5CD3876F66C2}">
      <dgm:prSet/>
      <dgm:spPr/>
      <dgm:t>
        <a:bodyPr/>
        <a:lstStyle/>
        <a:p>
          <a:endParaRPr lang="tr-TR"/>
        </a:p>
      </dgm:t>
    </dgm:pt>
    <dgm:pt modelId="{5819F8A1-1764-4035-B394-6A56E8A0F201}" type="sibTrans" cxnId="{AA8778BE-7150-43EF-9491-5CD3876F66C2}">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tr-TR"/>
        </a:p>
      </dgm:t>
    </dgm:pt>
    <dgm:pt modelId="{41B3C332-5F51-463B-BB99-C6D033259E22}">
      <dgm:prSet phldrT="[Metin]"/>
      <dgm:spPr>
        <a:gradFill flip="none"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r>
            <a:rPr lang="tr-TR" dirty="0" smtClean="0"/>
            <a:t>Üye devletler</a:t>
          </a:r>
          <a:endParaRPr lang="tr-TR" dirty="0"/>
        </a:p>
      </dgm:t>
    </dgm:pt>
    <dgm:pt modelId="{DA10EAD7-0A14-40D5-8EC2-2334C5A51FF3}" type="parTrans" cxnId="{10CA0DD0-7437-4E49-A517-C87FE25BE659}">
      <dgm:prSet/>
      <dgm:spPr/>
      <dgm:t>
        <a:bodyPr/>
        <a:lstStyle/>
        <a:p>
          <a:endParaRPr lang="tr-TR"/>
        </a:p>
      </dgm:t>
    </dgm:pt>
    <dgm:pt modelId="{1E7BEEE7-E7F3-4F55-B9FD-D9513CC42BAD}" type="sibTrans" cxnId="{10CA0DD0-7437-4E49-A517-C87FE25BE659}">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tr-TR"/>
        </a:p>
      </dgm:t>
    </dgm:pt>
    <dgm:pt modelId="{F6EC3601-BA90-4E4F-A1F7-37B61300FC71}">
      <dgm:prSet phldrT="[Metin]"/>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tr-TR" dirty="0" smtClean="0"/>
            <a:t>Avrupa Komisyonu</a:t>
          </a:r>
          <a:endParaRPr lang="tr-TR" dirty="0"/>
        </a:p>
      </dgm:t>
    </dgm:pt>
    <dgm:pt modelId="{BA22F3C3-76C2-48E5-ABAC-5185A4D80D95}" type="parTrans" cxnId="{AB10C2D6-87B6-4B7A-8491-A959A3D3F3CC}">
      <dgm:prSet/>
      <dgm:spPr/>
      <dgm:t>
        <a:bodyPr/>
        <a:lstStyle/>
        <a:p>
          <a:endParaRPr lang="tr-TR"/>
        </a:p>
      </dgm:t>
    </dgm:pt>
    <dgm:pt modelId="{0BEA9A79-D7CA-4B98-A880-61E96FDE5C2C}" type="sibTrans" cxnId="{AB10C2D6-87B6-4B7A-8491-A959A3D3F3C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t>
        <a:bodyPr/>
        <a:lstStyle/>
        <a:p>
          <a:endParaRPr lang="tr-TR"/>
        </a:p>
      </dgm:t>
    </dgm:pt>
    <dgm:pt modelId="{8E34CC84-9819-4BB0-8E44-1D21EE58A870}" type="pres">
      <dgm:prSet presAssocID="{073EC47A-BA65-4610-80A2-03EC733707A6}" presName="Name0" presStyleCnt="0">
        <dgm:presLayoutVars>
          <dgm:chMax val="7"/>
          <dgm:chPref val="7"/>
          <dgm:dir/>
        </dgm:presLayoutVars>
      </dgm:prSet>
      <dgm:spPr/>
      <dgm:t>
        <a:bodyPr/>
        <a:lstStyle/>
        <a:p>
          <a:endParaRPr lang="tr-TR"/>
        </a:p>
      </dgm:t>
    </dgm:pt>
    <dgm:pt modelId="{5F12AD1B-744A-4188-9B42-D03657E776AC}" type="pres">
      <dgm:prSet presAssocID="{073EC47A-BA65-4610-80A2-03EC733707A6}" presName="dot1" presStyleLbl="alignNode1" presStyleIdx="0" presStyleCnt="12"/>
      <dgm:spPr/>
    </dgm:pt>
    <dgm:pt modelId="{DE0FA7B9-B20E-4324-B782-11CB6BA7DE6E}" type="pres">
      <dgm:prSet presAssocID="{073EC47A-BA65-4610-80A2-03EC733707A6}" presName="dot2" presStyleLbl="alignNode1" presStyleIdx="1" presStyleCnt="12"/>
      <dgm:spPr/>
    </dgm:pt>
    <dgm:pt modelId="{B267D43C-9030-4682-8AC0-76DEB700BEE4}" type="pres">
      <dgm:prSet presAssocID="{073EC47A-BA65-4610-80A2-03EC733707A6}" presName="dot3" presStyleLbl="alignNode1" presStyleIdx="2" presStyleCnt="12"/>
      <dgm:spPr/>
    </dgm:pt>
    <dgm:pt modelId="{B39173CC-0F16-4BB2-A773-8FE685388E58}" type="pres">
      <dgm:prSet presAssocID="{073EC47A-BA65-4610-80A2-03EC733707A6}" presName="dot4" presStyleLbl="alignNode1" presStyleIdx="3" presStyleCnt="12"/>
      <dgm:spPr/>
    </dgm:pt>
    <dgm:pt modelId="{49A57C3C-83E5-4694-9225-0DB3433913A9}" type="pres">
      <dgm:prSet presAssocID="{073EC47A-BA65-4610-80A2-03EC733707A6}" presName="dot5" presStyleLbl="alignNode1" presStyleIdx="4" presStyleCnt="12"/>
      <dgm:spPr/>
    </dgm:pt>
    <dgm:pt modelId="{19CFC242-55CE-47D6-968C-54C13BADFACD}" type="pres">
      <dgm:prSet presAssocID="{073EC47A-BA65-4610-80A2-03EC733707A6}" presName="dotArrow1" presStyleLbl="alignNode1" presStyleIdx="5" presStyleCnt="12"/>
      <dgm:spPr/>
    </dgm:pt>
    <dgm:pt modelId="{1BDEF552-F69C-4BDB-8BFB-F73B9594F2CB}" type="pres">
      <dgm:prSet presAssocID="{073EC47A-BA65-4610-80A2-03EC733707A6}" presName="dotArrow2" presStyleLbl="alignNode1" presStyleIdx="6" presStyleCnt="12"/>
      <dgm:spPr/>
    </dgm:pt>
    <dgm:pt modelId="{9D6A07A1-8AB2-4D8A-AA6B-B73FE6C6D05A}" type="pres">
      <dgm:prSet presAssocID="{073EC47A-BA65-4610-80A2-03EC733707A6}" presName="dotArrow3" presStyleLbl="alignNode1" presStyleIdx="7" presStyleCnt="12"/>
      <dgm:spPr/>
    </dgm:pt>
    <dgm:pt modelId="{CFD8B35B-4A2B-4F35-B5DF-2FF1BBABFD4F}" type="pres">
      <dgm:prSet presAssocID="{073EC47A-BA65-4610-80A2-03EC733707A6}" presName="dotArrow4" presStyleLbl="alignNode1" presStyleIdx="8" presStyleCnt="12"/>
      <dgm:spPr/>
    </dgm:pt>
    <dgm:pt modelId="{6801938D-C999-4E5A-A035-52C3875579A5}" type="pres">
      <dgm:prSet presAssocID="{073EC47A-BA65-4610-80A2-03EC733707A6}" presName="dotArrow5" presStyleLbl="alignNode1" presStyleIdx="9" presStyleCnt="12"/>
      <dgm:spPr/>
    </dgm:pt>
    <dgm:pt modelId="{00514E5B-ACE9-44E6-872E-70DD71F641DD}" type="pres">
      <dgm:prSet presAssocID="{073EC47A-BA65-4610-80A2-03EC733707A6}" presName="dotArrow6" presStyleLbl="alignNode1" presStyleIdx="10" presStyleCnt="12"/>
      <dgm:spPr/>
    </dgm:pt>
    <dgm:pt modelId="{49BD4CF7-A46A-46FD-9E1B-2FA945894262}" type="pres">
      <dgm:prSet presAssocID="{073EC47A-BA65-4610-80A2-03EC733707A6}" presName="dotArrow7" presStyleLbl="alignNode1" presStyleIdx="11" presStyleCnt="12"/>
      <dgm:spPr/>
    </dgm:pt>
    <dgm:pt modelId="{BE5B5759-A6CB-41AC-BB10-E7668E6EC66C}" type="pres">
      <dgm:prSet presAssocID="{B9B7AEEE-02C5-4620-915F-C8F5B311BF36}" presName="parTx1" presStyleLbl="node1" presStyleIdx="0" presStyleCnt="3"/>
      <dgm:spPr/>
      <dgm:t>
        <a:bodyPr/>
        <a:lstStyle/>
        <a:p>
          <a:endParaRPr lang="tr-TR"/>
        </a:p>
      </dgm:t>
    </dgm:pt>
    <dgm:pt modelId="{00F9ED1D-02BF-4EA4-A87C-F23CC96B71FA}" type="pres">
      <dgm:prSet presAssocID="{5819F8A1-1764-4035-B394-6A56E8A0F201}" presName="picture1" presStyleCnt="0"/>
      <dgm:spPr/>
    </dgm:pt>
    <dgm:pt modelId="{A21E11B0-7040-4D2E-B7BA-9E1943DEE864}" type="pres">
      <dgm:prSet presAssocID="{5819F8A1-1764-4035-B394-6A56E8A0F201}" presName="imageRepeatNode" presStyleLbl="fgImgPlace1" presStyleIdx="0" presStyleCnt="3"/>
      <dgm:spPr/>
      <dgm:t>
        <a:bodyPr/>
        <a:lstStyle/>
        <a:p>
          <a:endParaRPr lang="tr-TR"/>
        </a:p>
      </dgm:t>
    </dgm:pt>
    <dgm:pt modelId="{54135864-F81B-4210-A97C-27C0FFD8F10E}" type="pres">
      <dgm:prSet presAssocID="{41B3C332-5F51-463B-BB99-C6D033259E22}" presName="parTx2" presStyleLbl="node1" presStyleIdx="1" presStyleCnt="3"/>
      <dgm:spPr/>
      <dgm:t>
        <a:bodyPr/>
        <a:lstStyle/>
        <a:p>
          <a:endParaRPr lang="tr-TR"/>
        </a:p>
      </dgm:t>
    </dgm:pt>
    <dgm:pt modelId="{E767E75E-DFCF-467D-9D87-F71DD1BEFA8A}" type="pres">
      <dgm:prSet presAssocID="{1E7BEEE7-E7F3-4F55-B9FD-D9513CC42BAD}" presName="picture2" presStyleCnt="0"/>
      <dgm:spPr/>
    </dgm:pt>
    <dgm:pt modelId="{D7CF0DE3-51E7-47E4-B677-AF4B8FB883B9}" type="pres">
      <dgm:prSet presAssocID="{1E7BEEE7-E7F3-4F55-B9FD-D9513CC42BAD}" presName="imageRepeatNode" presStyleLbl="fgImgPlace1" presStyleIdx="1" presStyleCnt="3"/>
      <dgm:spPr/>
      <dgm:t>
        <a:bodyPr/>
        <a:lstStyle/>
        <a:p>
          <a:endParaRPr lang="tr-TR"/>
        </a:p>
      </dgm:t>
    </dgm:pt>
    <dgm:pt modelId="{671437BB-ED87-44D4-99CA-AC85C4A6E295}" type="pres">
      <dgm:prSet presAssocID="{F6EC3601-BA90-4E4F-A1F7-37B61300FC71}" presName="parTx3" presStyleLbl="node1" presStyleIdx="2" presStyleCnt="3"/>
      <dgm:spPr/>
      <dgm:t>
        <a:bodyPr/>
        <a:lstStyle/>
        <a:p>
          <a:endParaRPr lang="tr-TR"/>
        </a:p>
      </dgm:t>
    </dgm:pt>
    <dgm:pt modelId="{EADC968D-234F-431D-9069-E47ECF9639E7}" type="pres">
      <dgm:prSet presAssocID="{0BEA9A79-D7CA-4B98-A880-61E96FDE5C2C}" presName="picture3" presStyleCnt="0"/>
      <dgm:spPr/>
    </dgm:pt>
    <dgm:pt modelId="{6CFD3F56-6E56-4BD6-AE77-CF7BC770FF77}" type="pres">
      <dgm:prSet presAssocID="{0BEA9A79-D7CA-4B98-A880-61E96FDE5C2C}" presName="imageRepeatNode" presStyleLbl="fgImgPlace1" presStyleIdx="2" presStyleCnt="3"/>
      <dgm:spPr/>
      <dgm:t>
        <a:bodyPr/>
        <a:lstStyle/>
        <a:p>
          <a:endParaRPr lang="tr-TR"/>
        </a:p>
      </dgm:t>
    </dgm:pt>
  </dgm:ptLst>
  <dgm:cxnLst>
    <dgm:cxn modelId="{10CA0DD0-7437-4E49-A517-C87FE25BE659}" srcId="{073EC47A-BA65-4610-80A2-03EC733707A6}" destId="{41B3C332-5F51-463B-BB99-C6D033259E22}" srcOrd="1" destOrd="0" parTransId="{DA10EAD7-0A14-40D5-8EC2-2334C5A51FF3}" sibTransId="{1E7BEEE7-E7F3-4F55-B9FD-D9513CC42BAD}"/>
    <dgm:cxn modelId="{7C94F625-7C1E-48F6-A9A8-D738958F3C8A}" type="presOf" srcId="{B9B7AEEE-02C5-4620-915F-C8F5B311BF36}" destId="{BE5B5759-A6CB-41AC-BB10-E7668E6EC66C}" srcOrd="0" destOrd="0" presId="urn:microsoft.com/office/officeart/2008/layout/AscendingPictureAccentProcess"/>
    <dgm:cxn modelId="{033E463A-99D6-405E-913F-6728AE646725}" type="presOf" srcId="{073EC47A-BA65-4610-80A2-03EC733707A6}" destId="{8E34CC84-9819-4BB0-8E44-1D21EE58A870}" srcOrd="0" destOrd="0" presId="urn:microsoft.com/office/officeart/2008/layout/AscendingPictureAccentProcess"/>
    <dgm:cxn modelId="{6D6CA15E-0680-4C7A-8887-6759234EC419}" type="presOf" srcId="{5819F8A1-1764-4035-B394-6A56E8A0F201}" destId="{A21E11B0-7040-4D2E-B7BA-9E1943DEE864}" srcOrd="0" destOrd="0" presId="urn:microsoft.com/office/officeart/2008/layout/AscendingPictureAccentProcess"/>
    <dgm:cxn modelId="{3F945694-8523-4AD0-9316-35C4A6CE281F}" type="presOf" srcId="{41B3C332-5F51-463B-BB99-C6D033259E22}" destId="{54135864-F81B-4210-A97C-27C0FFD8F10E}" srcOrd="0" destOrd="0" presId="urn:microsoft.com/office/officeart/2008/layout/AscendingPictureAccentProcess"/>
    <dgm:cxn modelId="{015897C3-2E8E-4620-9FAF-148ADFB41692}" type="presOf" srcId="{1E7BEEE7-E7F3-4F55-B9FD-D9513CC42BAD}" destId="{D7CF0DE3-51E7-47E4-B677-AF4B8FB883B9}" srcOrd="0" destOrd="0" presId="urn:microsoft.com/office/officeart/2008/layout/AscendingPictureAccentProcess"/>
    <dgm:cxn modelId="{52912B62-703A-4F25-8BE6-2267861074F2}" type="presOf" srcId="{F6EC3601-BA90-4E4F-A1F7-37B61300FC71}" destId="{671437BB-ED87-44D4-99CA-AC85C4A6E295}" srcOrd="0" destOrd="0" presId="urn:microsoft.com/office/officeart/2008/layout/AscendingPictureAccentProcess"/>
    <dgm:cxn modelId="{AB10C2D6-87B6-4B7A-8491-A959A3D3F3CC}" srcId="{073EC47A-BA65-4610-80A2-03EC733707A6}" destId="{F6EC3601-BA90-4E4F-A1F7-37B61300FC71}" srcOrd="2" destOrd="0" parTransId="{BA22F3C3-76C2-48E5-ABAC-5185A4D80D95}" sibTransId="{0BEA9A79-D7CA-4B98-A880-61E96FDE5C2C}"/>
    <dgm:cxn modelId="{21D8DC7F-698A-45E1-8A60-4CDCF1A001DE}" type="presOf" srcId="{0BEA9A79-D7CA-4B98-A880-61E96FDE5C2C}" destId="{6CFD3F56-6E56-4BD6-AE77-CF7BC770FF77}" srcOrd="0" destOrd="0" presId="urn:microsoft.com/office/officeart/2008/layout/AscendingPictureAccentProcess"/>
    <dgm:cxn modelId="{AA8778BE-7150-43EF-9491-5CD3876F66C2}" srcId="{073EC47A-BA65-4610-80A2-03EC733707A6}" destId="{B9B7AEEE-02C5-4620-915F-C8F5B311BF36}" srcOrd="0" destOrd="0" parTransId="{3A7E0A18-848C-440B-AADD-220E6735C931}" sibTransId="{5819F8A1-1764-4035-B394-6A56E8A0F201}"/>
    <dgm:cxn modelId="{0B21FF81-9B51-43B5-AF0C-DBBE98E15C22}" type="presParOf" srcId="{8E34CC84-9819-4BB0-8E44-1D21EE58A870}" destId="{5F12AD1B-744A-4188-9B42-D03657E776AC}" srcOrd="0" destOrd="0" presId="urn:microsoft.com/office/officeart/2008/layout/AscendingPictureAccentProcess"/>
    <dgm:cxn modelId="{01883EE1-9CB4-4675-B866-1CA937F3A33A}" type="presParOf" srcId="{8E34CC84-9819-4BB0-8E44-1D21EE58A870}" destId="{DE0FA7B9-B20E-4324-B782-11CB6BA7DE6E}" srcOrd="1" destOrd="0" presId="urn:microsoft.com/office/officeart/2008/layout/AscendingPictureAccentProcess"/>
    <dgm:cxn modelId="{F09D29FF-00C9-47F2-85CF-7AE6E5650798}" type="presParOf" srcId="{8E34CC84-9819-4BB0-8E44-1D21EE58A870}" destId="{B267D43C-9030-4682-8AC0-76DEB700BEE4}" srcOrd="2" destOrd="0" presId="urn:microsoft.com/office/officeart/2008/layout/AscendingPictureAccentProcess"/>
    <dgm:cxn modelId="{7D195793-7624-4678-A0A3-97D84148DE67}" type="presParOf" srcId="{8E34CC84-9819-4BB0-8E44-1D21EE58A870}" destId="{B39173CC-0F16-4BB2-A773-8FE685388E58}" srcOrd="3" destOrd="0" presId="urn:microsoft.com/office/officeart/2008/layout/AscendingPictureAccentProcess"/>
    <dgm:cxn modelId="{0737106F-E535-4B49-BFFE-D1D3F088B35E}" type="presParOf" srcId="{8E34CC84-9819-4BB0-8E44-1D21EE58A870}" destId="{49A57C3C-83E5-4694-9225-0DB3433913A9}" srcOrd="4" destOrd="0" presId="urn:microsoft.com/office/officeart/2008/layout/AscendingPictureAccentProcess"/>
    <dgm:cxn modelId="{45BFEB1E-5D96-4979-BA46-C499213EBE53}" type="presParOf" srcId="{8E34CC84-9819-4BB0-8E44-1D21EE58A870}" destId="{19CFC242-55CE-47D6-968C-54C13BADFACD}" srcOrd="5" destOrd="0" presId="urn:microsoft.com/office/officeart/2008/layout/AscendingPictureAccentProcess"/>
    <dgm:cxn modelId="{2DE289A2-5976-4758-BE56-A31771CFE9F4}" type="presParOf" srcId="{8E34CC84-9819-4BB0-8E44-1D21EE58A870}" destId="{1BDEF552-F69C-4BDB-8BFB-F73B9594F2CB}" srcOrd="6" destOrd="0" presId="urn:microsoft.com/office/officeart/2008/layout/AscendingPictureAccentProcess"/>
    <dgm:cxn modelId="{E129BCCF-C2AF-4031-A6E5-DC4E682C384A}" type="presParOf" srcId="{8E34CC84-9819-4BB0-8E44-1D21EE58A870}" destId="{9D6A07A1-8AB2-4D8A-AA6B-B73FE6C6D05A}" srcOrd="7" destOrd="0" presId="urn:microsoft.com/office/officeart/2008/layout/AscendingPictureAccentProcess"/>
    <dgm:cxn modelId="{383E2BF7-1EB4-4459-9F74-CEF8E2E401F5}" type="presParOf" srcId="{8E34CC84-9819-4BB0-8E44-1D21EE58A870}" destId="{CFD8B35B-4A2B-4F35-B5DF-2FF1BBABFD4F}" srcOrd="8" destOrd="0" presId="urn:microsoft.com/office/officeart/2008/layout/AscendingPictureAccentProcess"/>
    <dgm:cxn modelId="{D06509C1-4B3C-4743-8CBE-1A9B9E52F164}" type="presParOf" srcId="{8E34CC84-9819-4BB0-8E44-1D21EE58A870}" destId="{6801938D-C999-4E5A-A035-52C3875579A5}" srcOrd="9" destOrd="0" presId="urn:microsoft.com/office/officeart/2008/layout/AscendingPictureAccentProcess"/>
    <dgm:cxn modelId="{29200F62-83B5-4D5B-9E83-FD2FC80158B6}" type="presParOf" srcId="{8E34CC84-9819-4BB0-8E44-1D21EE58A870}" destId="{00514E5B-ACE9-44E6-872E-70DD71F641DD}" srcOrd="10" destOrd="0" presId="urn:microsoft.com/office/officeart/2008/layout/AscendingPictureAccentProcess"/>
    <dgm:cxn modelId="{66EB1A95-BB83-489E-A472-58ECE0797A7C}" type="presParOf" srcId="{8E34CC84-9819-4BB0-8E44-1D21EE58A870}" destId="{49BD4CF7-A46A-46FD-9E1B-2FA945894262}" srcOrd="11" destOrd="0" presId="urn:microsoft.com/office/officeart/2008/layout/AscendingPictureAccentProcess"/>
    <dgm:cxn modelId="{43DB1186-2823-4D8B-A0CC-970F31C22B74}" type="presParOf" srcId="{8E34CC84-9819-4BB0-8E44-1D21EE58A870}" destId="{BE5B5759-A6CB-41AC-BB10-E7668E6EC66C}" srcOrd="12" destOrd="0" presId="urn:microsoft.com/office/officeart/2008/layout/AscendingPictureAccentProcess"/>
    <dgm:cxn modelId="{3AFDE103-8455-485E-AE6A-E77EB3283857}" type="presParOf" srcId="{8E34CC84-9819-4BB0-8E44-1D21EE58A870}" destId="{00F9ED1D-02BF-4EA4-A87C-F23CC96B71FA}" srcOrd="13" destOrd="0" presId="urn:microsoft.com/office/officeart/2008/layout/AscendingPictureAccentProcess"/>
    <dgm:cxn modelId="{5F8D0E55-0859-486D-BB56-A95338337018}" type="presParOf" srcId="{00F9ED1D-02BF-4EA4-A87C-F23CC96B71FA}" destId="{A21E11B0-7040-4D2E-B7BA-9E1943DEE864}" srcOrd="0" destOrd="0" presId="urn:microsoft.com/office/officeart/2008/layout/AscendingPictureAccentProcess"/>
    <dgm:cxn modelId="{EF667AAB-BD5A-4168-8082-87C132A24BA6}" type="presParOf" srcId="{8E34CC84-9819-4BB0-8E44-1D21EE58A870}" destId="{54135864-F81B-4210-A97C-27C0FFD8F10E}" srcOrd="14" destOrd="0" presId="urn:microsoft.com/office/officeart/2008/layout/AscendingPictureAccentProcess"/>
    <dgm:cxn modelId="{D2818595-A335-4C0E-8700-8111C0EF3C1B}" type="presParOf" srcId="{8E34CC84-9819-4BB0-8E44-1D21EE58A870}" destId="{E767E75E-DFCF-467D-9D87-F71DD1BEFA8A}" srcOrd="15" destOrd="0" presId="urn:microsoft.com/office/officeart/2008/layout/AscendingPictureAccentProcess"/>
    <dgm:cxn modelId="{2795FAF4-9ABF-4F3F-87D6-F19227721E91}" type="presParOf" srcId="{E767E75E-DFCF-467D-9D87-F71DD1BEFA8A}" destId="{D7CF0DE3-51E7-47E4-B677-AF4B8FB883B9}" srcOrd="0" destOrd="0" presId="urn:microsoft.com/office/officeart/2008/layout/AscendingPictureAccentProcess"/>
    <dgm:cxn modelId="{6022EB4E-DF04-4035-BB16-6B1D9A1A0169}" type="presParOf" srcId="{8E34CC84-9819-4BB0-8E44-1D21EE58A870}" destId="{671437BB-ED87-44D4-99CA-AC85C4A6E295}" srcOrd="16" destOrd="0" presId="urn:microsoft.com/office/officeart/2008/layout/AscendingPictureAccentProcess"/>
    <dgm:cxn modelId="{516C2180-99B7-4694-9F1D-8C64CC241A97}" type="presParOf" srcId="{8E34CC84-9819-4BB0-8E44-1D21EE58A870}" destId="{EADC968D-234F-431D-9069-E47ECF9639E7}" srcOrd="17" destOrd="0" presId="urn:microsoft.com/office/officeart/2008/layout/AscendingPictureAccentProcess"/>
    <dgm:cxn modelId="{D056AA1B-7BB5-4087-BA09-F82646D3B4F7}" type="presParOf" srcId="{EADC968D-234F-431D-9069-E47ECF9639E7}" destId="{6CFD3F56-6E56-4BD6-AE77-CF7BC770FF77}"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8DDE95-DA76-4A34-9442-DA1E960709BD}" type="doc">
      <dgm:prSet loTypeId="urn:microsoft.com/office/officeart/2011/layout/TabList" loCatId="list" qsTypeId="urn:microsoft.com/office/officeart/2005/8/quickstyle/3d2" qsCatId="3D" csTypeId="urn:microsoft.com/office/officeart/2005/8/colors/colorful5" csCatId="colorful" phldr="1"/>
      <dgm:spPr/>
      <dgm:t>
        <a:bodyPr/>
        <a:lstStyle/>
        <a:p>
          <a:endParaRPr lang="tr-TR"/>
        </a:p>
      </dgm:t>
    </dgm:pt>
    <dgm:pt modelId="{02D43A26-4428-4213-A75A-EA1B4A38EBFF}">
      <dgm:prSet phldrT="[Metin]"/>
      <dgm:spPr/>
      <dgm:t>
        <a:bodyPr/>
        <a:lstStyle/>
        <a:p>
          <a:r>
            <a:rPr lang="tr-TR" dirty="0" smtClean="0"/>
            <a:t>ECVET Araçları</a:t>
          </a:r>
          <a:endParaRPr lang="tr-TR" dirty="0"/>
        </a:p>
      </dgm:t>
    </dgm:pt>
    <dgm:pt modelId="{7791A73E-CED5-4176-974B-BA743BAE4BAD}" type="parTrans" cxnId="{DB86B8E2-483C-4B21-9EF5-8737158FD3DB}">
      <dgm:prSet/>
      <dgm:spPr/>
      <dgm:t>
        <a:bodyPr/>
        <a:lstStyle/>
        <a:p>
          <a:endParaRPr lang="tr-TR"/>
        </a:p>
      </dgm:t>
    </dgm:pt>
    <dgm:pt modelId="{5FA304AD-429C-4B12-B975-4A964B2D54D2}" type="sibTrans" cxnId="{DB86B8E2-483C-4B21-9EF5-8737158FD3DB}">
      <dgm:prSet/>
      <dgm:spPr/>
      <dgm:t>
        <a:bodyPr/>
        <a:lstStyle/>
        <a:p>
          <a:endParaRPr lang="tr-TR"/>
        </a:p>
      </dgm:t>
    </dgm:pt>
    <dgm:pt modelId="{B29A476A-340A-4E41-BF9A-23AF9D529969}">
      <dgm:prSet phldrT="[Metin]"/>
      <dgm:spPr>
        <a:solidFill>
          <a:srgbClr val="EF9511"/>
        </a:solidFill>
      </dgm:spPr>
      <dgm:t>
        <a:bodyPr/>
        <a:lstStyle/>
        <a:p>
          <a:r>
            <a:rPr lang="tr-TR" dirty="0" smtClean="0"/>
            <a:t>Ulusal ECVET Uzmanları Ekibi</a:t>
          </a:r>
          <a:endParaRPr lang="tr-TR" dirty="0"/>
        </a:p>
      </dgm:t>
    </dgm:pt>
    <dgm:pt modelId="{DD055B98-B2AE-45E2-89DE-9554C5F3DA43}" type="parTrans" cxnId="{798BCB23-3179-47A3-81E8-DF4C39B25F7E}">
      <dgm:prSet/>
      <dgm:spPr/>
      <dgm:t>
        <a:bodyPr/>
        <a:lstStyle/>
        <a:p>
          <a:endParaRPr lang="tr-TR"/>
        </a:p>
      </dgm:t>
    </dgm:pt>
    <dgm:pt modelId="{204F8BBA-FF53-4054-A3A3-79D92376EF78}" type="sibTrans" cxnId="{798BCB23-3179-47A3-81E8-DF4C39B25F7E}">
      <dgm:prSet/>
      <dgm:spPr/>
      <dgm:t>
        <a:bodyPr/>
        <a:lstStyle/>
        <a:p>
          <a:endParaRPr lang="tr-TR"/>
        </a:p>
      </dgm:t>
    </dgm:pt>
    <dgm:pt modelId="{92BAAA08-F09D-4ACD-82C4-147A90F17256}">
      <dgm:prSet phldrT="[Metin]"/>
      <dgm:spPr/>
      <dgm:t>
        <a:bodyPr/>
        <a:lstStyle/>
        <a:p>
          <a:r>
            <a:rPr lang="tr-TR" dirty="0" smtClean="0"/>
            <a:t>ECVET Sekretaryası</a:t>
          </a:r>
          <a:endParaRPr lang="tr-TR" dirty="0"/>
        </a:p>
      </dgm:t>
    </dgm:pt>
    <dgm:pt modelId="{96BCF17F-7008-42D7-AFD8-AB0689EE1D64}" type="parTrans" cxnId="{CB3DB65F-F446-494F-8692-1C5E239D0C40}">
      <dgm:prSet/>
      <dgm:spPr/>
      <dgm:t>
        <a:bodyPr/>
        <a:lstStyle/>
        <a:p>
          <a:endParaRPr lang="tr-TR"/>
        </a:p>
      </dgm:t>
    </dgm:pt>
    <dgm:pt modelId="{67F32ACF-456C-4566-A3B8-9D4B3FA93A5D}" type="sibTrans" cxnId="{CB3DB65F-F446-494F-8692-1C5E239D0C40}">
      <dgm:prSet/>
      <dgm:spPr/>
      <dgm:t>
        <a:bodyPr/>
        <a:lstStyle/>
        <a:p>
          <a:endParaRPr lang="tr-TR"/>
        </a:p>
      </dgm:t>
    </dgm:pt>
    <dgm:pt modelId="{191F669C-6F07-43B8-9EF6-B995C176687E}" type="pres">
      <dgm:prSet presAssocID="{248DDE95-DA76-4A34-9442-DA1E960709BD}" presName="Name0" presStyleCnt="0">
        <dgm:presLayoutVars>
          <dgm:chMax/>
          <dgm:chPref val="3"/>
          <dgm:dir/>
          <dgm:animOne val="branch"/>
          <dgm:animLvl val="lvl"/>
        </dgm:presLayoutVars>
      </dgm:prSet>
      <dgm:spPr/>
      <dgm:t>
        <a:bodyPr/>
        <a:lstStyle/>
        <a:p>
          <a:endParaRPr lang="tr-TR"/>
        </a:p>
      </dgm:t>
    </dgm:pt>
    <dgm:pt modelId="{8D94BB80-6D40-4C43-92A9-DD99674E34FC}" type="pres">
      <dgm:prSet presAssocID="{02D43A26-4428-4213-A75A-EA1B4A38EBFF}" presName="composite" presStyleCnt="0"/>
      <dgm:spPr/>
    </dgm:pt>
    <dgm:pt modelId="{B60B9801-F6A0-4887-8E48-9F47EF68EF1B}" type="pres">
      <dgm:prSet presAssocID="{02D43A26-4428-4213-A75A-EA1B4A38EBFF}" presName="FirstChild" presStyleLbl="revTx" presStyleIdx="0" presStyleCnt="3">
        <dgm:presLayoutVars>
          <dgm:chMax val="0"/>
          <dgm:chPref val="0"/>
          <dgm:bulletEnabled val="1"/>
        </dgm:presLayoutVars>
      </dgm:prSet>
      <dgm:spPr/>
    </dgm:pt>
    <dgm:pt modelId="{5CA675D1-B67F-441D-BAC8-67466E3FD445}" type="pres">
      <dgm:prSet presAssocID="{02D43A26-4428-4213-A75A-EA1B4A38EBFF}" presName="Parent" presStyleLbl="alignNode1" presStyleIdx="0" presStyleCnt="3" custScaleX="163506" custLinFactNeighborX="23708">
        <dgm:presLayoutVars>
          <dgm:chMax val="3"/>
          <dgm:chPref val="3"/>
          <dgm:bulletEnabled val="1"/>
        </dgm:presLayoutVars>
      </dgm:prSet>
      <dgm:spPr/>
      <dgm:t>
        <a:bodyPr/>
        <a:lstStyle/>
        <a:p>
          <a:endParaRPr lang="tr-TR"/>
        </a:p>
      </dgm:t>
    </dgm:pt>
    <dgm:pt modelId="{303230D1-C8FB-4A8D-9C1A-B2AEA836AD42}" type="pres">
      <dgm:prSet presAssocID="{02D43A26-4428-4213-A75A-EA1B4A38EBFF}" presName="Accent" presStyleLbl="parChTrans1D1" presStyleIdx="0" presStyleCnt="3" custLinFactNeighborX="-1894"/>
      <dgm:spPr/>
    </dgm:pt>
    <dgm:pt modelId="{7AFB963B-A8DC-4A26-AE44-AE05CFA81AD3}" type="pres">
      <dgm:prSet presAssocID="{5FA304AD-429C-4B12-B975-4A964B2D54D2}" presName="sibTrans" presStyleCnt="0"/>
      <dgm:spPr/>
    </dgm:pt>
    <dgm:pt modelId="{45508EA6-169D-46F7-A989-908F637102A3}" type="pres">
      <dgm:prSet presAssocID="{B29A476A-340A-4E41-BF9A-23AF9D529969}" presName="composite" presStyleCnt="0"/>
      <dgm:spPr/>
    </dgm:pt>
    <dgm:pt modelId="{FCD99528-68CD-4AAC-829F-8010F9AA91A8}" type="pres">
      <dgm:prSet presAssocID="{B29A476A-340A-4E41-BF9A-23AF9D529969}" presName="FirstChild" presStyleLbl="revTx" presStyleIdx="1" presStyleCnt="3" custLinFactNeighborX="-3999">
        <dgm:presLayoutVars>
          <dgm:chMax val="0"/>
          <dgm:chPref val="0"/>
          <dgm:bulletEnabled val="1"/>
        </dgm:presLayoutVars>
      </dgm:prSet>
      <dgm:spPr/>
    </dgm:pt>
    <dgm:pt modelId="{708691B9-E745-4F95-949A-3EE4B28BB7BD}" type="pres">
      <dgm:prSet presAssocID="{B29A476A-340A-4E41-BF9A-23AF9D529969}" presName="Parent" presStyleLbl="alignNode1" presStyleIdx="1" presStyleCnt="3" custScaleX="184930" custLinFactNeighborX="21223">
        <dgm:presLayoutVars>
          <dgm:chMax val="3"/>
          <dgm:chPref val="3"/>
          <dgm:bulletEnabled val="1"/>
        </dgm:presLayoutVars>
      </dgm:prSet>
      <dgm:spPr/>
      <dgm:t>
        <a:bodyPr/>
        <a:lstStyle/>
        <a:p>
          <a:endParaRPr lang="tr-TR"/>
        </a:p>
      </dgm:t>
    </dgm:pt>
    <dgm:pt modelId="{33034C78-3FBF-4C2D-A9D1-D02B77ABA697}" type="pres">
      <dgm:prSet presAssocID="{B29A476A-340A-4E41-BF9A-23AF9D529969}" presName="Accent" presStyleLbl="parChTrans1D1" presStyleIdx="1" presStyleCnt="3" custLinFactNeighborX="-5145"/>
      <dgm:spPr/>
    </dgm:pt>
    <dgm:pt modelId="{75C4D409-6721-4D64-A764-E5CF25F62083}" type="pres">
      <dgm:prSet presAssocID="{204F8BBA-FF53-4054-A3A3-79D92376EF78}" presName="sibTrans" presStyleCnt="0"/>
      <dgm:spPr/>
    </dgm:pt>
    <dgm:pt modelId="{B357E44A-618A-427C-B137-1C774F67AE3E}" type="pres">
      <dgm:prSet presAssocID="{92BAAA08-F09D-4ACD-82C4-147A90F17256}" presName="composite" presStyleCnt="0"/>
      <dgm:spPr/>
    </dgm:pt>
    <dgm:pt modelId="{505F3D53-B037-4505-A4FF-B42682655B24}" type="pres">
      <dgm:prSet presAssocID="{92BAAA08-F09D-4ACD-82C4-147A90F17256}" presName="FirstChild" presStyleLbl="revTx" presStyleIdx="2" presStyleCnt="3">
        <dgm:presLayoutVars>
          <dgm:chMax val="0"/>
          <dgm:chPref val="0"/>
          <dgm:bulletEnabled val="1"/>
        </dgm:presLayoutVars>
      </dgm:prSet>
      <dgm:spPr/>
    </dgm:pt>
    <dgm:pt modelId="{3648FCB1-76AF-4788-9EA5-76FB6E3A096A}" type="pres">
      <dgm:prSet presAssocID="{92BAAA08-F09D-4ACD-82C4-147A90F17256}" presName="Parent" presStyleLbl="alignNode1" presStyleIdx="2" presStyleCnt="3" custScaleX="209802" custLinFactNeighborX="21756">
        <dgm:presLayoutVars>
          <dgm:chMax val="3"/>
          <dgm:chPref val="3"/>
          <dgm:bulletEnabled val="1"/>
        </dgm:presLayoutVars>
      </dgm:prSet>
      <dgm:spPr/>
      <dgm:t>
        <a:bodyPr/>
        <a:lstStyle/>
        <a:p>
          <a:endParaRPr lang="tr-TR"/>
        </a:p>
      </dgm:t>
    </dgm:pt>
    <dgm:pt modelId="{6B04FE16-690B-4CC3-A5FE-484ECA227043}" type="pres">
      <dgm:prSet presAssocID="{92BAAA08-F09D-4ACD-82C4-147A90F17256}" presName="Accent" presStyleLbl="parChTrans1D1" presStyleIdx="2" presStyleCnt="3"/>
      <dgm:spPr/>
    </dgm:pt>
  </dgm:ptLst>
  <dgm:cxnLst>
    <dgm:cxn modelId="{0205A06A-152E-401A-A612-E8667DCDB4A2}" type="presOf" srcId="{92BAAA08-F09D-4ACD-82C4-147A90F17256}" destId="{3648FCB1-76AF-4788-9EA5-76FB6E3A096A}" srcOrd="0" destOrd="0" presId="urn:microsoft.com/office/officeart/2011/layout/TabList"/>
    <dgm:cxn modelId="{DE68FE18-7EB7-46D3-808F-26B61B702AF7}" type="presOf" srcId="{02D43A26-4428-4213-A75A-EA1B4A38EBFF}" destId="{5CA675D1-B67F-441D-BAC8-67466E3FD445}" srcOrd="0" destOrd="0" presId="urn:microsoft.com/office/officeart/2011/layout/TabList"/>
    <dgm:cxn modelId="{50E3F56D-F8E8-4BEF-BBF6-6365E885C720}" type="presOf" srcId="{B29A476A-340A-4E41-BF9A-23AF9D529969}" destId="{708691B9-E745-4F95-949A-3EE4B28BB7BD}" srcOrd="0" destOrd="0" presId="urn:microsoft.com/office/officeart/2011/layout/TabList"/>
    <dgm:cxn modelId="{DB86B8E2-483C-4B21-9EF5-8737158FD3DB}" srcId="{248DDE95-DA76-4A34-9442-DA1E960709BD}" destId="{02D43A26-4428-4213-A75A-EA1B4A38EBFF}" srcOrd="0" destOrd="0" parTransId="{7791A73E-CED5-4176-974B-BA743BAE4BAD}" sibTransId="{5FA304AD-429C-4B12-B975-4A964B2D54D2}"/>
    <dgm:cxn modelId="{CB3DB65F-F446-494F-8692-1C5E239D0C40}" srcId="{248DDE95-DA76-4A34-9442-DA1E960709BD}" destId="{92BAAA08-F09D-4ACD-82C4-147A90F17256}" srcOrd="2" destOrd="0" parTransId="{96BCF17F-7008-42D7-AFD8-AB0689EE1D64}" sibTransId="{67F32ACF-456C-4566-A3B8-9D4B3FA93A5D}"/>
    <dgm:cxn modelId="{600273CC-98DF-4571-973D-B1382B694837}" type="presOf" srcId="{248DDE95-DA76-4A34-9442-DA1E960709BD}" destId="{191F669C-6F07-43B8-9EF6-B995C176687E}" srcOrd="0" destOrd="0" presId="urn:microsoft.com/office/officeart/2011/layout/TabList"/>
    <dgm:cxn modelId="{798BCB23-3179-47A3-81E8-DF4C39B25F7E}" srcId="{248DDE95-DA76-4A34-9442-DA1E960709BD}" destId="{B29A476A-340A-4E41-BF9A-23AF9D529969}" srcOrd="1" destOrd="0" parTransId="{DD055B98-B2AE-45E2-89DE-9554C5F3DA43}" sibTransId="{204F8BBA-FF53-4054-A3A3-79D92376EF78}"/>
    <dgm:cxn modelId="{E8910706-62A5-4742-A4C9-6613FDDA69FA}" type="presParOf" srcId="{191F669C-6F07-43B8-9EF6-B995C176687E}" destId="{8D94BB80-6D40-4C43-92A9-DD99674E34FC}" srcOrd="0" destOrd="0" presId="urn:microsoft.com/office/officeart/2011/layout/TabList"/>
    <dgm:cxn modelId="{D1941309-024F-49F4-9876-732C386077EC}" type="presParOf" srcId="{8D94BB80-6D40-4C43-92A9-DD99674E34FC}" destId="{B60B9801-F6A0-4887-8E48-9F47EF68EF1B}" srcOrd="0" destOrd="0" presId="urn:microsoft.com/office/officeart/2011/layout/TabList"/>
    <dgm:cxn modelId="{4CE1816C-C028-4AE0-8DD8-E55A47A8068C}" type="presParOf" srcId="{8D94BB80-6D40-4C43-92A9-DD99674E34FC}" destId="{5CA675D1-B67F-441D-BAC8-67466E3FD445}" srcOrd="1" destOrd="0" presId="urn:microsoft.com/office/officeart/2011/layout/TabList"/>
    <dgm:cxn modelId="{DB014B59-1739-42B6-9112-5C8A920F30F9}" type="presParOf" srcId="{8D94BB80-6D40-4C43-92A9-DD99674E34FC}" destId="{303230D1-C8FB-4A8D-9C1A-B2AEA836AD42}" srcOrd="2" destOrd="0" presId="urn:microsoft.com/office/officeart/2011/layout/TabList"/>
    <dgm:cxn modelId="{C229BAFE-E003-41F5-BEA1-200A1F533F44}" type="presParOf" srcId="{191F669C-6F07-43B8-9EF6-B995C176687E}" destId="{7AFB963B-A8DC-4A26-AE44-AE05CFA81AD3}" srcOrd="1" destOrd="0" presId="urn:microsoft.com/office/officeart/2011/layout/TabList"/>
    <dgm:cxn modelId="{BC2B1840-AA79-493D-91C2-84F6C8CC35F9}" type="presParOf" srcId="{191F669C-6F07-43B8-9EF6-B995C176687E}" destId="{45508EA6-169D-46F7-A989-908F637102A3}" srcOrd="2" destOrd="0" presId="urn:microsoft.com/office/officeart/2011/layout/TabList"/>
    <dgm:cxn modelId="{B91CBC71-A724-4324-8CF4-109B7488E1AF}" type="presParOf" srcId="{45508EA6-169D-46F7-A989-908F637102A3}" destId="{FCD99528-68CD-4AAC-829F-8010F9AA91A8}" srcOrd="0" destOrd="0" presId="urn:microsoft.com/office/officeart/2011/layout/TabList"/>
    <dgm:cxn modelId="{F1B5F1F8-EFD4-4F03-8A76-8F2A66FDFF8C}" type="presParOf" srcId="{45508EA6-169D-46F7-A989-908F637102A3}" destId="{708691B9-E745-4F95-949A-3EE4B28BB7BD}" srcOrd="1" destOrd="0" presId="urn:microsoft.com/office/officeart/2011/layout/TabList"/>
    <dgm:cxn modelId="{FF2F8D98-60F3-4942-B789-8EBC8E141590}" type="presParOf" srcId="{45508EA6-169D-46F7-A989-908F637102A3}" destId="{33034C78-3FBF-4C2D-A9D1-D02B77ABA697}" srcOrd="2" destOrd="0" presId="urn:microsoft.com/office/officeart/2011/layout/TabList"/>
    <dgm:cxn modelId="{5B1CC8C6-4554-40B0-A940-405A1458A6D9}" type="presParOf" srcId="{191F669C-6F07-43B8-9EF6-B995C176687E}" destId="{75C4D409-6721-4D64-A764-E5CF25F62083}" srcOrd="3" destOrd="0" presId="urn:microsoft.com/office/officeart/2011/layout/TabList"/>
    <dgm:cxn modelId="{3863C222-F8E7-45FA-B546-063D70364F69}" type="presParOf" srcId="{191F669C-6F07-43B8-9EF6-B995C176687E}" destId="{B357E44A-618A-427C-B137-1C774F67AE3E}" srcOrd="4" destOrd="0" presId="urn:microsoft.com/office/officeart/2011/layout/TabList"/>
    <dgm:cxn modelId="{BAC6782B-EC22-4423-B841-6CC1F4414541}" type="presParOf" srcId="{B357E44A-618A-427C-B137-1C774F67AE3E}" destId="{505F3D53-B037-4505-A4FF-B42682655B24}" srcOrd="0" destOrd="0" presId="urn:microsoft.com/office/officeart/2011/layout/TabList"/>
    <dgm:cxn modelId="{2D8D1F6A-5D46-4631-B5C5-F158A94654EF}" type="presParOf" srcId="{B357E44A-618A-427C-B137-1C774F67AE3E}" destId="{3648FCB1-76AF-4788-9EA5-76FB6E3A096A}" srcOrd="1" destOrd="0" presId="urn:microsoft.com/office/officeart/2011/layout/TabList"/>
    <dgm:cxn modelId="{24DD3578-5081-48F5-92CC-8A057B7132E2}" type="presParOf" srcId="{B357E44A-618A-427C-B137-1C774F67AE3E}" destId="{6B04FE16-690B-4CC3-A5FE-484ECA22704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53585-14FA-4527-97EA-7B2DF50838F4}">
      <dsp:nvSpPr>
        <dsp:cNvPr id="0" name=""/>
        <dsp:cNvSpPr/>
      </dsp:nvSpPr>
      <dsp:spPr>
        <a:xfrm>
          <a:off x="3443942" y="1334797"/>
          <a:ext cx="1992157" cy="2029040"/>
        </a:xfrm>
        <a:prstGeom prst="ellipse">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tr-TR" sz="1600" b="1" i="0" kern="1200" dirty="0" smtClean="0">
              <a:solidFill>
                <a:schemeClr val="bg1">
                  <a:lumMod val="95000"/>
                </a:schemeClr>
              </a:solidFill>
              <a:latin typeface="Avenir Next Demi Bold" charset="0"/>
              <a:ea typeface="Avenir Next Demi Bold" charset="0"/>
              <a:cs typeface="Avenir Next Demi Bold" charset="0"/>
            </a:rPr>
            <a:t>Öğrenme kazanımı Yaklaşımı</a:t>
          </a:r>
          <a:endParaRPr lang="tr-TR" sz="1600" b="1" i="0" kern="1200" dirty="0">
            <a:solidFill>
              <a:schemeClr val="bg1">
                <a:lumMod val="95000"/>
              </a:schemeClr>
            </a:solidFill>
            <a:latin typeface="Avenir Next Demi Bold" charset="0"/>
            <a:ea typeface="Avenir Next Demi Bold" charset="0"/>
            <a:cs typeface="Avenir Next Demi Bold" charset="0"/>
          </a:endParaRPr>
        </a:p>
      </dsp:txBody>
      <dsp:txXfrm>
        <a:off x="3735687" y="1631943"/>
        <a:ext cx="1408667" cy="1434748"/>
      </dsp:txXfrm>
    </dsp:sp>
    <dsp:sp modelId="{B4F8CD43-F80E-45D5-9B85-935EE671D62C}">
      <dsp:nvSpPr>
        <dsp:cNvPr id="0" name=""/>
        <dsp:cNvSpPr/>
      </dsp:nvSpPr>
      <dsp:spPr>
        <a:xfrm rot="12614722">
          <a:off x="3169693" y="1425345"/>
          <a:ext cx="322815" cy="490622"/>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b="1" i="0" kern="1200">
            <a:solidFill>
              <a:schemeClr val="bg2">
                <a:lumMod val="10000"/>
              </a:schemeClr>
            </a:solidFill>
          </a:endParaRPr>
        </a:p>
      </dsp:txBody>
      <dsp:txXfrm rot="10800000">
        <a:off x="3259946" y="1547859"/>
        <a:ext cx="225971" cy="294374"/>
      </dsp:txXfrm>
    </dsp:sp>
    <dsp:sp modelId="{BAB82643-4F0E-40E1-94A1-CE55353BFFA3}">
      <dsp:nvSpPr>
        <dsp:cNvPr id="0" name=""/>
        <dsp:cNvSpPr/>
      </dsp:nvSpPr>
      <dsp:spPr>
        <a:xfrm>
          <a:off x="1043599" y="7"/>
          <a:ext cx="2173947" cy="2005461"/>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i="0" kern="1200" dirty="0" smtClean="0">
              <a:solidFill>
                <a:schemeClr val="bg2">
                  <a:lumMod val="10000"/>
                </a:schemeClr>
              </a:solidFill>
              <a:latin typeface="Avenir Next" charset="0"/>
              <a:ea typeface="Avenir Next" charset="0"/>
              <a:cs typeface="Avenir Next" charset="0"/>
            </a:rPr>
            <a:t>Bireylerin ne bildiklerine ve ne yapabildiklerine odaklanır.</a:t>
          </a:r>
          <a:endParaRPr lang="tr-TR" sz="1600" b="0" i="0" kern="1200" dirty="0">
            <a:solidFill>
              <a:schemeClr val="bg2">
                <a:lumMod val="10000"/>
              </a:schemeClr>
            </a:solidFill>
            <a:latin typeface="Avenir Next" charset="0"/>
            <a:ea typeface="Avenir Next" charset="0"/>
            <a:cs typeface="Avenir Next" charset="0"/>
          </a:endParaRPr>
        </a:p>
      </dsp:txBody>
      <dsp:txXfrm>
        <a:off x="1361966" y="293700"/>
        <a:ext cx="1537213" cy="1418075"/>
      </dsp:txXfrm>
    </dsp:sp>
    <dsp:sp modelId="{4808F6A9-447A-4FE9-9D2E-E1A0C18C697E}">
      <dsp:nvSpPr>
        <dsp:cNvPr id="0" name=""/>
        <dsp:cNvSpPr/>
      </dsp:nvSpPr>
      <dsp:spPr>
        <a:xfrm rot="20582890">
          <a:off x="5548200" y="1703721"/>
          <a:ext cx="410083" cy="49062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b="1" i="0" kern="1200">
            <a:solidFill>
              <a:schemeClr val="bg2">
                <a:lumMod val="10000"/>
              </a:schemeClr>
            </a:solidFill>
          </a:endParaRPr>
        </a:p>
      </dsp:txBody>
      <dsp:txXfrm>
        <a:off x="5550873" y="1819780"/>
        <a:ext cx="287058" cy="294374"/>
      </dsp:txXfrm>
    </dsp:sp>
    <dsp:sp modelId="{3743BEF7-044E-463D-8560-43FA1E26DEEC}">
      <dsp:nvSpPr>
        <dsp:cNvPr id="0" name=""/>
        <dsp:cNvSpPr/>
      </dsp:nvSpPr>
      <dsp:spPr>
        <a:xfrm>
          <a:off x="6084168" y="339489"/>
          <a:ext cx="2312475" cy="2312475"/>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i="0" kern="1200" dirty="0" smtClean="0">
              <a:solidFill>
                <a:schemeClr val="bg2">
                  <a:lumMod val="10000"/>
                </a:schemeClr>
              </a:solidFill>
              <a:latin typeface="Avenir Next" charset="0"/>
              <a:ea typeface="Avenir Next" charset="0"/>
              <a:cs typeface="Avenir Next" charset="0"/>
            </a:rPr>
            <a:t>Yaygın ve serbest öğrenmelerin geçerliliğini onaylanmasını kolaylaştırır</a:t>
          </a:r>
          <a:endParaRPr lang="tr-TR" sz="1600" b="0" i="0" kern="1200" dirty="0">
            <a:solidFill>
              <a:schemeClr val="bg2">
                <a:lumMod val="10000"/>
              </a:schemeClr>
            </a:solidFill>
            <a:latin typeface="Avenir Next" charset="0"/>
            <a:ea typeface="Avenir Next" charset="0"/>
            <a:cs typeface="Avenir Next" charset="0"/>
          </a:endParaRPr>
        </a:p>
      </dsp:txBody>
      <dsp:txXfrm>
        <a:off x="6422822" y="678143"/>
        <a:ext cx="1635167" cy="1635167"/>
      </dsp:txXfrm>
    </dsp:sp>
    <dsp:sp modelId="{437DBAAF-4322-47B4-96F2-E2D01FFAA768}">
      <dsp:nvSpPr>
        <dsp:cNvPr id="0" name=""/>
        <dsp:cNvSpPr/>
      </dsp:nvSpPr>
      <dsp:spPr>
        <a:xfrm rot="2246326">
          <a:off x="5319185" y="2917275"/>
          <a:ext cx="366112" cy="49062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b="1" i="0" kern="1200">
            <a:solidFill>
              <a:schemeClr val="bg2">
                <a:lumMod val="10000"/>
              </a:schemeClr>
            </a:solidFill>
          </a:endParaRPr>
        </a:p>
      </dsp:txBody>
      <dsp:txXfrm>
        <a:off x="5330498" y="2982014"/>
        <a:ext cx="256278" cy="294374"/>
      </dsp:txXfrm>
    </dsp:sp>
    <dsp:sp modelId="{E12ABA52-FFB1-4911-B333-BC782F6C1D6A}">
      <dsp:nvSpPr>
        <dsp:cNvPr id="0" name=""/>
        <dsp:cNvSpPr/>
      </dsp:nvSpPr>
      <dsp:spPr>
        <a:xfrm>
          <a:off x="5508110" y="2931796"/>
          <a:ext cx="2510081" cy="2392360"/>
        </a:xfrm>
        <a:prstGeom prst="ellipse">
          <a:avLst/>
        </a:prstGeom>
        <a:gradFill flip="none"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i="0" kern="1200" dirty="0" smtClean="0">
              <a:solidFill>
                <a:schemeClr val="bg2">
                  <a:lumMod val="10000"/>
                </a:schemeClr>
              </a:solidFill>
              <a:latin typeface="Avenir Next" charset="0"/>
              <a:ea typeface="Avenir Next" charset="0"/>
              <a:cs typeface="Avenir Next" charset="0"/>
            </a:rPr>
            <a:t>Ülkeler ve eğitim-öğretim sistemleri arasında transferi ve kullanımı kolaylaştırır.</a:t>
          </a:r>
          <a:endParaRPr lang="tr-TR" sz="1600" b="0" i="0" kern="1200" dirty="0">
            <a:solidFill>
              <a:schemeClr val="bg2">
                <a:lumMod val="10000"/>
              </a:schemeClr>
            </a:solidFill>
            <a:latin typeface="Avenir Next" charset="0"/>
            <a:ea typeface="Avenir Next" charset="0"/>
            <a:cs typeface="Avenir Next" charset="0"/>
          </a:endParaRPr>
        </a:p>
      </dsp:txBody>
      <dsp:txXfrm>
        <a:off x="5875703" y="3282149"/>
        <a:ext cx="1774895" cy="1691654"/>
      </dsp:txXfrm>
    </dsp:sp>
    <dsp:sp modelId="{42F72FBB-B3DC-433D-A7BF-DFF9708815BA}">
      <dsp:nvSpPr>
        <dsp:cNvPr id="0" name=""/>
        <dsp:cNvSpPr/>
      </dsp:nvSpPr>
      <dsp:spPr>
        <a:xfrm rot="8905413">
          <a:off x="2917776" y="2878863"/>
          <a:ext cx="523145" cy="490622"/>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b="1" i="0" kern="1200">
            <a:solidFill>
              <a:schemeClr val="bg2">
                <a:lumMod val="10000"/>
              </a:schemeClr>
            </a:solidFill>
          </a:endParaRPr>
        </a:p>
      </dsp:txBody>
      <dsp:txXfrm rot="10800000">
        <a:off x="3054067" y="2938451"/>
        <a:ext cx="375958" cy="294374"/>
      </dsp:txXfrm>
    </dsp:sp>
    <dsp:sp modelId="{D91BAC81-43AC-4E99-87E5-C21D68A08655}">
      <dsp:nvSpPr>
        <dsp:cNvPr id="0" name=""/>
        <dsp:cNvSpPr/>
      </dsp:nvSpPr>
      <dsp:spPr>
        <a:xfrm>
          <a:off x="683568" y="2859781"/>
          <a:ext cx="2227612" cy="2227612"/>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i="0" kern="1200" dirty="0" smtClean="0">
              <a:solidFill>
                <a:schemeClr val="bg2">
                  <a:lumMod val="10000"/>
                </a:schemeClr>
              </a:solidFill>
              <a:latin typeface="Avenir Next" charset="0"/>
              <a:ea typeface="Avenir Next" charset="0"/>
              <a:cs typeface="Avenir Next" charset="0"/>
            </a:rPr>
            <a:t>İş piyasasının ihtiyaçları ile eğitim-öğretim arasında daha iyi uyum sağlar</a:t>
          </a:r>
          <a:endParaRPr lang="tr-TR" sz="1600" b="0" i="0" kern="1200" dirty="0">
            <a:solidFill>
              <a:schemeClr val="bg2">
                <a:lumMod val="10000"/>
              </a:schemeClr>
            </a:solidFill>
            <a:latin typeface="Avenir Next" charset="0"/>
            <a:ea typeface="Avenir Next" charset="0"/>
            <a:cs typeface="Avenir Next" charset="0"/>
          </a:endParaRPr>
        </a:p>
      </dsp:txBody>
      <dsp:txXfrm>
        <a:off x="1009794" y="3186007"/>
        <a:ext cx="1575160" cy="1575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2AD1B-744A-4188-9B42-D03657E776AC}">
      <dsp:nvSpPr>
        <dsp:cNvPr id="0" name=""/>
        <dsp:cNvSpPr/>
      </dsp:nvSpPr>
      <dsp:spPr>
        <a:xfrm>
          <a:off x="925022" y="1259910"/>
          <a:ext cx="46066" cy="4606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0FA7B9-B20E-4324-B782-11CB6BA7DE6E}">
      <dsp:nvSpPr>
        <dsp:cNvPr id="0" name=""/>
        <dsp:cNvSpPr/>
      </dsp:nvSpPr>
      <dsp:spPr>
        <a:xfrm>
          <a:off x="838187" y="1301711"/>
          <a:ext cx="46066" cy="46066"/>
        </a:xfrm>
        <a:prstGeom prst="ellipse">
          <a:avLst/>
        </a:prstGeom>
        <a:gradFill rotWithShape="0">
          <a:gsLst>
            <a:gs pos="0">
              <a:schemeClr val="accent2">
                <a:hueOff val="-132306"/>
                <a:satOff val="-7630"/>
                <a:lumOff val="784"/>
                <a:alphaOff val="0"/>
                <a:satMod val="103000"/>
                <a:lumMod val="102000"/>
                <a:tint val="94000"/>
              </a:schemeClr>
            </a:gs>
            <a:gs pos="50000">
              <a:schemeClr val="accent2">
                <a:hueOff val="-132306"/>
                <a:satOff val="-7630"/>
                <a:lumOff val="784"/>
                <a:alphaOff val="0"/>
                <a:satMod val="110000"/>
                <a:lumMod val="100000"/>
                <a:shade val="100000"/>
              </a:schemeClr>
            </a:gs>
            <a:gs pos="100000">
              <a:schemeClr val="accent2">
                <a:hueOff val="-132306"/>
                <a:satOff val="-7630"/>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267D43C-9030-4682-8AC0-76DEB700BEE4}">
      <dsp:nvSpPr>
        <dsp:cNvPr id="0" name=""/>
        <dsp:cNvSpPr/>
      </dsp:nvSpPr>
      <dsp:spPr>
        <a:xfrm>
          <a:off x="747205" y="1334730"/>
          <a:ext cx="46066" cy="46066"/>
        </a:xfrm>
        <a:prstGeom prst="ellipse">
          <a:avLst/>
        </a:prstGeom>
        <a:gradFill rotWithShape="0">
          <a:gsLst>
            <a:gs pos="0">
              <a:schemeClr val="accent2">
                <a:hueOff val="-264611"/>
                <a:satOff val="-15260"/>
                <a:lumOff val="1569"/>
                <a:alphaOff val="0"/>
                <a:satMod val="103000"/>
                <a:lumMod val="102000"/>
                <a:tint val="94000"/>
              </a:schemeClr>
            </a:gs>
            <a:gs pos="50000">
              <a:schemeClr val="accent2">
                <a:hueOff val="-264611"/>
                <a:satOff val="-15260"/>
                <a:lumOff val="1569"/>
                <a:alphaOff val="0"/>
                <a:satMod val="110000"/>
                <a:lumMod val="100000"/>
                <a:shade val="100000"/>
              </a:schemeClr>
            </a:gs>
            <a:gs pos="100000">
              <a:schemeClr val="accent2">
                <a:hueOff val="-264611"/>
                <a:satOff val="-15260"/>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173CC-0F16-4BB2-A773-8FE685388E58}">
      <dsp:nvSpPr>
        <dsp:cNvPr id="0" name=""/>
        <dsp:cNvSpPr/>
      </dsp:nvSpPr>
      <dsp:spPr>
        <a:xfrm>
          <a:off x="1341923" y="776018"/>
          <a:ext cx="46066" cy="46066"/>
        </a:xfrm>
        <a:prstGeom prst="ellipse">
          <a:avLst/>
        </a:prstGeom>
        <a:gradFill rotWithShape="0">
          <a:gsLst>
            <a:gs pos="0">
              <a:schemeClr val="accent2">
                <a:hueOff val="-396917"/>
                <a:satOff val="-22889"/>
                <a:lumOff val="2353"/>
                <a:alphaOff val="0"/>
                <a:satMod val="103000"/>
                <a:lumMod val="102000"/>
                <a:tint val="94000"/>
              </a:schemeClr>
            </a:gs>
            <a:gs pos="50000">
              <a:schemeClr val="accent2">
                <a:hueOff val="-396917"/>
                <a:satOff val="-22889"/>
                <a:lumOff val="2353"/>
                <a:alphaOff val="0"/>
                <a:satMod val="110000"/>
                <a:lumMod val="100000"/>
                <a:shade val="100000"/>
              </a:schemeClr>
            </a:gs>
            <a:gs pos="100000">
              <a:schemeClr val="accent2">
                <a:hueOff val="-396917"/>
                <a:satOff val="-22889"/>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A57C3C-83E5-4694-9225-0DB3433913A9}">
      <dsp:nvSpPr>
        <dsp:cNvPr id="0" name=""/>
        <dsp:cNvSpPr/>
      </dsp:nvSpPr>
      <dsp:spPr>
        <a:xfrm>
          <a:off x="1306913" y="861086"/>
          <a:ext cx="46066" cy="46066"/>
        </a:xfrm>
        <a:prstGeom prst="ellipse">
          <a:avLst/>
        </a:prstGeom>
        <a:gradFill rotWithShape="0">
          <a:gsLst>
            <a:gs pos="0">
              <a:schemeClr val="accent2">
                <a:hueOff val="-529223"/>
                <a:satOff val="-30519"/>
                <a:lumOff val="3137"/>
                <a:alphaOff val="0"/>
                <a:satMod val="103000"/>
                <a:lumMod val="102000"/>
                <a:tint val="94000"/>
              </a:schemeClr>
            </a:gs>
            <a:gs pos="50000">
              <a:schemeClr val="accent2">
                <a:hueOff val="-529223"/>
                <a:satOff val="-30519"/>
                <a:lumOff val="3137"/>
                <a:alphaOff val="0"/>
                <a:satMod val="110000"/>
                <a:lumMod val="100000"/>
                <a:shade val="100000"/>
              </a:schemeClr>
            </a:gs>
            <a:gs pos="100000">
              <a:schemeClr val="accent2">
                <a:hueOff val="-529223"/>
                <a:satOff val="-30519"/>
                <a:lumOff val="313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CFC242-55CE-47D6-968C-54C13BADFACD}">
      <dsp:nvSpPr>
        <dsp:cNvPr id="0" name=""/>
        <dsp:cNvSpPr/>
      </dsp:nvSpPr>
      <dsp:spPr>
        <a:xfrm>
          <a:off x="1282037" y="135656"/>
          <a:ext cx="46066" cy="46066"/>
        </a:xfrm>
        <a:prstGeom prst="ellipse">
          <a:avLst/>
        </a:prstGeom>
        <a:gradFill rotWithShape="0">
          <a:gsLst>
            <a:gs pos="0">
              <a:schemeClr val="accent2">
                <a:hueOff val="-661529"/>
                <a:satOff val="-38149"/>
                <a:lumOff val="3922"/>
                <a:alphaOff val="0"/>
                <a:satMod val="103000"/>
                <a:lumMod val="102000"/>
                <a:tint val="94000"/>
              </a:schemeClr>
            </a:gs>
            <a:gs pos="50000">
              <a:schemeClr val="accent2">
                <a:hueOff val="-661529"/>
                <a:satOff val="-38149"/>
                <a:lumOff val="3922"/>
                <a:alphaOff val="0"/>
                <a:satMod val="110000"/>
                <a:lumMod val="100000"/>
                <a:shade val="100000"/>
              </a:schemeClr>
            </a:gs>
            <a:gs pos="100000">
              <a:schemeClr val="accent2">
                <a:hueOff val="-661529"/>
                <a:satOff val="-38149"/>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BDEF552-F69C-4BDB-8BFB-F73B9594F2CB}">
      <dsp:nvSpPr>
        <dsp:cNvPr id="0" name=""/>
        <dsp:cNvSpPr/>
      </dsp:nvSpPr>
      <dsp:spPr>
        <a:xfrm>
          <a:off x="1346069" y="94992"/>
          <a:ext cx="46066" cy="46066"/>
        </a:xfrm>
        <a:prstGeom prst="ellipse">
          <a:avLst/>
        </a:prstGeom>
        <a:gradFill rotWithShape="0">
          <a:gsLst>
            <a:gs pos="0">
              <a:schemeClr val="accent2">
                <a:hueOff val="-793834"/>
                <a:satOff val="-45779"/>
                <a:lumOff val="4706"/>
                <a:alphaOff val="0"/>
                <a:satMod val="103000"/>
                <a:lumMod val="102000"/>
                <a:tint val="94000"/>
              </a:schemeClr>
            </a:gs>
            <a:gs pos="50000">
              <a:schemeClr val="accent2">
                <a:hueOff val="-793834"/>
                <a:satOff val="-45779"/>
                <a:lumOff val="4706"/>
                <a:alphaOff val="0"/>
                <a:satMod val="110000"/>
                <a:lumMod val="100000"/>
                <a:shade val="100000"/>
              </a:schemeClr>
            </a:gs>
            <a:gs pos="100000">
              <a:schemeClr val="accent2">
                <a:hueOff val="-793834"/>
                <a:satOff val="-45779"/>
                <a:lumOff val="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6A07A1-8AB2-4D8A-AA6B-B73FE6C6D05A}">
      <dsp:nvSpPr>
        <dsp:cNvPr id="0" name=""/>
        <dsp:cNvSpPr/>
      </dsp:nvSpPr>
      <dsp:spPr>
        <a:xfrm>
          <a:off x="1410102" y="54329"/>
          <a:ext cx="46066" cy="46066"/>
        </a:xfrm>
        <a:prstGeom prst="ellipse">
          <a:avLst/>
        </a:prstGeom>
        <a:gradFill rotWithShape="0">
          <a:gsLst>
            <a:gs pos="0">
              <a:schemeClr val="accent2">
                <a:hueOff val="-926140"/>
                <a:satOff val="-53409"/>
                <a:lumOff val="5491"/>
                <a:alphaOff val="0"/>
                <a:satMod val="103000"/>
                <a:lumMod val="102000"/>
                <a:tint val="94000"/>
              </a:schemeClr>
            </a:gs>
            <a:gs pos="50000">
              <a:schemeClr val="accent2">
                <a:hueOff val="-926140"/>
                <a:satOff val="-53409"/>
                <a:lumOff val="5491"/>
                <a:alphaOff val="0"/>
                <a:satMod val="110000"/>
                <a:lumMod val="100000"/>
                <a:shade val="100000"/>
              </a:schemeClr>
            </a:gs>
            <a:gs pos="100000">
              <a:schemeClr val="accent2">
                <a:hueOff val="-926140"/>
                <a:satOff val="-53409"/>
                <a:lumOff val="549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D8B35B-4A2B-4F35-B5DF-2FF1BBABFD4F}">
      <dsp:nvSpPr>
        <dsp:cNvPr id="0" name=""/>
        <dsp:cNvSpPr/>
      </dsp:nvSpPr>
      <dsp:spPr>
        <a:xfrm>
          <a:off x="1474134" y="94992"/>
          <a:ext cx="46066" cy="46066"/>
        </a:xfrm>
        <a:prstGeom prst="ellipse">
          <a:avLst/>
        </a:prstGeom>
        <a:gradFill rotWithShape="0">
          <a:gsLst>
            <a:gs pos="0">
              <a:schemeClr val="accent2">
                <a:hueOff val="-1058446"/>
                <a:satOff val="-61039"/>
                <a:lumOff val="6275"/>
                <a:alphaOff val="0"/>
                <a:satMod val="103000"/>
                <a:lumMod val="102000"/>
                <a:tint val="94000"/>
              </a:schemeClr>
            </a:gs>
            <a:gs pos="50000">
              <a:schemeClr val="accent2">
                <a:hueOff val="-1058446"/>
                <a:satOff val="-61039"/>
                <a:lumOff val="6275"/>
                <a:alphaOff val="0"/>
                <a:satMod val="110000"/>
                <a:lumMod val="100000"/>
                <a:shade val="100000"/>
              </a:schemeClr>
            </a:gs>
            <a:gs pos="100000">
              <a:schemeClr val="accent2">
                <a:hueOff val="-1058446"/>
                <a:satOff val="-61039"/>
                <a:lumOff val="627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01938D-C999-4E5A-A035-52C3875579A5}">
      <dsp:nvSpPr>
        <dsp:cNvPr id="0" name=""/>
        <dsp:cNvSpPr/>
      </dsp:nvSpPr>
      <dsp:spPr>
        <a:xfrm>
          <a:off x="1538166" y="135656"/>
          <a:ext cx="46066" cy="46066"/>
        </a:xfrm>
        <a:prstGeom prst="ellipse">
          <a:avLst/>
        </a:prstGeom>
        <a:gradFill rotWithShape="0">
          <a:gsLst>
            <a:gs pos="0">
              <a:schemeClr val="accent2">
                <a:hueOff val="-1190752"/>
                <a:satOff val="-68668"/>
                <a:lumOff val="7059"/>
                <a:alphaOff val="0"/>
                <a:satMod val="103000"/>
                <a:lumMod val="102000"/>
                <a:tint val="94000"/>
              </a:schemeClr>
            </a:gs>
            <a:gs pos="50000">
              <a:schemeClr val="accent2">
                <a:hueOff val="-1190752"/>
                <a:satOff val="-68668"/>
                <a:lumOff val="7059"/>
                <a:alphaOff val="0"/>
                <a:satMod val="110000"/>
                <a:lumMod val="100000"/>
                <a:shade val="100000"/>
              </a:schemeClr>
            </a:gs>
            <a:gs pos="100000">
              <a:schemeClr val="accent2">
                <a:hueOff val="-1190752"/>
                <a:satOff val="-68668"/>
                <a:lumOff val="7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514E5B-ACE9-44E6-872E-70DD71F641DD}">
      <dsp:nvSpPr>
        <dsp:cNvPr id="0" name=""/>
        <dsp:cNvSpPr/>
      </dsp:nvSpPr>
      <dsp:spPr>
        <a:xfrm>
          <a:off x="1410102" y="140047"/>
          <a:ext cx="46066" cy="46066"/>
        </a:xfrm>
        <a:prstGeom prst="ellipse">
          <a:avLst/>
        </a:prstGeom>
        <a:gradFill rotWithShape="0">
          <a:gsLst>
            <a:gs pos="0">
              <a:schemeClr val="accent2">
                <a:hueOff val="-1323057"/>
                <a:satOff val="-76298"/>
                <a:lumOff val="7844"/>
                <a:alphaOff val="0"/>
                <a:satMod val="103000"/>
                <a:lumMod val="102000"/>
                <a:tint val="94000"/>
              </a:schemeClr>
            </a:gs>
            <a:gs pos="50000">
              <a:schemeClr val="accent2">
                <a:hueOff val="-1323057"/>
                <a:satOff val="-76298"/>
                <a:lumOff val="7844"/>
                <a:alphaOff val="0"/>
                <a:satMod val="110000"/>
                <a:lumMod val="100000"/>
                <a:shade val="100000"/>
              </a:schemeClr>
            </a:gs>
            <a:gs pos="100000">
              <a:schemeClr val="accent2">
                <a:hueOff val="-1323057"/>
                <a:satOff val="-76298"/>
                <a:lumOff val="784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BD4CF7-A46A-46FD-9E1B-2FA945894262}">
      <dsp:nvSpPr>
        <dsp:cNvPr id="0" name=""/>
        <dsp:cNvSpPr/>
      </dsp:nvSpPr>
      <dsp:spPr>
        <a:xfrm>
          <a:off x="1410102" y="225928"/>
          <a:ext cx="46066" cy="46066"/>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5B5759-A6CB-41AC-BB10-E7668E6EC66C}">
      <dsp:nvSpPr>
        <dsp:cNvPr id="0" name=""/>
        <dsp:cNvSpPr/>
      </dsp:nvSpPr>
      <dsp:spPr>
        <a:xfrm>
          <a:off x="522631" y="1432746"/>
          <a:ext cx="993653" cy="266424"/>
        </a:xfrm>
        <a:prstGeom prst="roundRect">
          <a:avLst/>
        </a:prstGeom>
        <a:gradFill flip="none" rotWithShape="0">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0323" tIns="26670" rIns="26670" bIns="26670" numCol="1" spcCol="1270" anchor="ctr" anchorCtr="0">
          <a:noAutofit/>
        </a:bodyPr>
        <a:lstStyle/>
        <a:p>
          <a:pPr lvl="0" algn="l" defTabSz="311150">
            <a:lnSpc>
              <a:spcPct val="90000"/>
            </a:lnSpc>
            <a:spcBef>
              <a:spcPct val="0"/>
            </a:spcBef>
            <a:spcAft>
              <a:spcPct val="35000"/>
            </a:spcAft>
          </a:pPr>
          <a:r>
            <a:rPr lang="tr-TR" sz="700" kern="1200" dirty="0" smtClean="0"/>
            <a:t>Sosyal ortaklar</a:t>
          </a:r>
          <a:endParaRPr lang="tr-TR" sz="700" kern="1200" dirty="0"/>
        </a:p>
      </dsp:txBody>
      <dsp:txXfrm>
        <a:off x="535637" y="1445752"/>
        <a:ext cx="967641" cy="240412"/>
      </dsp:txXfrm>
    </dsp:sp>
    <dsp:sp modelId="{A21E11B0-7040-4D2E-B7BA-9E1943DEE864}">
      <dsp:nvSpPr>
        <dsp:cNvPr id="0" name=""/>
        <dsp:cNvSpPr/>
      </dsp:nvSpPr>
      <dsp:spPr>
        <a:xfrm>
          <a:off x="247154" y="1171526"/>
          <a:ext cx="460664" cy="46063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4135864-F81B-4210-A97C-27C0FFD8F10E}">
      <dsp:nvSpPr>
        <dsp:cNvPr id="0" name=""/>
        <dsp:cNvSpPr/>
      </dsp:nvSpPr>
      <dsp:spPr>
        <a:xfrm>
          <a:off x="1161803" y="1086784"/>
          <a:ext cx="993653" cy="266424"/>
        </a:xfrm>
        <a:prstGeom prst="roundRect">
          <a:avLst/>
        </a:prstGeom>
        <a:gradFill flip="none" rotWithShape="0">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0323" tIns="26670" rIns="26670" bIns="26670" numCol="1" spcCol="1270" anchor="ctr" anchorCtr="0">
          <a:noAutofit/>
        </a:bodyPr>
        <a:lstStyle/>
        <a:p>
          <a:pPr lvl="0" algn="l" defTabSz="311150">
            <a:lnSpc>
              <a:spcPct val="90000"/>
            </a:lnSpc>
            <a:spcBef>
              <a:spcPct val="0"/>
            </a:spcBef>
            <a:spcAft>
              <a:spcPct val="35000"/>
            </a:spcAft>
          </a:pPr>
          <a:r>
            <a:rPr lang="tr-TR" sz="700" kern="1200" dirty="0" smtClean="0"/>
            <a:t>Üye devletler</a:t>
          </a:r>
          <a:endParaRPr lang="tr-TR" sz="700" kern="1200" dirty="0"/>
        </a:p>
      </dsp:txBody>
      <dsp:txXfrm>
        <a:off x="1174809" y="1099790"/>
        <a:ext cx="967641" cy="240412"/>
      </dsp:txXfrm>
    </dsp:sp>
    <dsp:sp modelId="{D7CF0DE3-51E7-47E4-B677-AF4B8FB883B9}">
      <dsp:nvSpPr>
        <dsp:cNvPr id="0" name=""/>
        <dsp:cNvSpPr/>
      </dsp:nvSpPr>
      <dsp:spPr>
        <a:xfrm>
          <a:off x="886326" y="825564"/>
          <a:ext cx="460664" cy="4606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71437BB-ED87-44D4-99CA-AC85C4A6E295}">
      <dsp:nvSpPr>
        <dsp:cNvPr id="0" name=""/>
        <dsp:cNvSpPr/>
      </dsp:nvSpPr>
      <dsp:spPr>
        <a:xfrm>
          <a:off x="1455247" y="562067"/>
          <a:ext cx="993653" cy="266424"/>
        </a:xfrm>
        <a:prstGeom prst="roundRect">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0323" tIns="26670" rIns="26670" bIns="26670" numCol="1" spcCol="1270" anchor="ctr" anchorCtr="0">
          <a:noAutofit/>
        </a:bodyPr>
        <a:lstStyle/>
        <a:p>
          <a:pPr lvl="0" algn="l" defTabSz="311150">
            <a:lnSpc>
              <a:spcPct val="90000"/>
            </a:lnSpc>
            <a:spcBef>
              <a:spcPct val="0"/>
            </a:spcBef>
            <a:spcAft>
              <a:spcPct val="35000"/>
            </a:spcAft>
          </a:pPr>
          <a:r>
            <a:rPr lang="tr-TR" sz="700" kern="1200" dirty="0" smtClean="0"/>
            <a:t>Avrupa Komisyonu</a:t>
          </a:r>
          <a:endParaRPr lang="tr-TR" sz="700" kern="1200" dirty="0"/>
        </a:p>
      </dsp:txBody>
      <dsp:txXfrm>
        <a:off x="1468253" y="575073"/>
        <a:ext cx="967641" cy="240412"/>
      </dsp:txXfrm>
    </dsp:sp>
    <dsp:sp modelId="{6CFD3F56-6E56-4BD6-AE77-CF7BC770FF77}">
      <dsp:nvSpPr>
        <dsp:cNvPr id="0" name=""/>
        <dsp:cNvSpPr/>
      </dsp:nvSpPr>
      <dsp:spPr>
        <a:xfrm>
          <a:off x="1179769" y="300847"/>
          <a:ext cx="460664" cy="4606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4FE16-690B-4CC3-A5FE-484ECA227043}">
      <dsp:nvSpPr>
        <dsp:cNvPr id="0" name=""/>
        <dsp:cNvSpPr/>
      </dsp:nvSpPr>
      <dsp:spPr>
        <a:xfrm>
          <a:off x="436543" y="2896044"/>
          <a:ext cx="6116507" cy="0"/>
        </a:xfrm>
        <a:prstGeom prst="line">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034C78-3FBF-4C2D-A9D1-D02B77ABA697}">
      <dsp:nvSpPr>
        <dsp:cNvPr id="0" name=""/>
        <dsp:cNvSpPr/>
      </dsp:nvSpPr>
      <dsp:spPr>
        <a:xfrm>
          <a:off x="22964" y="1915159"/>
          <a:ext cx="6116507" cy="0"/>
        </a:xfrm>
        <a:prstGeom prst="line">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03230D1-C8FB-4A8D-9C1A-B2AEA836AD42}">
      <dsp:nvSpPr>
        <dsp:cNvPr id="0" name=""/>
        <dsp:cNvSpPr/>
      </dsp:nvSpPr>
      <dsp:spPr>
        <a:xfrm>
          <a:off x="136636" y="934274"/>
          <a:ext cx="6116507" cy="0"/>
        </a:xfrm>
        <a:prstGeom prst="line">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0B9801-F6A0-4887-8E48-9F47EF68EF1B}">
      <dsp:nvSpPr>
        <dsp:cNvPr id="0" name=""/>
        <dsp:cNvSpPr/>
      </dsp:nvSpPr>
      <dsp:spPr>
        <a:xfrm>
          <a:off x="1842774" y="97"/>
          <a:ext cx="4526215" cy="934176"/>
        </a:xfrm>
        <a:prstGeom prst="rect">
          <a:avLst/>
        </a:prstGeom>
        <a:noFill/>
        <a:ln>
          <a:noFill/>
        </a:ln>
        <a:effectLst/>
      </dsp:spPr>
      <dsp:style>
        <a:lnRef idx="0">
          <a:scrgbClr r="0" g="0" b="0"/>
        </a:lnRef>
        <a:fillRef idx="0">
          <a:scrgbClr r="0" g="0" b="0"/>
        </a:fillRef>
        <a:effectRef idx="0">
          <a:scrgbClr r="0" g="0" b="0"/>
        </a:effectRef>
        <a:fontRef idx="minor"/>
      </dsp:style>
    </dsp:sp>
    <dsp:sp modelId="{5CA675D1-B67F-441D-BAC8-67466E3FD445}">
      <dsp:nvSpPr>
        <dsp:cNvPr id="0" name=""/>
        <dsp:cNvSpPr/>
      </dsp:nvSpPr>
      <dsp:spPr>
        <a:xfrm>
          <a:off x="124543" y="97"/>
          <a:ext cx="2600222" cy="934176"/>
        </a:xfrm>
        <a:prstGeom prst="round2SameRect">
          <a:avLst>
            <a:gd name="adj1" fmla="val 16670"/>
            <a:gd name="adj2" fmla="val 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tr-TR" sz="2500" kern="1200" dirty="0" smtClean="0"/>
            <a:t>ECVET Araçları</a:t>
          </a:r>
          <a:endParaRPr lang="tr-TR" sz="2500" kern="1200" dirty="0"/>
        </a:p>
      </dsp:txBody>
      <dsp:txXfrm>
        <a:off x="170154" y="45708"/>
        <a:ext cx="2509000" cy="888565"/>
      </dsp:txXfrm>
    </dsp:sp>
    <dsp:sp modelId="{FCD99528-68CD-4AAC-829F-8010F9AA91A8}">
      <dsp:nvSpPr>
        <dsp:cNvPr id="0" name=""/>
        <dsp:cNvSpPr/>
      </dsp:nvSpPr>
      <dsp:spPr>
        <a:xfrm>
          <a:off x="1746947" y="980982"/>
          <a:ext cx="4526215" cy="934176"/>
        </a:xfrm>
        <a:prstGeom prst="rect">
          <a:avLst/>
        </a:prstGeom>
        <a:noFill/>
        <a:ln>
          <a:noFill/>
        </a:ln>
        <a:effectLst/>
      </dsp:spPr>
      <dsp:style>
        <a:lnRef idx="0">
          <a:scrgbClr r="0" g="0" b="0"/>
        </a:lnRef>
        <a:fillRef idx="0">
          <a:scrgbClr r="0" g="0" b="0"/>
        </a:fillRef>
        <a:effectRef idx="0">
          <a:scrgbClr r="0" g="0" b="0"/>
        </a:effectRef>
        <a:fontRef idx="minor"/>
      </dsp:style>
    </dsp:sp>
    <dsp:sp modelId="{708691B9-E745-4F95-949A-3EE4B28BB7BD}">
      <dsp:nvSpPr>
        <dsp:cNvPr id="0" name=""/>
        <dsp:cNvSpPr/>
      </dsp:nvSpPr>
      <dsp:spPr>
        <a:xfrm>
          <a:off x="-151" y="980982"/>
          <a:ext cx="2940926" cy="934176"/>
        </a:xfrm>
        <a:prstGeom prst="round2SameRect">
          <a:avLst>
            <a:gd name="adj1" fmla="val 16670"/>
            <a:gd name="adj2" fmla="val 0"/>
          </a:avLst>
        </a:prstGeom>
        <a:solidFill>
          <a:srgbClr val="EF951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dirty="0" smtClean="0"/>
            <a:t>Ulusal ECVET Uzmanları Ekibi</a:t>
          </a:r>
          <a:endParaRPr lang="tr-TR" sz="2400" kern="1200" dirty="0"/>
        </a:p>
      </dsp:txBody>
      <dsp:txXfrm>
        <a:off x="45460" y="1026593"/>
        <a:ext cx="2849704" cy="888565"/>
      </dsp:txXfrm>
    </dsp:sp>
    <dsp:sp modelId="{505F3D53-B037-4505-A4FF-B42682655B24}">
      <dsp:nvSpPr>
        <dsp:cNvPr id="0" name=""/>
        <dsp:cNvSpPr/>
      </dsp:nvSpPr>
      <dsp:spPr>
        <a:xfrm>
          <a:off x="2026834" y="1961867"/>
          <a:ext cx="4526215" cy="934176"/>
        </a:xfrm>
        <a:prstGeom prst="rect">
          <a:avLst/>
        </a:prstGeom>
        <a:noFill/>
        <a:ln>
          <a:noFill/>
        </a:ln>
        <a:effectLst/>
      </dsp:spPr>
      <dsp:style>
        <a:lnRef idx="0">
          <a:scrgbClr r="0" g="0" b="0"/>
        </a:lnRef>
        <a:fillRef idx="0">
          <a:scrgbClr r="0" g="0" b="0"/>
        </a:fillRef>
        <a:effectRef idx="0">
          <a:scrgbClr r="0" g="0" b="0"/>
        </a:effectRef>
        <a:fontRef idx="minor"/>
      </dsp:style>
    </dsp:sp>
    <dsp:sp modelId="{3648FCB1-76AF-4788-9EA5-76FB6E3A096A}">
      <dsp:nvSpPr>
        <dsp:cNvPr id="0" name=""/>
        <dsp:cNvSpPr/>
      </dsp:nvSpPr>
      <dsp:spPr>
        <a:xfrm>
          <a:off x="-90559" y="1961867"/>
          <a:ext cx="3336464" cy="934176"/>
        </a:xfrm>
        <a:prstGeom prst="round2SameRect">
          <a:avLst>
            <a:gd name="adj1" fmla="val 16670"/>
            <a:gd name="adj2" fmla="val 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tr-TR" sz="2300" kern="1200" dirty="0" smtClean="0"/>
            <a:t>ECVET Sekretaryası</a:t>
          </a:r>
          <a:endParaRPr lang="tr-TR" sz="2300" kern="1200" dirty="0"/>
        </a:p>
      </dsp:txBody>
      <dsp:txXfrm>
        <a:off x="-44948" y="2007478"/>
        <a:ext cx="3245242" cy="88856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169920" cy="480059"/>
          </a:xfrm>
          <a:prstGeom prst="rect">
            <a:avLst/>
          </a:prstGeom>
        </p:spPr>
        <p:txBody>
          <a:bodyPr vert="horz" lIns="91440" tIns="45720" rIns="91440" bIns="45720" rtlCol="0"/>
          <a:lstStyle>
            <a:lvl1pPr algn="l">
              <a:defRPr sz="1200"/>
            </a:lvl1pPr>
          </a:lstStyle>
          <a:p>
            <a:endParaRPr lang="tr-TR"/>
          </a:p>
        </p:txBody>
      </p:sp>
      <p:sp>
        <p:nvSpPr>
          <p:cNvPr id="5" name="Slide Number Placeholder 4"/>
          <p:cNvSpPr>
            <a:spLocks noGrp="1"/>
          </p:cNvSpPr>
          <p:nvPr>
            <p:ph type="sldNum" sz="quarter" idx="3"/>
          </p:nvPr>
        </p:nvSpPr>
        <p:spPr>
          <a:xfrm>
            <a:off x="4143590" y="9119476"/>
            <a:ext cx="3169920" cy="480059"/>
          </a:xfrm>
          <a:prstGeom prst="rect">
            <a:avLst/>
          </a:prstGeom>
        </p:spPr>
        <p:txBody>
          <a:bodyPr vert="horz" lIns="91440" tIns="45720" rIns="91440" bIns="45720" rtlCol="0" anchor="b"/>
          <a:lstStyle>
            <a:lvl1pPr algn="r">
              <a:defRPr sz="1200"/>
            </a:lvl1pPr>
          </a:lstStyle>
          <a:p>
            <a:fld id="{9A85DA8B-2145-4588-8570-393BF51C4F21}" type="slidenum">
              <a:rPr lang="tr-TR" smtClean="0"/>
              <a:t>‹#›</a:t>
            </a:fld>
            <a:endParaRPr lang="tr-TR"/>
          </a:p>
        </p:txBody>
      </p:sp>
    </p:spTree>
    <p:extLst>
      <p:ext uri="{BB962C8B-B14F-4D97-AF65-F5344CB8AC3E}">
        <p14:creationId xmlns:p14="http://schemas.microsoft.com/office/powerpoint/2010/main" val="3454986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169920" cy="480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90" y="2"/>
            <a:ext cx="3169920" cy="480059"/>
          </a:xfrm>
          <a:prstGeom prst="rect">
            <a:avLst/>
          </a:prstGeom>
        </p:spPr>
        <p:txBody>
          <a:bodyPr vert="horz" lIns="91440" tIns="45720" rIns="91440" bIns="45720" rtlCol="0"/>
          <a:lstStyle>
            <a:lvl1pPr algn="r">
              <a:defRPr sz="1200"/>
            </a:lvl1pPr>
          </a:lstStyle>
          <a:p>
            <a:fld id="{45933484-C3D5-4AED-8493-9F0F20ECBD9D}" type="datetime1">
              <a:rPr lang="tr-TR" smtClean="0"/>
              <a:t>22.10.2019</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3" y="9119476"/>
            <a:ext cx="3169920" cy="48005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90" y="9119476"/>
            <a:ext cx="3169920" cy="480059"/>
          </a:xfrm>
          <a:prstGeom prst="rect">
            <a:avLst/>
          </a:prstGeom>
        </p:spPr>
        <p:txBody>
          <a:bodyPr vert="horz" lIns="91440" tIns="45720" rIns="91440" bIns="45720" rtlCol="0" anchor="b"/>
          <a:lstStyle>
            <a:lvl1pPr algn="r">
              <a:defRPr sz="1200"/>
            </a:lvl1pPr>
          </a:lstStyle>
          <a:p>
            <a:fld id="{54463692-3687-0149-AD17-1DEA064E53AE}" type="slidenum">
              <a:rPr lang="en-US" smtClean="0"/>
              <a:pPr/>
              <a:t>‹#›</a:t>
            </a:fld>
            <a:endParaRPr lang="en-US"/>
          </a:p>
        </p:txBody>
      </p:sp>
    </p:spTree>
    <p:extLst>
      <p:ext uri="{BB962C8B-B14F-4D97-AF65-F5344CB8AC3E}">
        <p14:creationId xmlns:p14="http://schemas.microsoft.com/office/powerpoint/2010/main" val="8603812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29A8287-4969-4064-807B-6ACF49AC5A85}" type="slidenum">
              <a:rPr lang="tr-TR">
                <a:solidFill>
                  <a:prstClr val="white"/>
                </a:solidFill>
              </a:rPr>
              <a:pPr>
                <a:defRPr/>
              </a:pPr>
              <a:t>1</a:t>
            </a:fld>
            <a:endParaRPr lang="tr-TR">
              <a:solidFill>
                <a:prstClr val="white"/>
              </a:solidFill>
            </a:endParaRPr>
          </a:p>
        </p:txBody>
      </p:sp>
    </p:spTree>
    <p:extLst>
      <p:ext uri="{BB962C8B-B14F-4D97-AF65-F5344CB8AC3E}">
        <p14:creationId xmlns:p14="http://schemas.microsoft.com/office/powerpoint/2010/main" val="96774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ECVET zorunlu değil, </a:t>
            </a:r>
            <a:r>
              <a:rPr lang="tr-TR" sz="1200" b="1" i="0" u="none" strike="noStrike" kern="1200" baseline="0" dirty="0" smtClean="0">
                <a:solidFill>
                  <a:schemeClr val="tx1"/>
                </a:solidFill>
                <a:latin typeface="+mn-lt"/>
                <a:ea typeface="+mn-ea"/>
                <a:cs typeface="+mn-cs"/>
              </a:rPr>
              <a:t>gönüllü </a:t>
            </a:r>
            <a:r>
              <a:rPr lang="tr-TR" sz="1200" b="0" i="0" u="none" strike="noStrike" kern="1200" baseline="0" dirty="0" smtClean="0">
                <a:solidFill>
                  <a:schemeClr val="tx1"/>
                </a:solidFill>
                <a:latin typeface="+mn-lt"/>
                <a:ea typeface="+mn-ea"/>
                <a:cs typeface="+mn-cs"/>
              </a:rPr>
              <a:t>katılıma dayanan bir Avrupa merkezden dağılımlı sistemdir</a:t>
            </a:r>
          </a:p>
          <a:p>
            <a:r>
              <a:rPr lang="tr-TR" sz="1200" b="0" i="0" u="none" strike="noStrike" kern="1200" baseline="0" dirty="0" smtClean="0">
                <a:solidFill>
                  <a:schemeClr val="tx1"/>
                </a:solidFill>
                <a:latin typeface="+mn-lt"/>
                <a:ea typeface="+mn-ea"/>
                <a:cs typeface="+mn-cs"/>
              </a:rPr>
              <a:t>ECVET, kurumlar arası </a:t>
            </a:r>
            <a:r>
              <a:rPr lang="tr-TR" sz="1200" b="1" i="0" u="none" strike="noStrike" kern="1200" baseline="0" dirty="0" smtClean="0">
                <a:solidFill>
                  <a:schemeClr val="tx1"/>
                </a:solidFill>
                <a:latin typeface="+mn-lt"/>
                <a:ea typeface="+mn-ea"/>
                <a:cs typeface="+mn-cs"/>
              </a:rPr>
              <a:t>karşılıklı güvene </a:t>
            </a:r>
            <a:r>
              <a:rPr lang="tr-TR" sz="1200" b="0" i="0" u="none" strike="noStrike" kern="1200" baseline="0" dirty="0" smtClean="0">
                <a:solidFill>
                  <a:schemeClr val="tx1"/>
                </a:solidFill>
                <a:latin typeface="+mn-lt"/>
                <a:ea typeface="+mn-ea"/>
                <a:cs typeface="+mn-cs"/>
              </a:rPr>
              <a:t>dayanır,</a:t>
            </a:r>
          </a:p>
          <a:p>
            <a:r>
              <a:rPr lang="tr-TR" sz="1200" b="0" i="0" u="none" strike="noStrike" kern="1200" baseline="0" dirty="0" smtClean="0">
                <a:solidFill>
                  <a:schemeClr val="tx1"/>
                </a:solidFill>
                <a:latin typeface="+mn-lt"/>
                <a:ea typeface="+mn-ea"/>
                <a:cs typeface="+mn-cs"/>
              </a:rPr>
              <a:t>ECVET, boyutu, statüsü, özerklik derecesi, </a:t>
            </a:r>
            <a:r>
              <a:rPr lang="tr-TR" sz="1200" b="0" i="0" u="none" strike="noStrike" kern="1200" baseline="0" dirty="0" err="1" smtClean="0">
                <a:solidFill>
                  <a:schemeClr val="tx1"/>
                </a:solidFill>
                <a:latin typeface="+mn-lt"/>
                <a:ea typeface="+mn-ea"/>
                <a:cs typeface="+mn-cs"/>
              </a:rPr>
              <a:t>VET’in</a:t>
            </a:r>
            <a:r>
              <a:rPr lang="tr-TR" sz="1200" b="0" i="0" u="none" strike="noStrike" kern="1200" baseline="0" dirty="0" smtClean="0">
                <a:solidFill>
                  <a:schemeClr val="tx1"/>
                </a:solidFill>
                <a:latin typeface="+mn-lt"/>
                <a:ea typeface="+mn-ea"/>
                <a:cs typeface="+mn-cs"/>
              </a:rPr>
              <a:t> kendi kanuni yapısından bağımsız olarak herhangi bir VET sağlayıcısı tarafından kullanılabilir,</a:t>
            </a:r>
          </a:p>
          <a:p>
            <a:r>
              <a:rPr lang="tr-TR" sz="1200" b="0" i="0" u="none" strike="noStrike" kern="1200" baseline="0" dirty="0" smtClean="0">
                <a:solidFill>
                  <a:schemeClr val="tx1"/>
                </a:solidFill>
                <a:latin typeface="+mn-lt"/>
                <a:ea typeface="+mn-ea"/>
                <a:cs typeface="+mn-cs"/>
              </a:rPr>
              <a:t>ECVET, yeni </a:t>
            </a:r>
            <a:r>
              <a:rPr lang="tr-TR" sz="1200" b="0" i="0" u="none" strike="noStrike" kern="1200" baseline="0" dirty="0" err="1" smtClean="0">
                <a:solidFill>
                  <a:schemeClr val="tx1"/>
                </a:solidFill>
                <a:latin typeface="+mn-lt"/>
                <a:ea typeface="+mn-ea"/>
                <a:cs typeface="+mn-cs"/>
              </a:rPr>
              <a:t>Europass’in</a:t>
            </a:r>
            <a:r>
              <a:rPr lang="tr-TR" sz="1200" b="0" i="0" u="none" strike="noStrike" kern="1200" baseline="0" dirty="0" smtClean="0">
                <a:solidFill>
                  <a:schemeClr val="tx1"/>
                </a:solidFill>
                <a:latin typeface="+mn-lt"/>
                <a:ea typeface="+mn-ea"/>
                <a:cs typeface="+mn-cs"/>
              </a:rPr>
              <a:t>, Ortak Kalite Güvencesi Çerçevesinin, </a:t>
            </a:r>
            <a:r>
              <a:rPr lang="tr-TR" sz="1200" b="0" i="0" u="none" strike="noStrike" kern="1200" baseline="0" dirty="0" err="1" smtClean="0">
                <a:solidFill>
                  <a:schemeClr val="tx1"/>
                </a:solidFill>
                <a:latin typeface="+mn-lt"/>
                <a:ea typeface="+mn-ea"/>
                <a:cs typeface="+mn-cs"/>
              </a:rPr>
              <a:t>non-formal</a:t>
            </a:r>
            <a:r>
              <a:rPr lang="tr-TR" sz="1200" b="0" i="0" u="none" strike="noStrike" kern="1200" baseline="0" dirty="0" smtClean="0">
                <a:solidFill>
                  <a:schemeClr val="tx1"/>
                </a:solidFill>
                <a:latin typeface="+mn-lt"/>
                <a:ea typeface="+mn-ea"/>
                <a:cs typeface="+mn-cs"/>
              </a:rPr>
              <a:t> ve </a:t>
            </a:r>
            <a:r>
              <a:rPr lang="tr-TR" sz="1200" b="0" i="0" u="none" strike="noStrike" kern="1200" baseline="0" dirty="0" err="1" smtClean="0">
                <a:solidFill>
                  <a:schemeClr val="tx1"/>
                </a:solidFill>
                <a:latin typeface="+mn-lt"/>
                <a:ea typeface="+mn-ea"/>
                <a:cs typeface="+mn-cs"/>
              </a:rPr>
              <a:t>informal</a:t>
            </a:r>
            <a:r>
              <a:rPr lang="tr-TR" sz="1200" b="0" i="0" u="none" strike="noStrike" kern="1200" baseline="0" dirty="0" smtClean="0">
                <a:solidFill>
                  <a:schemeClr val="tx1"/>
                </a:solidFill>
                <a:latin typeface="+mn-lt"/>
                <a:ea typeface="+mn-ea"/>
                <a:cs typeface="+mn-cs"/>
              </a:rPr>
              <a:t> eğitimin tanımlanması ve geçerliliğini destekler,</a:t>
            </a:r>
          </a:p>
          <a:p>
            <a:r>
              <a:rPr lang="tr-TR" sz="1200" b="0" i="0" u="none" strike="noStrike" kern="1200" baseline="0" dirty="0" smtClean="0">
                <a:solidFill>
                  <a:schemeClr val="tx1"/>
                </a:solidFill>
                <a:latin typeface="+mn-lt"/>
                <a:ea typeface="+mn-ea"/>
                <a:cs typeface="+mn-cs"/>
              </a:rPr>
              <a:t>ECVET, ulusal ya da bölgesel bağlamda da uygulanabilir</a:t>
            </a:r>
          </a:p>
          <a:p>
            <a:r>
              <a:rPr lang="tr-TR" sz="1200" b="0" i="0" u="none" strike="noStrike" kern="1200" baseline="0" dirty="0" smtClean="0">
                <a:solidFill>
                  <a:schemeClr val="tx1"/>
                </a:solidFill>
                <a:latin typeface="+mn-lt"/>
                <a:ea typeface="+mn-ea"/>
                <a:cs typeface="+mn-cs"/>
              </a:rPr>
              <a:t>ECVET, değişim ve serbest dolaşımın bireysel hak olduğu Avrupa bağlamındaki öğrenciye odaklanır</a:t>
            </a:r>
          </a:p>
          <a:p>
            <a:r>
              <a:rPr lang="tr-TR" sz="1200" b="0" i="0" u="none" strike="noStrike" kern="1200" baseline="0" dirty="0" smtClean="0">
                <a:solidFill>
                  <a:schemeClr val="tx1"/>
                </a:solidFill>
                <a:latin typeface="+mn-lt"/>
                <a:ea typeface="+mn-ea"/>
                <a:cs typeface="+mn-cs"/>
              </a:rPr>
              <a:t>ECVET bireysel gelişimi ve istihdamı desteklemeyi amaçlar</a:t>
            </a:r>
          </a:p>
          <a:p>
            <a:r>
              <a:rPr lang="tr-TR" sz="1200" b="0" i="0" u="none" strike="noStrike" kern="1200" baseline="0" dirty="0" smtClean="0">
                <a:solidFill>
                  <a:schemeClr val="tx1"/>
                </a:solidFill>
                <a:latin typeface="+mn-lt"/>
                <a:ea typeface="+mn-ea"/>
                <a:cs typeface="+mn-cs"/>
              </a:rPr>
              <a:t>ECVET, nitelikler, prosedürler açısından şeffaflığı gerektirir ve artırır.</a:t>
            </a:r>
          </a:p>
          <a:p>
            <a:r>
              <a:rPr lang="tr-TR" sz="1200" b="0" i="0" u="none" strike="noStrike" kern="1200" baseline="0" dirty="0" smtClean="0">
                <a:solidFill>
                  <a:schemeClr val="tx1"/>
                </a:solidFill>
                <a:latin typeface="+mn-lt"/>
                <a:ea typeface="+mn-ea"/>
                <a:cs typeface="+mn-cs"/>
              </a:rPr>
              <a:t>ECVET, bir bütün olarak VET için dizayn edilmiştir</a:t>
            </a:r>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14</a:t>
            </a:fld>
            <a:endParaRPr lang="en-US"/>
          </a:p>
        </p:txBody>
      </p:sp>
    </p:spTree>
    <p:extLst>
      <p:ext uri="{BB962C8B-B14F-4D97-AF65-F5344CB8AC3E}">
        <p14:creationId xmlns:p14="http://schemas.microsoft.com/office/powerpoint/2010/main" val="405892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Geçmiş</a:t>
            </a:r>
            <a:r>
              <a:rPr lang="tr-TR" baseline="0" dirty="0" smtClean="0"/>
              <a:t> örenmelerin tanınması ve farklı coğrafyada edinilen kazanımların tanınması</a:t>
            </a:r>
          </a:p>
          <a:p>
            <a:endParaRPr lang="tr-TR" baseline="0" dirty="0" smtClean="0"/>
          </a:p>
          <a:p>
            <a:r>
              <a:rPr lang="tr-TR" baseline="0" dirty="0" smtClean="0"/>
              <a:t>İki ok çıkarılarak </a:t>
            </a:r>
          </a:p>
          <a:p>
            <a:pPr marL="228600" indent="-228600">
              <a:buAutoNum type="arabicPeriod"/>
            </a:pPr>
            <a:r>
              <a:rPr lang="tr-TR" baseline="0" dirty="0" err="1" smtClean="0"/>
              <a:t>Öncekii</a:t>
            </a:r>
            <a:r>
              <a:rPr lang="tr-TR" baseline="0" dirty="0" smtClean="0"/>
              <a:t> örenmelerin tanınması (işçi işveren</a:t>
            </a:r>
          </a:p>
          <a:p>
            <a:pPr marL="228600" indent="-228600">
              <a:buAutoNum type="arabicPeriod"/>
            </a:pPr>
            <a:r>
              <a:rPr lang="tr-TR" baseline="0" dirty="0" smtClean="0"/>
              <a:t>Farklı coğrafyalarda edinilen kazanımların tanınması</a:t>
            </a:r>
          </a:p>
          <a:p>
            <a:pPr marL="228600" indent="-228600">
              <a:buAutoNum type="arabicPeriod"/>
            </a:pPr>
            <a:endParaRPr lang="tr-T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tr-TR" baseline="0" dirty="0" smtClean="0"/>
              <a:t>En son da  </a:t>
            </a:r>
            <a:r>
              <a:rPr lang="tr-TR" sz="1200" dirty="0" smtClean="0">
                <a:latin typeface="Avenir Next" charset="0"/>
                <a:ea typeface="Avenir Next" charset="0"/>
                <a:cs typeface="Avenir Next" charset="0"/>
              </a:rPr>
              <a:t>Eğitim politikaları ve stratejik gelişimle ilgili kuruluşlar. </a:t>
            </a:r>
            <a:r>
              <a:rPr lang="tr-TR" sz="1200" baseline="0" dirty="0" smtClean="0">
                <a:latin typeface="+mn-lt"/>
                <a:ea typeface="+mn-ea"/>
                <a:cs typeface="+mn-cs"/>
              </a:rPr>
              <a:t> Şeklinde yazılacak ve görsellerle zenginleştirilecek</a:t>
            </a:r>
            <a:endParaRPr lang="tr-TR" sz="1200" dirty="0" smtClean="0">
              <a:latin typeface="Avenir Next" charset="0"/>
              <a:ea typeface="Avenir Next" charset="0"/>
              <a:cs typeface="Avenir Next" charset="0"/>
            </a:endParaRPr>
          </a:p>
        </p:txBody>
      </p:sp>
      <p:sp>
        <p:nvSpPr>
          <p:cNvPr id="4" name="Slayt Numarası Yer Tutucusu 3"/>
          <p:cNvSpPr>
            <a:spLocks noGrp="1"/>
          </p:cNvSpPr>
          <p:nvPr>
            <p:ph type="sldNum" sz="quarter" idx="10"/>
          </p:nvPr>
        </p:nvSpPr>
        <p:spPr/>
        <p:txBody>
          <a:bodyPr/>
          <a:lstStyle/>
          <a:p>
            <a:fld id="{54463692-3687-0149-AD17-1DEA064E53AE}" type="slidenum">
              <a:rPr lang="en-US" smtClean="0"/>
              <a:pPr/>
              <a:t>15</a:t>
            </a:fld>
            <a:endParaRPr lang="en-US"/>
          </a:p>
        </p:txBody>
      </p:sp>
    </p:spTree>
    <p:extLst>
      <p:ext uri="{BB962C8B-B14F-4D97-AF65-F5344CB8AC3E}">
        <p14:creationId xmlns:p14="http://schemas.microsoft.com/office/powerpoint/2010/main" val="252441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17</a:t>
            </a:fld>
            <a:endParaRPr lang="en-US"/>
          </a:p>
        </p:txBody>
      </p:sp>
    </p:spTree>
    <p:extLst>
      <p:ext uri="{BB962C8B-B14F-4D97-AF65-F5344CB8AC3E}">
        <p14:creationId xmlns:p14="http://schemas.microsoft.com/office/powerpoint/2010/main" val="404647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18</a:t>
            </a:fld>
            <a:endParaRPr lang="en-US"/>
          </a:p>
        </p:txBody>
      </p:sp>
    </p:spTree>
    <p:extLst>
      <p:ext uri="{BB962C8B-B14F-4D97-AF65-F5344CB8AC3E}">
        <p14:creationId xmlns:p14="http://schemas.microsoft.com/office/powerpoint/2010/main" val="286080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Learning </a:t>
            </a:r>
            <a:r>
              <a:rPr lang="tr-TR" sz="1200" b="1" kern="1200" dirty="0" err="1" smtClean="0">
                <a:solidFill>
                  <a:schemeClr val="tx1"/>
                </a:solidFill>
                <a:effectLst/>
                <a:latin typeface="+mn-lt"/>
                <a:ea typeface="+mn-ea"/>
                <a:cs typeface="+mn-cs"/>
              </a:rPr>
              <a:t>Agreement</a:t>
            </a:r>
            <a:r>
              <a:rPr lang="tr-TR" sz="1200" b="1" kern="1200" dirty="0" smtClean="0">
                <a:solidFill>
                  <a:schemeClr val="tx1"/>
                </a:solidFill>
                <a:effectLst/>
                <a:latin typeface="+mn-lt"/>
                <a:ea typeface="+mn-ea"/>
                <a:cs typeface="+mn-cs"/>
              </a:rPr>
              <a:t> (LA)</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 Belirli bir hareketlilik süresi hakkında bilgi</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 Öğrencinin başarması beklenen öğrenme çıktıları</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 Planlanan değerlendirme mekanizmalarına ilişkin detaylar (araçlar ve yaklaşımların doğrulanması, zamanlama ve gerekli belgeler)</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 Ortak rolleri ve sorumluluklarını, kimlerin ve nerede ve ne zaman değerlendireceğini doğrulayan detaylar</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20</a:t>
            </a:fld>
            <a:endParaRPr lang="en-US"/>
          </a:p>
        </p:txBody>
      </p:sp>
    </p:spTree>
    <p:extLst>
      <p:ext uri="{BB962C8B-B14F-4D97-AF65-F5344CB8AC3E}">
        <p14:creationId xmlns:p14="http://schemas.microsoft.com/office/powerpoint/2010/main" val="93388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24</a:t>
            </a:fld>
            <a:endParaRPr lang="en-US"/>
          </a:p>
        </p:txBody>
      </p:sp>
    </p:spTree>
    <p:extLst>
      <p:ext uri="{BB962C8B-B14F-4D97-AF65-F5344CB8AC3E}">
        <p14:creationId xmlns:p14="http://schemas.microsoft.com/office/powerpoint/2010/main" val="2931878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26</a:t>
            </a:fld>
            <a:endParaRPr lang="en-US"/>
          </a:p>
        </p:txBody>
      </p:sp>
    </p:spTree>
    <p:extLst>
      <p:ext uri="{BB962C8B-B14F-4D97-AF65-F5344CB8AC3E}">
        <p14:creationId xmlns:p14="http://schemas.microsoft.com/office/powerpoint/2010/main" val="208330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1" i="0" kern="1200" dirty="0" smtClean="0">
                <a:solidFill>
                  <a:schemeClr val="tx1"/>
                </a:solidFill>
                <a:effectLst/>
                <a:latin typeface="+mn-lt"/>
                <a:ea typeface="+mn-ea"/>
                <a:cs typeface="+mn-cs"/>
              </a:rPr>
              <a:t>Bir öğrenen  tarafından kazanılan ve yetkili kurum tarafından değerlendirilmiş belirli öğrenme kazanımlarının yeterlilik (sertifika, diploma veya unvan) veya denklik, kredi birimi veya muafiyet vb. verilmesi aracılığıyla onaylanması sürecidir.</a:t>
            </a:r>
            <a:endParaRPr lang="tr-TR" sz="1200" dirty="0" smtClean="0">
              <a:latin typeface="Avenir Next" charset="0"/>
              <a:ea typeface="Avenir Next" charset="0"/>
              <a:cs typeface="Avenir Next" charset="0"/>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tr-TR" sz="1200" kern="1200" dirty="0" smtClean="0">
                <a:solidFill>
                  <a:schemeClr val="tx1"/>
                </a:solidFill>
                <a:effectLst/>
                <a:latin typeface="+mn-lt"/>
                <a:ea typeface="+mn-ea"/>
                <a:cs typeface="+mn-cs"/>
              </a:rPr>
              <a:t>Öğrenme çıktılarının değerlendirilmesi, bir öğrenicinin gerçekten belli bir bilgi, beceri ve yeterlilik seviyesine ulaşma derecesini ve kullanılan yöntem ve süreçleri içerir. Öğrenme çıktılarının doğrulanması, bir öğrenici tarafından elde edilen belirli değerlendirilmiş öğrenme çıktılarının sonuçlarını doğrulama sürecidir. Bu doğrulama prosedürleri, yurtdışındaki ev sahibi kurum tarafından yapılan değerlendirme için gönderen kurum tarafından onaylanmalıdır. Karşılıklı güvene dayalı bir ECVET ortaklığında gönderen kurum, ev sahibi kurum tarafından verilen eğitimin ve yaptığı değerlendirme sınavlarının, okullarında yapılanlarla aynı kalitede olduğunu bilir. Bu doğrultuda, öğrenme çıktılarına ulaşılıp ulaşılmadığının teyidi için gönderen kurum değerlendirmenin kanıtını gözden geçirmeli veya onaylamalı veya doğrudan kabul etmelidir. </a:t>
            </a:r>
            <a:r>
              <a:rPr lang="tr-TR" sz="1200" kern="1200" dirty="0" err="1" smtClean="0">
                <a:solidFill>
                  <a:schemeClr val="tx1"/>
                </a:solidFill>
                <a:effectLst/>
                <a:latin typeface="+mn-lt"/>
                <a:ea typeface="+mn-ea"/>
                <a:cs typeface="+mn-cs"/>
              </a:rPr>
              <a:t>ECVET'i</a:t>
            </a:r>
            <a:r>
              <a:rPr lang="tr-TR" sz="1200" kern="1200" dirty="0" smtClean="0">
                <a:solidFill>
                  <a:schemeClr val="tx1"/>
                </a:solidFill>
                <a:effectLst/>
                <a:latin typeface="+mn-lt"/>
                <a:ea typeface="+mn-ea"/>
                <a:cs typeface="+mn-cs"/>
              </a:rPr>
              <a:t> uygulayan birçok ülkede, gönderen kurum tarafından onay verilir.</a:t>
            </a:r>
          </a:p>
          <a:p>
            <a:pPr marL="171450" indent="-171450">
              <a:buFont typeface="Arial" pitchFamily="34" charset="0"/>
              <a:buChar char="•"/>
            </a:pPr>
            <a:r>
              <a:rPr lang="tr-TR" sz="1200" b="1" kern="1200" dirty="0" smtClean="0">
                <a:solidFill>
                  <a:schemeClr val="tx1"/>
                </a:solidFill>
                <a:effectLst/>
                <a:latin typeface="+mn-lt"/>
                <a:ea typeface="+mn-ea"/>
                <a:cs typeface="+mn-cs"/>
              </a:rPr>
              <a:t>Tanınma: </a:t>
            </a:r>
            <a:r>
              <a:rPr lang="tr-TR" sz="1200" kern="1200" dirty="0" smtClean="0">
                <a:solidFill>
                  <a:schemeClr val="tx1"/>
                </a:solidFill>
                <a:effectLst/>
                <a:latin typeface="+mn-lt"/>
                <a:ea typeface="+mn-ea"/>
                <a:cs typeface="+mn-cs"/>
              </a:rPr>
              <a:t>Elde edilen öğrenme çıktılarının resmi olarak tanınması sürecidir. Bu, öğrenicinin başarılı sonuçlar elde ettiği ders konularını kendi ülkesinde tekrarlamaması ve gerçekleştirilen değerlendirme prosedüründen sonra yurtdışındaki kurum tarafından verilmiş kanıtlar sonucunda, öğrenicinin kendi ülkesinde tekrar bir teste tabi tutulmasının gerekmeyeceği anlamına gelir.</a:t>
            </a:r>
          </a:p>
          <a:p>
            <a:pPr marL="0" marR="0" indent="0" algn="l" defTabSz="457200" rtl="0" eaLnBrk="1" fontAlgn="auto" latinLnBrk="0" hangingPunct="1">
              <a:lnSpc>
                <a:spcPct val="100000"/>
              </a:lnSpc>
              <a:spcBef>
                <a:spcPts val="0"/>
              </a:spcBef>
              <a:spcAft>
                <a:spcPts val="0"/>
              </a:spcAft>
              <a:buClrTx/>
              <a:buSzTx/>
              <a:buFontTx/>
              <a:buNone/>
              <a:tabLst/>
              <a:defRPr/>
            </a:pPr>
            <a:endParaRPr lang="tr-TR" sz="1200" dirty="0" smtClean="0">
              <a:latin typeface="Avenir Next" charset="0"/>
              <a:ea typeface="Avenir Next" charset="0"/>
              <a:cs typeface="Avenir Next" charset="0"/>
            </a:endParaRPr>
          </a:p>
        </p:txBody>
      </p:sp>
      <p:sp>
        <p:nvSpPr>
          <p:cNvPr id="4" name="Slayt Numarası Yer Tutucusu 3"/>
          <p:cNvSpPr>
            <a:spLocks noGrp="1"/>
          </p:cNvSpPr>
          <p:nvPr>
            <p:ph type="sldNum" sz="quarter" idx="10"/>
          </p:nvPr>
        </p:nvSpPr>
        <p:spPr/>
        <p:txBody>
          <a:bodyPr/>
          <a:lstStyle/>
          <a:p>
            <a:fld id="{54463692-3687-0149-AD17-1DEA064E53AE}" type="slidenum">
              <a:rPr lang="en-US" smtClean="0"/>
              <a:pPr/>
              <a:t>27</a:t>
            </a:fld>
            <a:endParaRPr lang="en-US"/>
          </a:p>
        </p:txBody>
      </p:sp>
    </p:spTree>
    <p:extLst>
      <p:ext uri="{BB962C8B-B14F-4D97-AF65-F5344CB8AC3E}">
        <p14:creationId xmlns:p14="http://schemas.microsoft.com/office/powerpoint/2010/main" val="273628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29</a:t>
            </a:fld>
            <a:endParaRPr lang="en-US"/>
          </a:p>
        </p:txBody>
      </p:sp>
    </p:spTree>
    <p:extLst>
      <p:ext uri="{BB962C8B-B14F-4D97-AF65-F5344CB8AC3E}">
        <p14:creationId xmlns:p14="http://schemas.microsoft.com/office/powerpoint/2010/main" val="35845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2014 yılı itibariyle Avrupa Komisyonu, </a:t>
            </a:r>
            <a:r>
              <a:rPr lang="tr-TR" sz="1200" kern="1200" dirty="0" err="1" smtClean="0">
                <a:solidFill>
                  <a:schemeClr val="tx1"/>
                </a:solidFill>
                <a:effectLst/>
                <a:latin typeface="+mn-lt"/>
                <a:ea typeface="+mn-ea"/>
                <a:cs typeface="+mn-cs"/>
              </a:rPr>
              <a:t>ECVET’in</a:t>
            </a:r>
            <a:r>
              <a:rPr lang="tr-TR" sz="1200" kern="1200" dirty="0" smtClean="0">
                <a:solidFill>
                  <a:schemeClr val="tx1"/>
                </a:solidFill>
                <a:effectLst/>
                <a:latin typeface="+mn-lt"/>
                <a:ea typeface="+mn-ea"/>
                <a:cs typeface="+mn-cs"/>
              </a:rPr>
              <a:t> yerel bazda uygulanmasında Avrupa Birliği Eğitim ve Gençlik Programlarının ilgili ülkelerde uygulanmasından sorumlu Ulusal Ajanslara önemli rol ve sorumluluklar yüklemiştir. </a:t>
            </a:r>
          </a:p>
          <a:p>
            <a:r>
              <a:rPr lang="tr-TR" sz="1200" kern="1200" dirty="0" smtClean="0">
                <a:solidFill>
                  <a:schemeClr val="tx1"/>
                </a:solidFill>
                <a:effectLst/>
                <a:latin typeface="+mn-lt"/>
                <a:ea typeface="+mn-ea"/>
                <a:cs typeface="+mn-cs"/>
              </a:rPr>
              <a:t>Bu kapsamda oluşturulan ECVET uzmanları ekipleri; ECVET in program ülkelerinde kabulü, uygulanması ve kullanımını desteklemekte ve mesleki eğitim ile ilgili yetkili kurum kuruluşlara danışmanlık yapmaktadır.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Türkiye’de de 2014 yılında Ulusal Ajansı koordinasyonunda Türkiye ulusal ECVET uzmanları ekibi kurulmuştur. …… temsilcilerin yer aldığı ekip; Türkiye'de </a:t>
            </a:r>
            <a:r>
              <a:rPr lang="tr-TR" sz="1200" kern="1200" dirty="0" err="1" smtClean="0">
                <a:solidFill>
                  <a:schemeClr val="tx1"/>
                </a:solidFill>
                <a:effectLst/>
                <a:latin typeface="+mn-lt"/>
                <a:ea typeface="+mn-ea"/>
                <a:cs typeface="+mn-cs"/>
              </a:rPr>
              <a:t>ECVET’in</a:t>
            </a:r>
            <a:r>
              <a:rPr lang="tr-TR" sz="1200" kern="1200" dirty="0" smtClean="0">
                <a:solidFill>
                  <a:schemeClr val="tx1"/>
                </a:solidFill>
                <a:effectLst/>
                <a:latin typeface="+mn-lt"/>
                <a:ea typeface="+mn-ea"/>
                <a:cs typeface="+mn-cs"/>
              </a:rPr>
              <a:t> tanıtımı, bilgilendirme, ECVET prensiplerinin uygulanabilirliği, konusunda çalışmalar yapmaktadır. </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54463692-3687-0149-AD17-1DEA064E53AE}" type="slidenum">
              <a:rPr lang="en-US" smtClean="0"/>
              <a:pPr/>
              <a:t>30</a:t>
            </a:fld>
            <a:endParaRPr lang="en-US"/>
          </a:p>
        </p:txBody>
      </p:sp>
    </p:spTree>
    <p:extLst>
      <p:ext uri="{BB962C8B-B14F-4D97-AF65-F5344CB8AC3E}">
        <p14:creationId xmlns:p14="http://schemas.microsoft.com/office/powerpoint/2010/main" val="111169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a:t>
            </a:r>
            <a:r>
              <a:rPr lang="tr-TR" baseline="0" dirty="0" smtClean="0"/>
              <a:t> LAYTA GELİNDİĞİNDE ÖNCE KATILIMCILARDAN BİRKAÇINA ECVET NEDİR? DİYE SORULACAK ARDINDAN DA </a:t>
            </a:r>
            <a:r>
              <a:rPr lang="tr-TR" dirty="0" smtClean="0"/>
              <a:t>2017 DE ECVETE VERİLEN YANLIŞ TANIMLAMALARDAN</a:t>
            </a:r>
            <a:r>
              <a:rPr lang="tr-TR" baseline="0" dirty="0" smtClean="0"/>
              <a:t> BİRKAÇ ÖRNEK SLAYTA SIRAYLA ANİMASYONLA GELECEK VE SUNUMU YAPAN KİŞİ BUNLARDAN HİÇBİRİ DEĞİL DİYEREK ECVET NEDİR SUNUMUNA GEÇECEK.. (Muhammet bey ekleyecek)</a:t>
            </a:r>
          </a:p>
          <a:p>
            <a:endParaRPr lang="tr-TR" baseline="0" dirty="0" smtClean="0"/>
          </a:p>
          <a:p>
            <a:r>
              <a:rPr lang="tr-TR" sz="1200" b="0" i="0" kern="1200" dirty="0" smtClean="0">
                <a:solidFill>
                  <a:schemeClr val="tx1"/>
                </a:solidFill>
                <a:effectLst/>
                <a:latin typeface="+mn-lt"/>
                <a:ea typeface="+mn-ea"/>
                <a:cs typeface="+mn-cs"/>
              </a:rPr>
              <a:t>hareketlilik projelerinin belgelendirilmesi</a:t>
            </a:r>
          </a:p>
          <a:p>
            <a:r>
              <a:rPr lang="tr-TR" sz="1200" b="0" i="0" kern="1200" dirty="0" smtClean="0">
                <a:solidFill>
                  <a:schemeClr val="tx1"/>
                </a:solidFill>
                <a:effectLst/>
                <a:latin typeface="+mn-lt"/>
                <a:ea typeface="+mn-ea"/>
                <a:cs typeface="+mn-cs"/>
              </a:rPr>
              <a:t>Kredi Transferi -Meslek Liselerinde Uygulanan kredi transfer sistemi</a:t>
            </a:r>
          </a:p>
          <a:p>
            <a:r>
              <a:rPr lang="tr-TR" sz="1200" b="0" i="0" kern="1200" dirty="0" smtClean="0">
                <a:solidFill>
                  <a:schemeClr val="tx1"/>
                </a:solidFill>
                <a:effectLst/>
                <a:latin typeface="+mn-lt"/>
                <a:ea typeface="+mn-ea"/>
                <a:cs typeface="+mn-cs"/>
              </a:rPr>
              <a:t>Europass Hareketlilik belgeleri</a:t>
            </a:r>
          </a:p>
          <a:p>
            <a:r>
              <a:rPr lang="tr-TR" sz="1200" b="1" i="0" kern="1200" dirty="0" smtClean="0">
                <a:solidFill>
                  <a:schemeClr val="tx1"/>
                </a:solidFill>
                <a:effectLst/>
                <a:latin typeface="+mn-lt"/>
                <a:ea typeface="+mn-ea"/>
                <a:cs typeface="+mn-cs"/>
              </a:rPr>
              <a:t>Yurt dışında alınan mesleki eğitimleri desteklemek amacıyla Avrupa Birliği tarafından sağlanan kredi.</a:t>
            </a:r>
          </a:p>
          <a:p>
            <a:r>
              <a:rPr lang="tr-TR" sz="1200" b="0" i="0" kern="1200" dirty="0" smtClean="0">
                <a:solidFill>
                  <a:schemeClr val="tx1"/>
                </a:solidFill>
                <a:effectLst/>
                <a:latin typeface="+mn-lt"/>
                <a:ea typeface="+mn-ea"/>
                <a:cs typeface="+mn-cs"/>
              </a:rPr>
              <a:t>kredi yönetimi</a:t>
            </a:r>
          </a:p>
          <a:p>
            <a:r>
              <a:rPr lang="tr-TR" sz="1200" b="0" i="0" kern="1200" dirty="0" smtClean="0">
                <a:solidFill>
                  <a:schemeClr val="tx1"/>
                </a:solidFill>
                <a:effectLst/>
                <a:latin typeface="+mn-lt"/>
                <a:ea typeface="+mn-ea"/>
                <a:cs typeface="+mn-cs"/>
              </a:rPr>
              <a:t>Uluslararası mesleki tanınma belgesi</a:t>
            </a:r>
          </a:p>
          <a:p>
            <a:r>
              <a:rPr lang="pt-BR" sz="1200" b="0" i="0" kern="1200" dirty="0" smtClean="0">
                <a:solidFill>
                  <a:schemeClr val="tx1"/>
                </a:solidFill>
                <a:effectLst/>
                <a:latin typeface="+mn-lt"/>
                <a:ea typeface="+mn-ea"/>
                <a:cs typeface="+mn-cs"/>
              </a:rPr>
              <a:t>Erasmus programının bir parçası</a:t>
            </a: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Avrupa genelindeki Mesleki ve teknik </a:t>
            </a:r>
            <a:r>
              <a:rPr lang="tr-TR" sz="1200" b="0" i="0" kern="1200" dirty="0" err="1" smtClean="0">
                <a:solidFill>
                  <a:schemeClr val="tx1"/>
                </a:solidFill>
                <a:effectLst/>
                <a:latin typeface="+mn-lt"/>
                <a:ea typeface="+mn-ea"/>
                <a:cs typeface="+mn-cs"/>
              </a:rPr>
              <a:t>anadolu</a:t>
            </a:r>
            <a:r>
              <a:rPr lang="tr-TR" sz="1200" b="0" i="0" kern="1200" dirty="0" smtClean="0">
                <a:solidFill>
                  <a:schemeClr val="tx1"/>
                </a:solidFill>
                <a:effectLst/>
                <a:latin typeface="+mn-lt"/>
                <a:ea typeface="+mn-ea"/>
                <a:cs typeface="+mn-cs"/>
              </a:rPr>
              <a:t> liselerindeki öğrencilerin iş becerilerini Tek bir çatı altında toplamalarını sağlayan sistem.</a:t>
            </a:r>
          </a:p>
          <a:p>
            <a:r>
              <a:rPr lang="tr-TR" sz="1200" b="0" i="0" kern="1200" dirty="0" smtClean="0">
                <a:solidFill>
                  <a:schemeClr val="tx1"/>
                </a:solidFill>
                <a:effectLst/>
                <a:latin typeface="+mn-lt"/>
                <a:ea typeface="+mn-ea"/>
                <a:cs typeface="+mn-cs"/>
              </a:rPr>
              <a:t>MESLEKİ KAZANIM</a:t>
            </a:r>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3</a:t>
            </a:fld>
            <a:endParaRPr lang="en-US"/>
          </a:p>
        </p:txBody>
      </p:sp>
    </p:spTree>
    <p:extLst>
      <p:ext uri="{BB962C8B-B14F-4D97-AF65-F5344CB8AC3E}">
        <p14:creationId xmlns:p14="http://schemas.microsoft.com/office/powerpoint/2010/main" val="1036176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4463692-3687-0149-AD17-1DEA064E53A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35096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ECVET, bir öğrenme ortamından diğerine ve/veya bir yeterlilikler sisteminden diğerine geçiş yapan bireylerin öğrenme çıktılarının aktarılmasını ve birikimini kolaylaştırmayı hedefleyen kullanışlı bir araçtır.</a:t>
            </a:r>
          </a:p>
          <a:p>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4</a:t>
            </a:fld>
            <a:endParaRPr lang="en-US"/>
          </a:p>
        </p:txBody>
      </p:sp>
    </p:spTree>
    <p:extLst>
      <p:ext uri="{BB962C8B-B14F-4D97-AF65-F5344CB8AC3E}">
        <p14:creationId xmlns:p14="http://schemas.microsoft.com/office/powerpoint/2010/main" val="128855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lnSpcReduction="10000"/>
          </a:bodyPr>
          <a:lstStyle/>
          <a:p>
            <a:pPr marL="0" indent="0">
              <a:buFont typeface="Arial" panose="020B0604020202020204" pitchFamily="34" charset="0"/>
              <a:buNone/>
            </a:pPr>
            <a:r>
              <a:rPr lang="tr-TR" sz="1200" kern="1200" dirty="0" smtClean="0">
                <a:solidFill>
                  <a:schemeClr val="tx1"/>
                </a:solidFill>
                <a:effectLst/>
                <a:latin typeface="+mn-lt"/>
                <a:ea typeface="+mn-ea"/>
                <a:cs typeface="+mn-cs"/>
              </a:rPr>
              <a:t>Gelecekteki işgücü piyasasının doğası değişmektedir. Bu da üstlenilen iş türlerinin ve iş için gereken beceri seviyelerinin değişeceği anlamına gelmektedir.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İşgücü piyasasının mevcut ve gelecekteki ihtiyaçlarını karşılamak için oldukça esnek ve duyarlı bir eğitim ve öğretim sistemine ihtiyaç duyulmaktadır.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Meslekler zaman içinde geliştikçe ve hatta bazıları ortadan kalktıkça; bir şirkette, işte veya sektörde çalışmak için gereken becerileri ve bu beceri taleplerinin nasıl karşılanabileceğini sürekli olarak yansıtmak önemlidir.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Bu, becerilerin geliştirilmesi-artırılması ve yeniden beceri kazanma gereksinimini içerebilir. </a:t>
            </a:r>
          </a:p>
          <a:p>
            <a:pPr marL="0" indent="0">
              <a:buFont typeface="Arial" panose="020B0604020202020204" pitchFamily="34" charset="0"/>
              <a:buNone/>
            </a:pPr>
            <a:endParaRPr lang="tr-T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err="1" smtClean="0"/>
              <a:t>Up-skill</a:t>
            </a:r>
            <a:r>
              <a:rPr lang="tr-TR" dirty="0" smtClean="0"/>
              <a:t>- </a:t>
            </a:r>
            <a:r>
              <a:rPr lang="tr-TR" sz="1200" kern="1200" dirty="0" smtClean="0">
                <a:solidFill>
                  <a:schemeClr val="tx1"/>
                </a:solidFill>
                <a:effectLst/>
                <a:latin typeface="+mn-lt"/>
                <a:ea typeface="+mn-ea"/>
                <a:cs typeface="+mn-cs"/>
              </a:rPr>
              <a:t>beceri geliştirme: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İşini kaybetme riski altında bulunanların işsizliğini önlemek,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çalışanların becerilerini güncelleyerek beceri uyumsuzluğunu azaltmak,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ekonomideki yapısal değişiklikleri ve artan önemi olan mesleklerde işgücü sıkıntısını desteklemek</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emek verimliliğini artırmak amacıyla önlemleri de getirilmiştir.</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err="1" smtClean="0">
                <a:solidFill>
                  <a:schemeClr val="tx1"/>
                </a:solidFill>
                <a:effectLst/>
                <a:latin typeface="+mn-lt"/>
                <a:ea typeface="+mn-ea"/>
                <a:cs typeface="+mn-cs"/>
              </a:rPr>
              <a:t>Örn</a:t>
            </a:r>
            <a:r>
              <a:rPr lang="tr-TR" sz="1200" kern="1200" dirty="0" smtClean="0">
                <a:solidFill>
                  <a:schemeClr val="tx1"/>
                </a:solidFill>
                <a:effectLst/>
                <a:latin typeface="+mn-lt"/>
                <a:ea typeface="+mn-ea"/>
                <a:cs typeface="+mn-cs"/>
              </a:rPr>
              <a:t>: Enerji tasarruflu binaların gündeme getirilmesi inşaat</a:t>
            </a:r>
            <a:r>
              <a:rPr lang="tr-TR" sz="1200" kern="1200" baseline="0" dirty="0" smtClean="0">
                <a:solidFill>
                  <a:schemeClr val="tx1"/>
                </a:solidFill>
                <a:effectLst/>
                <a:latin typeface="+mn-lt"/>
                <a:ea typeface="+mn-ea"/>
                <a:cs typeface="+mn-cs"/>
              </a:rPr>
              <a:t> işçilerinin enerji verimliliği konusunda eğitilmesi</a:t>
            </a:r>
            <a:endParaRPr lang="tr-TR" sz="1200" kern="1200" dirty="0" smtClean="0">
              <a:solidFill>
                <a:schemeClr val="tx1"/>
              </a:solidFill>
              <a:effectLst/>
              <a:latin typeface="+mn-lt"/>
              <a:ea typeface="+mn-ea"/>
              <a:cs typeface="+mn-cs"/>
            </a:endParaRPr>
          </a:p>
          <a:p>
            <a:pPr marL="0" indent="0">
              <a:buFont typeface="Arial" panose="020B0604020202020204" pitchFamily="34" charset="0"/>
              <a:buNone/>
            </a:pPr>
            <a:endParaRPr lang="tr-TR" dirty="0" smtClean="0"/>
          </a:p>
          <a:p>
            <a:pPr marL="0" indent="0">
              <a:buFont typeface="Arial" panose="020B0604020202020204" pitchFamily="34" charset="0"/>
              <a:buNone/>
            </a:pPr>
            <a:r>
              <a:rPr lang="tr-TR" dirty="0" smtClean="0"/>
              <a:t>Re-</a:t>
            </a:r>
            <a:r>
              <a:rPr lang="tr-TR" dirty="0" err="1" smtClean="0"/>
              <a:t>skill</a:t>
            </a:r>
            <a:r>
              <a:rPr lang="tr-TR" dirty="0" smtClean="0"/>
              <a:t>-yeni becerilerin kazandırılması</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Dijitalleşmenin tüm sektörler ve beceri düzeyleri için etkileri vardır, bu nedenle dijital beceriler, çalışanların işine yönelik kesişen-ortak becerilerin bir setidir.</a:t>
            </a:r>
          </a:p>
          <a:p>
            <a:pPr marL="0" indent="0">
              <a:buFont typeface="Arial" panose="020B0604020202020204" pitchFamily="34" charset="0"/>
              <a:buNone/>
            </a:pPr>
            <a:endParaRPr lang="tr-TR" dirty="0" smtClean="0"/>
          </a:p>
          <a:p>
            <a:pPr marL="0" indent="0">
              <a:buFont typeface="Arial" panose="020B0604020202020204" pitchFamily="34" charset="0"/>
              <a:buNone/>
            </a:pPr>
            <a:r>
              <a:rPr lang="tr-TR" dirty="0" smtClean="0"/>
              <a:t>ECVET hareketliliği teşvik ederek sadece mesleki kazanımlar açısından değil yurtdışında edindiği deneyimler bağlamında da  bireye bir takım artılar kazandırıyor.</a:t>
            </a:r>
            <a:endParaRPr lang="tr-TR" dirty="0"/>
          </a:p>
        </p:txBody>
      </p:sp>
      <p:sp>
        <p:nvSpPr>
          <p:cNvPr id="4" name="Slayt Numarası Yer Tutucusu 3"/>
          <p:cNvSpPr>
            <a:spLocks noGrp="1"/>
          </p:cNvSpPr>
          <p:nvPr>
            <p:ph type="sldNum" sz="quarter" idx="10"/>
          </p:nvPr>
        </p:nvSpPr>
        <p:spPr/>
        <p:txBody>
          <a:bodyPr/>
          <a:lstStyle/>
          <a:p>
            <a:fld id="{4B8B17C5-B237-433E-8642-72449EF0B168}" type="slidenum">
              <a:rPr lang="tr-TR" smtClean="0"/>
              <a:t>5</a:t>
            </a:fld>
            <a:endParaRPr lang="tr-TR"/>
          </a:p>
        </p:txBody>
      </p:sp>
    </p:spTree>
    <p:extLst>
      <p:ext uri="{BB962C8B-B14F-4D97-AF65-F5344CB8AC3E}">
        <p14:creationId xmlns:p14="http://schemas.microsoft.com/office/powerpoint/2010/main" val="98102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200" dirty="0" smtClean="0"/>
              <a:t>Öğreniciler, mesleki eğitim sağlayıcıları ve işverenleri mesleki eğitim hareketliliklerinde </a:t>
            </a:r>
            <a:r>
              <a:rPr lang="tr-TR" altLang="tr-TR" sz="1200" dirty="0" err="1" smtClean="0"/>
              <a:t>ECVET'ten</a:t>
            </a:r>
            <a:r>
              <a:rPr lang="tr-TR" altLang="tr-TR" sz="1200" dirty="0" smtClean="0"/>
              <a:t> nasıl yararlanabilirler?</a:t>
            </a:r>
            <a:endParaRPr lang="tr-TR" sz="1200" dirty="0" smtClean="0"/>
          </a:p>
          <a:p>
            <a:endParaRPr lang="tr-TR" dirty="0" smtClean="0"/>
          </a:p>
          <a:p>
            <a:r>
              <a:rPr lang="tr-TR" dirty="0" smtClean="0"/>
              <a:t>Önceki </a:t>
            </a:r>
            <a:r>
              <a:rPr lang="tr-TR" dirty="0"/>
              <a:t>öğrenmelerin tanınmasından bahsederken; bilginin nerede kazanıldığından bağımsız olarak önceki öğrenmelerin tanınması anlatılmalı</a:t>
            </a:r>
          </a:p>
          <a:p>
            <a:r>
              <a:rPr lang="tr-TR" dirty="0"/>
              <a:t>İleride </a:t>
            </a:r>
            <a:r>
              <a:rPr lang="tr-TR" dirty="0" err="1"/>
              <a:t>şuanki</a:t>
            </a:r>
            <a:r>
              <a:rPr lang="tr-TR" dirty="0"/>
              <a:t> mesleklerin bir çoğu olmayacağı, insanların çalışma hayatı içinde yeni beceriler kazanması gerektiğini anlatıp, Kariyer esnekliği ve </a:t>
            </a:r>
            <a:r>
              <a:rPr lang="tr-TR" dirty="0" err="1"/>
              <a:t>hayatboyu</a:t>
            </a:r>
            <a:r>
              <a:rPr lang="tr-TR" dirty="0"/>
              <a:t> öğrenmenin desteklendiğinden bahsedilmeli</a:t>
            </a:r>
          </a:p>
        </p:txBody>
      </p:sp>
      <p:sp>
        <p:nvSpPr>
          <p:cNvPr id="4" name="Slayt Numarası Yer Tutucusu 3"/>
          <p:cNvSpPr>
            <a:spLocks noGrp="1"/>
          </p:cNvSpPr>
          <p:nvPr>
            <p:ph type="sldNum" sz="quarter" idx="5"/>
          </p:nvPr>
        </p:nvSpPr>
        <p:spPr/>
        <p:txBody>
          <a:bodyPr/>
          <a:lstStyle/>
          <a:p>
            <a:fld id="{5DB32AFB-6A18-B342-921C-9F15CB885730}" type="slidenum">
              <a:rPr lang="tr-TR" smtClean="0"/>
              <a:t>6</a:t>
            </a:fld>
            <a:endParaRPr lang="tr-TR"/>
          </a:p>
        </p:txBody>
      </p:sp>
    </p:spTree>
    <p:extLst>
      <p:ext uri="{BB962C8B-B14F-4D97-AF65-F5344CB8AC3E}">
        <p14:creationId xmlns:p14="http://schemas.microsoft.com/office/powerpoint/2010/main" val="293468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ECVETİN AMAÇLARI: </a:t>
            </a:r>
            <a:r>
              <a:rPr lang="fi-FI" sz="1200" b="0" i="0" u="none" strike="noStrike" kern="1200" baseline="0" dirty="0" smtClean="0">
                <a:solidFill>
                  <a:schemeClr val="tx1"/>
                </a:solidFill>
                <a:latin typeface="+mn-lt"/>
                <a:ea typeface="+mn-ea"/>
                <a:cs typeface="+mn-cs"/>
              </a:rPr>
              <a:t>Öğrenimin ne zaman ve nerede meydana</a:t>
            </a:r>
            <a:r>
              <a:rPr lang="tr-TR" sz="1200" b="0" i="0" u="none" strike="noStrike" kern="1200" baseline="0" dirty="0" smtClean="0">
                <a:solidFill>
                  <a:schemeClr val="tx1"/>
                </a:solidFill>
                <a:latin typeface="+mn-lt"/>
                <a:ea typeface="+mn-ea"/>
                <a:cs typeface="+mn-cs"/>
              </a:rPr>
              <a:t> geldiğinden bağımsız olarak, Coğrafi hareketliliklerde elde edilen Öğrenim Kazanımlarının değerlendirilmesini, tanınmasını, ve sertifikalandırması katkıda bulunmayı;</a:t>
            </a:r>
          </a:p>
          <a:p>
            <a:r>
              <a:rPr lang="tr-TR" sz="1200" b="0" i="0" u="none" strike="noStrike" kern="1200" baseline="0" dirty="0" smtClean="0">
                <a:solidFill>
                  <a:schemeClr val="tx1"/>
                </a:solidFill>
                <a:latin typeface="+mn-lt"/>
                <a:ea typeface="+mn-ea"/>
                <a:cs typeface="+mn-cs"/>
              </a:rPr>
              <a:t>Öğrenim çıktı ve başarılarının şeffaflığını ve tanımlanmasını sağlamayı,</a:t>
            </a:r>
            <a:endParaRPr lang="tr-TR" dirty="0"/>
          </a:p>
        </p:txBody>
      </p:sp>
      <p:sp>
        <p:nvSpPr>
          <p:cNvPr id="4" name="Slayt Numarası Yer Tutucusu 3"/>
          <p:cNvSpPr>
            <a:spLocks noGrp="1"/>
          </p:cNvSpPr>
          <p:nvPr>
            <p:ph type="sldNum" sz="quarter" idx="10"/>
          </p:nvPr>
        </p:nvSpPr>
        <p:spPr/>
        <p:txBody>
          <a:bodyPr/>
          <a:lstStyle/>
          <a:p>
            <a:fld id="{54463692-3687-0149-AD17-1DEA064E53AE}" type="slidenum">
              <a:rPr lang="en-US" smtClean="0"/>
              <a:pPr/>
              <a:t>7</a:t>
            </a:fld>
            <a:endParaRPr lang="en-US"/>
          </a:p>
        </p:txBody>
      </p:sp>
    </p:spTree>
    <p:extLst>
      <p:ext uri="{BB962C8B-B14F-4D97-AF65-F5344CB8AC3E}">
        <p14:creationId xmlns:p14="http://schemas.microsoft.com/office/powerpoint/2010/main" val="410635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pPr marL="171450" lvl="0" indent="-171450">
              <a:buFont typeface="Arial" pitchFamily="34" charset="0"/>
              <a:buChar char="•"/>
            </a:pPr>
            <a:r>
              <a:rPr lang="tr-TR" sz="1200" kern="1200" dirty="0" smtClean="0">
                <a:solidFill>
                  <a:schemeClr val="tx1"/>
                </a:solidFill>
                <a:effectLst/>
                <a:latin typeface="+mn-lt"/>
                <a:ea typeface="+mn-ea"/>
                <a:cs typeface="+mn-cs"/>
              </a:rPr>
              <a:t>AYÇ ile uyumlu olan ECVET, </a:t>
            </a:r>
            <a:r>
              <a:rPr lang="tr-TR" sz="1200" b="1" u="sng" kern="1200" dirty="0" smtClean="0">
                <a:solidFill>
                  <a:schemeClr val="tx1"/>
                </a:solidFill>
                <a:effectLst/>
                <a:latin typeface="+mn-lt"/>
                <a:ea typeface="+mn-ea"/>
                <a:cs typeface="+mn-cs"/>
              </a:rPr>
              <a:t>Avrupa Komisyonu ile üye devletler ve sosyal ortaklar tarafından işbirliği</a:t>
            </a:r>
            <a:r>
              <a:rPr lang="tr-TR" sz="1200" kern="1200" dirty="0" smtClean="0">
                <a:solidFill>
                  <a:schemeClr val="tx1"/>
                </a:solidFill>
                <a:effectLst/>
                <a:latin typeface="+mn-lt"/>
                <a:ea typeface="+mn-ea"/>
                <a:cs typeface="+mn-cs"/>
              </a:rPr>
              <a:t> içinde geliştirilmiş ve </a:t>
            </a:r>
            <a:r>
              <a:rPr lang="tr-TR" sz="1200" b="1" kern="1200" dirty="0" smtClean="0">
                <a:solidFill>
                  <a:schemeClr val="tx1"/>
                </a:solidFill>
                <a:effectLst/>
                <a:latin typeface="+mn-lt"/>
                <a:ea typeface="+mn-ea"/>
                <a:cs typeface="+mn-cs"/>
              </a:rPr>
              <a:t>2009 </a:t>
            </a:r>
            <a:r>
              <a:rPr lang="tr-TR" sz="1200" kern="1200" dirty="0" smtClean="0">
                <a:solidFill>
                  <a:schemeClr val="tx1"/>
                </a:solidFill>
                <a:effectLst/>
                <a:latin typeface="+mn-lt"/>
                <a:ea typeface="+mn-ea"/>
                <a:cs typeface="+mn-cs"/>
              </a:rPr>
              <a:t>yılında Avrupa Parlamentosu ve Konsey önerisiyle “Mesleki Eğitim ve Öğretim için Avrupa Kredi Sisteminin (ECVET) Kurulması” kabul edilmiştir. </a:t>
            </a:r>
          </a:p>
          <a:p>
            <a:pPr marL="171450" lvl="0" indent="-171450">
              <a:buFont typeface="Arial" pitchFamily="34" charset="0"/>
              <a:buChar char="•"/>
            </a:pPr>
            <a:r>
              <a:rPr lang="tr-TR" sz="1200" b="1" kern="1200" dirty="0" smtClean="0">
                <a:solidFill>
                  <a:schemeClr val="tx1"/>
                </a:solidFill>
                <a:effectLst/>
                <a:latin typeface="+mn-lt"/>
                <a:ea typeface="+mn-ea"/>
                <a:cs typeface="+mn-cs"/>
              </a:rPr>
              <a:t>2009'dan bu yana</a:t>
            </a:r>
            <a:r>
              <a:rPr lang="tr-TR" sz="1200" kern="1200" dirty="0" smtClean="0">
                <a:solidFill>
                  <a:schemeClr val="tx1"/>
                </a:solidFill>
                <a:effectLst/>
                <a:latin typeface="+mn-lt"/>
                <a:ea typeface="+mn-ea"/>
                <a:cs typeface="+mn-cs"/>
              </a:rPr>
              <a:t>, Avrupa'daki tüm öğreniciler tarafından </a:t>
            </a:r>
            <a:r>
              <a:rPr lang="tr-TR" sz="1200" kern="1200" dirty="0" err="1" smtClean="0">
                <a:solidFill>
                  <a:schemeClr val="tx1"/>
                </a:solidFill>
                <a:effectLst/>
                <a:latin typeface="+mn-lt"/>
                <a:ea typeface="+mn-ea"/>
                <a:cs typeface="+mn-cs"/>
              </a:rPr>
              <a:t>ECVET'in</a:t>
            </a:r>
            <a:r>
              <a:rPr lang="tr-TR" sz="1200" kern="1200" dirty="0" smtClean="0">
                <a:solidFill>
                  <a:schemeClr val="tx1"/>
                </a:solidFill>
                <a:effectLst/>
                <a:latin typeface="+mn-lt"/>
                <a:ea typeface="+mn-ea"/>
                <a:cs typeface="+mn-cs"/>
              </a:rPr>
              <a:t> kullanılabileceği koşulları oluşturmak üzere üye ve aday ülkeler teşvik edilmektedir. </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4B8B17C5-B237-433E-8642-72449EF0B168}" type="slidenum">
              <a:rPr lang="tr-TR" smtClean="0"/>
              <a:t>9</a:t>
            </a:fld>
            <a:endParaRPr lang="tr-TR"/>
          </a:p>
        </p:txBody>
      </p:sp>
    </p:spTree>
    <p:extLst>
      <p:ext uri="{BB962C8B-B14F-4D97-AF65-F5344CB8AC3E}">
        <p14:creationId xmlns:p14="http://schemas.microsoft.com/office/powerpoint/2010/main" val="184713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Geçmiş</a:t>
            </a:r>
            <a:r>
              <a:rPr lang="tr-TR" baseline="0" dirty="0" smtClean="0"/>
              <a:t> örenmelerin tanınması ve farklı coğrafyada edinilen kazanımların tanınması</a:t>
            </a:r>
          </a:p>
          <a:p>
            <a:endParaRPr lang="tr-TR" baseline="0" dirty="0" smtClean="0"/>
          </a:p>
          <a:p>
            <a:r>
              <a:rPr lang="tr-TR" baseline="0" dirty="0" smtClean="0"/>
              <a:t>İki ok çıkarılarak </a:t>
            </a:r>
          </a:p>
          <a:p>
            <a:pPr marL="228600" indent="-228600">
              <a:buAutoNum type="arabicPeriod"/>
            </a:pPr>
            <a:r>
              <a:rPr lang="tr-TR" baseline="0" dirty="0" err="1" smtClean="0"/>
              <a:t>Öncekii</a:t>
            </a:r>
            <a:r>
              <a:rPr lang="tr-TR" baseline="0" dirty="0" smtClean="0"/>
              <a:t> örenmelerin tanınması (işçi işveren</a:t>
            </a:r>
          </a:p>
          <a:p>
            <a:pPr marL="228600" indent="-228600">
              <a:buAutoNum type="arabicPeriod"/>
            </a:pPr>
            <a:r>
              <a:rPr lang="tr-TR" baseline="0" dirty="0" smtClean="0"/>
              <a:t>Farklı coğrafyalarda edinilen kazanımların tanınması</a:t>
            </a:r>
          </a:p>
          <a:p>
            <a:pPr marL="228600" indent="-228600">
              <a:buAutoNum type="arabicPeriod"/>
            </a:pPr>
            <a:endParaRPr lang="tr-T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tr-TR" baseline="0" dirty="0" smtClean="0"/>
              <a:t>En son da  </a:t>
            </a:r>
            <a:r>
              <a:rPr lang="tr-TR" sz="1200" dirty="0" smtClean="0">
                <a:latin typeface="Avenir Next" charset="0"/>
                <a:ea typeface="Avenir Next" charset="0"/>
                <a:cs typeface="Avenir Next" charset="0"/>
              </a:rPr>
              <a:t>Eğitim politikaları ve stratejik gelişimle ilgili kuruluşlar. </a:t>
            </a:r>
            <a:r>
              <a:rPr lang="tr-TR" sz="1200" baseline="0" dirty="0" smtClean="0">
                <a:latin typeface="+mn-lt"/>
                <a:ea typeface="+mn-ea"/>
                <a:cs typeface="+mn-cs"/>
              </a:rPr>
              <a:t> Şeklinde yazılacak ve görsellerle zenginleştirilecek</a:t>
            </a:r>
            <a:endParaRPr lang="tr-TR" sz="1200" dirty="0" smtClean="0">
              <a:latin typeface="Avenir Next" charset="0"/>
              <a:ea typeface="Avenir Next" charset="0"/>
              <a:cs typeface="Avenir Next" charset="0"/>
            </a:endParaRPr>
          </a:p>
        </p:txBody>
      </p:sp>
      <p:sp>
        <p:nvSpPr>
          <p:cNvPr id="4" name="Slayt Numarası Yer Tutucusu 3"/>
          <p:cNvSpPr>
            <a:spLocks noGrp="1"/>
          </p:cNvSpPr>
          <p:nvPr>
            <p:ph type="sldNum" sz="quarter" idx="10"/>
          </p:nvPr>
        </p:nvSpPr>
        <p:spPr/>
        <p:txBody>
          <a:bodyPr/>
          <a:lstStyle/>
          <a:p>
            <a:fld id="{54463692-3687-0149-AD17-1DEA064E53AE}" type="slidenum">
              <a:rPr lang="en-US" smtClean="0"/>
              <a:pPr/>
              <a:t>10</a:t>
            </a:fld>
            <a:endParaRPr lang="en-US"/>
          </a:p>
        </p:txBody>
      </p:sp>
    </p:spTree>
    <p:extLst>
      <p:ext uri="{BB962C8B-B14F-4D97-AF65-F5344CB8AC3E}">
        <p14:creationId xmlns:p14="http://schemas.microsoft.com/office/powerpoint/2010/main" val="252441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54463692-3687-0149-AD17-1DEA064E53AE}" type="slidenum">
              <a:rPr lang="en-US" smtClean="0"/>
              <a:pPr/>
              <a:t>12</a:t>
            </a:fld>
            <a:endParaRPr lang="en-US"/>
          </a:p>
        </p:txBody>
      </p:sp>
    </p:spTree>
    <p:extLst>
      <p:ext uri="{BB962C8B-B14F-4D97-AF65-F5344CB8AC3E}">
        <p14:creationId xmlns:p14="http://schemas.microsoft.com/office/powerpoint/2010/main" val="213284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stilini düzenlemek için tıklayın</a:t>
            </a:r>
            <a:endParaRPr lang="tr-TR"/>
          </a:p>
        </p:txBody>
      </p:sp>
      <p:sp>
        <p:nvSpPr>
          <p:cNvPr id="3" name="Alt Konu Başlığı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5" name="Alt Bilgi Yer Tutucusu 4"/>
          <p:cNvSpPr>
            <a:spLocks noGrp="1"/>
          </p:cNvSpPr>
          <p:nvPr>
            <p:ph type="ftr" sz="quarter" idx="11"/>
          </p:nvPr>
        </p:nvSpPr>
        <p:spPr>
          <a:xfrm>
            <a:off x="3028950" y="6356350"/>
            <a:ext cx="30861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13568294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5" name="Alt Bilgi Yer Tutucusu 4"/>
          <p:cNvSpPr>
            <a:spLocks noGrp="1"/>
          </p:cNvSpPr>
          <p:nvPr>
            <p:ph type="ftr" sz="quarter" idx="11"/>
          </p:nvPr>
        </p:nvSpPr>
        <p:spPr>
          <a:xfrm>
            <a:off x="3028950" y="6356350"/>
            <a:ext cx="30861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195360011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stilini düzenlemek için tıklayın</a:t>
            </a:r>
            <a:endParaRPr lang="tr-T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5" name="Alt Bilgi Yer Tutucusu 4"/>
          <p:cNvSpPr>
            <a:spLocks noGrp="1"/>
          </p:cNvSpPr>
          <p:nvPr>
            <p:ph type="ftr" sz="quarter" idx="11"/>
          </p:nvPr>
        </p:nvSpPr>
        <p:spPr>
          <a:xfrm>
            <a:off x="3028950" y="6356350"/>
            <a:ext cx="30861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127970424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e">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7286644" cy="928694"/>
          </a:xfrm>
        </p:spPr>
        <p:txBody>
          <a:bodyPr>
            <a:noAutofit/>
          </a:bodyPr>
          <a:lstStyle>
            <a:lvl1pPr algn="l">
              <a:defRPr sz="2400" b="1">
                <a:solidFill>
                  <a:schemeClr val="bg1"/>
                </a:solidFill>
                <a:latin typeface="Verdana" pitchFamily="34" charset="0"/>
              </a:defRPr>
            </a:lvl1pPr>
          </a:lstStyle>
          <a:p>
            <a:r>
              <a:rPr lang="tr-TR" smtClean="0"/>
              <a:t>Asıl başlık stilini düzenlemek için tıklayın</a:t>
            </a:r>
            <a:endParaRPr lang="fr-FR" dirty="0"/>
          </a:p>
        </p:txBody>
      </p:sp>
      <p:sp>
        <p:nvSpPr>
          <p:cNvPr id="3" name="Espace réservé du contenu 2"/>
          <p:cNvSpPr>
            <a:spLocks noGrp="1"/>
          </p:cNvSpPr>
          <p:nvPr>
            <p:ph sz="half" idx="1"/>
          </p:nvPr>
        </p:nvSpPr>
        <p:spPr>
          <a:xfrm>
            <a:off x="457200" y="1600200"/>
            <a:ext cx="8186766" cy="5043510"/>
          </a:xfrm>
        </p:spPr>
        <p:txBody>
          <a:bodyPr/>
          <a:lstStyle>
            <a:lvl1pPr>
              <a:spcBef>
                <a:spcPts val="1350"/>
              </a:spcBef>
              <a:buFontTx/>
              <a:buBlip>
                <a:blip r:embed="rId2"/>
              </a:buBlip>
              <a:defRPr sz="2100">
                <a:solidFill>
                  <a:srgbClr val="0880B5"/>
                </a:solidFill>
                <a:latin typeface="Verdana" pitchFamily="34" charset="0"/>
              </a:defRPr>
            </a:lvl1pPr>
            <a:lvl2pPr>
              <a:spcBef>
                <a:spcPts val="1350"/>
              </a:spcBef>
              <a:buFontTx/>
              <a:buBlip>
                <a:blip r:embed="rId3"/>
              </a:buBlip>
              <a:defRPr sz="1800">
                <a:latin typeface="Verdana" pitchFamily="34" charset="0"/>
              </a:defRPr>
            </a:lvl2pPr>
            <a:lvl3pPr>
              <a:spcBef>
                <a:spcPts val="900"/>
              </a:spcBef>
              <a:buNone/>
              <a:defRPr sz="1350">
                <a:latin typeface="Verdana" pitchFamily="34" charset="0"/>
              </a:defRPr>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tıklayın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51442238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e">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7286644" cy="928694"/>
          </a:xfrm>
        </p:spPr>
        <p:txBody>
          <a:bodyPr>
            <a:noAutofit/>
          </a:bodyPr>
          <a:lstStyle>
            <a:lvl1pPr algn="l">
              <a:defRPr sz="2400" b="1">
                <a:solidFill>
                  <a:schemeClr val="bg1"/>
                </a:solidFill>
                <a:latin typeface="Verdana" pitchFamily="34" charset="0"/>
              </a:defRPr>
            </a:lvl1pPr>
          </a:lstStyle>
          <a:p>
            <a:r>
              <a:rPr lang="tr-TR" dirty="0" smtClean="0"/>
              <a:t>Asıl başlık stilini düzenlemek için tıklayın</a:t>
            </a:r>
            <a:endParaRPr lang="fr-FR" dirty="0"/>
          </a:p>
        </p:txBody>
      </p:sp>
      <p:sp>
        <p:nvSpPr>
          <p:cNvPr id="3" name="Espace réservé du contenu 2"/>
          <p:cNvSpPr>
            <a:spLocks noGrp="1"/>
          </p:cNvSpPr>
          <p:nvPr>
            <p:ph sz="half" idx="1"/>
          </p:nvPr>
        </p:nvSpPr>
        <p:spPr>
          <a:xfrm>
            <a:off x="457200" y="1600200"/>
            <a:ext cx="8186766" cy="5043510"/>
          </a:xfrm>
        </p:spPr>
        <p:txBody>
          <a:bodyPr/>
          <a:lstStyle>
            <a:lvl1pPr>
              <a:spcBef>
                <a:spcPts val="1350"/>
              </a:spcBef>
              <a:buFontTx/>
              <a:buBlip>
                <a:blip r:embed="rId2"/>
              </a:buBlip>
              <a:defRPr sz="2100">
                <a:solidFill>
                  <a:srgbClr val="0880B5"/>
                </a:solidFill>
                <a:latin typeface="Verdana" pitchFamily="34" charset="0"/>
              </a:defRPr>
            </a:lvl1pPr>
            <a:lvl2pPr>
              <a:spcBef>
                <a:spcPts val="1350"/>
              </a:spcBef>
              <a:buFontTx/>
              <a:buBlip>
                <a:blip r:embed="rId3"/>
              </a:buBlip>
              <a:defRPr sz="1800">
                <a:latin typeface="Verdana" pitchFamily="34" charset="0"/>
              </a:defRPr>
            </a:lvl2pPr>
            <a:lvl3pPr>
              <a:spcBef>
                <a:spcPts val="900"/>
              </a:spcBef>
              <a:buNone/>
              <a:defRPr sz="1350">
                <a:latin typeface="Verdana" pitchFamily="34" charset="0"/>
              </a:defRPr>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tıklayın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24521839"/>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Veri Yer Tutucusu 2"/>
          <p:cNvSpPr>
            <a:spLocks noGrp="1"/>
          </p:cNvSpPr>
          <p:nvPr>
            <p:ph type="dt" sz="half" idx="10"/>
          </p:nvPr>
        </p:nvSpPr>
        <p:spPr>
          <a:xfrm>
            <a:off x="304800" y="6264275"/>
            <a:ext cx="2133600" cy="365125"/>
          </a:xfrm>
          <a:prstGeom prst="rect">
            <a:avLst/>
          </a:prstGeom>
        </p:spPr>
        <p:txBody>
          <a:bodyPr/>
          <a:lstStyle/>
          <a:p>
            <a:endParaRPr lang="en-US" dirty="0">
              <a:solidFill>
                <a:prstClr val="black">
                  <a:tint val="75000"/>
                </a:prstClr>
              </a:solidFill>
            </a:endParaRPr>
          </a:p>
        </p:txBody>
      </p:sp>
      <p:sp>
        <p:nvSpPr>
          <p:cNvPr id="4" name="Slayt Numarası Yer Tutucusu 3"/>
          <p:cNvSpPr>
            <a:spLocks noGrp="1"/>
          </p:cNvSpPr>
          <p:nvPr>
            <p:ph type="sldNum" sz="quarter" idx="11"/>
          </p:nvPr>
        </p:nvSpPr>
        <p:spPr>
          <a:xfrm>
            <a:off x="6781800" y="5808662"/>
            <a:ext cx="2133600" cy="365125"/>
          </a:xfrm>
          <a:prstGeom prst="rect">
            <a:avLst/>
          </a:prstGeom>
        </p:spPr>
        <p:txBody>
          <a:bodyPr/>
          <a:lstStyle/>
          <a:p>
            <a:fld id="{11DB63C4-803A-164C-85DA-AEE8F06680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86927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İçerik Yer Tutucusu 2"/>
          <p:cNvSpPr>
            <a:spLocks noGrp="1"/>
          </p:cNvSpPr>
          <p:nvPr>
            <p:ph idx="1"/>
          </p:nvPr>
        </p:nvSpPr>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5" name="Alt Bilgi Yer Tutucusu 4"/>
          <p:cNvSpPr>
            <a:spLocks noGrp="1"/>
          </p:cNvSpPr>
          <p:nvPr>
            <p:ph type="ftr" sz="quarter" idx="11"/>
          </p:nvPr>
        </p:nvSpPr>
        <p:spPr>
          <a:xfrm>
            <a:off x="3028950" y="6356350"/>
            <a:ext cx="30861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1943157569"/>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23888" y="1709738"/>
            <a:ext cx="7886700" cy="2852737"/>
          </a:xfrm>
        </p:spPr>
        <p:txBody>
          <a:bodyPr anchor="b"/>
          <a:lstStyle>
            <a:lvl1pPr>
              <a:defRPr sz="6000"/>
            </a:lvl1pPr>
          </a:lstStyle>
          <a:p>
            <a:r>
              <a:rPr lang="tr-TR" smtClean="0"/>
              <a:t>Asıl başlık stilini düzenlemek için tıklayın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tıklayın</a:t>
            </a:r>
          </a:p>
        </p:txBody>
      </p:sp>
      <p:sp>
        <p:nvSpPr>
          <p:cNvPr id="4" name="Veri Yer Tutucusu 3"/>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5" name="Alt Bilgi Yer Tutucusu 4"/>
          <p:cNvSpPr>
            <a:spLocks noGrp="1"/>
          </p:cNvSpPr>
          <p:nvPr>
            <p:ph type="ftr" sz="quarter" idx="11"/>
          </p:nvPr>
        </p:nvSpPr>
        <p:spPr>
          <a:xfrm>
            <a:off x="3028950" y="6356350"/>
            <a:ext cx="30861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186544225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İçerik Yer Tutucusu 2"/>
          <p:cNvSpPr>
            <a:spLocks noGrp="1"/>
          </p:cNvSpPr>
          <p:nvPr>
            <p:ph sz="half" idx="1"/>
          </p:nvPr>
        </p:nvSpPr>
        <p:spPr>
          <a:xfrm>
            <a:off x="628650" y="1825625"/>
            <a:ext cx="3867150" cy="4351338"/>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825625"/>
            <a:ext cx="3867150" cy="4351338"/>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6" name="Alt Bilgi Yer Tutucusu 5"/>
          <p:cNvSpPr>
            <a:spLocks noGrp="1"/>
          </p:cNvSpPr>
          <p:nvPr>
            <p:ph type="ftr" sz="quarter" idx="11"/>
          </p:nvPr>
        </p:nvSpPr>
        <p:spPr>
          <a:xfrm>
            <a:off x="3028950" y="6356350"/>
            <a:ext cx="30861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13742004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30238" y="365125"/>
            <a:ext cx="7886700" cy="1325563"/>
          </a:xfrm>
        </p:spPr>
        <p:txBody>
          <a:bodyPr/>
          <a:lstStyle/>
          <a:p>
            <a:r>
              <a:rPr lang="tr-TR" smtClean="0"/>
              <a:t>Asıl başlık stilini düzenlemek için tıklayın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tıklayın</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8" name="Alt Bilgi Yer Tutucusu 7"/>
          <p:cNvSpPr>
            <a:spLocks noGrp="1"/>
          </p:cNvSpPr>
          <p:nvPr>
            <p:ph type="ftr" sz="quarter" idx="11"/>
          </p:nvPr>
        </p:nvSpPr>
        <p:spPr>
          <a:xfrm>
            <a:off x="3028950" y="6356350"/>
            <a:ext cx="3086100" cy="365125"/>
          </a:xfrm>
          <a:prstGeom prst="rect">
            <a:avLst/>
          </a:prstGeom>
        </p:spPr>
        <p:txBody>
          <a:bodyPr/>
          <a:lstStyle/>
          <a:p>
            <a:endParaRPr lang="tr-TR"/>
          </a:p>
        </p:txBody>
      </p:sp>
      <p:sp>
        <p:nvSpPr>
          <p:cNvPr id="9" name="Slayt Numarası Yer Tutucusu 8"/>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21474031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stilini düzenlemek için tıklayın</a:t>
            </a:r>
            <a:endParaRPr lang="tr-TR"/>
          </a:p>
        </p:txBody>
      </p:sp>
      <p:sp>
        <p:nvSpPr>
          <p:cNvPr id="3" name="Veri Yer Tutucusu 2"/>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4" name="Alt Bilgi Yer Tutucusu 3"/>
          <p:cNvSpPr>
            <a:spLocks noGrp="1"/>
          </p:cNvSpPr>
          <p:nvPr>
            <p:ph type="ftr" sz="quarter" idx="11"/>
          </p:nvPr>
        </p:nvSpPr>
        <p:spPr>
          <a:xfrm>
            <a:off x="3028950" y="6356350"/>
            <a:ext cx="30861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79435207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3" name="Alt Bilgi Yer Tutucusu 2"/>
          <p:cNvSpPr>
            <a:spLocks noGrp="1"/>
          </p:cNvSpPr>
          <p:nvPr>
            <p:ph type="ftr" sz="quarter" idx="11"/>
          </p:nvPr>
        </p:nvSpPr>
        <p:spPr>
          <a:xfrm>
            <a:off x="3028950" y="6356350"/>
            <a:ext cx="30861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191700838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30238" y="457200"/>
            <a:ext cx="2949575" cy="1600200"/>
          </a:xfrm>
        </p:spPr>
        <p:txBody>
          <a:bodyPr anchor="b"/>
          <a:lstStyle>
            <a:lvl1pPr>
              <a:defRPr sz="3200"/>
            </a:lvl1pPr>
          </a:lstStyle>
          <a:p>
            <a:r>
              <a:rPr lang="tr-TR" smtClean="0"/>
              <a:t>Asıl başlık stilini düzenlemek için tıklayın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Veri Yer Tutucusu 4"/>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6" name="Alt Bilgi Yer Tutucusu 5"/>
          <p:cNvSpPr>
            <a:spLocks noGrp="1"/>
          </p:cNvSpPr>
          <p:nvPr>
            <p:ph type="ftr" sz="quarter" idx="11"/>
          </p:nvPr>
        </p:nvSpPr>
        <p:spPr>
          <a:xfrm>
            <a:off x="3028950" y="6356350"/>
            <a:ext cx="30861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46280436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30238" y="457200"/>
            <a:ext cx="2949575" cy="1600200"/>
          </a:xfrm>
        </p:spPr>
        <p:txBody>
          <a:bodyPr anchor="b"/>
          <a:lstStyle>
            <a:lvl1pPr>
              <a:defRPr sz="3200"/>
            </a:lvl1pPr>
          </a:lstStyle>
          <a:p>
            <a:r>
              <a:rPr lang="tr-TR" smtClean="0"/>
              <a:t>Asıl başlık stilini düzenlemek için tıklayın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tıklayın</a:t>
            </a:r>
          </a:p>
        </p:txBody>
      </p:sp>
      <p:sp>
        <p:nvSpPr>
          <p:cNvPr id="5" name="Veri Yer Tutucusu 4"/>
          <p:cNvSpPr>
            <a:spLocks noGrp="1"/>
          </p:cNvSpPr>
          <p:nvPr>
            <p:ph type="dt" sz="half" idx="10"/>
          </p:nvPr>
        </p:nvSpPr>
        <p:spPr>
          <a:xfrm>
            <a:off x="628650" y="6356350"/>
            <a:ext cx="2057400" cy="365125"/>
          </a:xfrm>
          <a:prstGeom prst="rect">
            <a:avLst/>
          </a:prstGeom>
        </p:spPr>
        <p:txBody>
          <a:bodyPr/>
          <a:lstStyle/>
          <a:p>
            <a:fld id="{9BDB613B-C612-0F48-BCF7-A73A649226FC}" type="datetimeFigureOut">
              <a:rPr lang="tr-TR" smtClean="0"/>
              <a:t>22.10.2019</a:t>
            </a:fld>
            <a:endParaRPr lang="tr-TR"/>
          </a:p>
        </p:txBody>
      </p:sp>
      <p:sp>
        <p:nvSpPr>
          <p:cNvPr id="6" name="Alt Bilgi Yer Tutucusu 5"/>
          <p:cNvSpPr>
            <a:spLocks noGrp="1"/>
          </p:cNvSpPr>
          <p:nvPr>
            <p:ph type="ftr" sz="quarter" idx="11"/>
          </p:nvPr>
        </p:nvSpPr>
        <p:spPr>
          <a:xfrm>
            <a:off x="3028950" y="6356350"/>
            <a:ext cx="30861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6457950" y="6356350"/>
            <a:ext cx="2057400" cy="365125"/>
          </a:xfrm>
          <a:prstGeom prst="rect">
            <a:avLst/>
          </a:prstGeom>
        </p:spPr>
        <p:txBody>
          <a:bodyPr/>
          <a:lstStyle/>
          <a:p>
            <a:fld id="{03B64EEE-E2C6-774F-905D-AFB1AC683FF1}" type="slidenum">
              <a:rPr lang="tr-TR" smtClean="0"/>
              <a:t>‹#›</a:t>
            </a:fld>
            <a:endParaRPr lang="tr-TR"/>
          </a:p>
        </p:txBody>
      </p:sp>
    </p:spTree>
    <p:extLst>
      <p:ext uri="{BB962C8B-B14F-4D97-AF65-F5344CB8AC3E}">
        <p14:creationId xmlns:p14="http://schemas.microsoft.com/office/powerpoint/2010/main" val="16724354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Başlık Yer Tutucusu 1"/>
          <p:cNvSpPr>
            <a:spLocks noGrp="1"/>
          </p:cNvSpPr>
          <p:nvPr>
            <p:ph type="title"/>
          </p:nvPr>
        </p:nvSpPr>
        <p:spPr>
          <a:xfrm>
            <a:off x="628650" y="1056721"/>
            <a:ext cx="7886700" cy="1325563"/>
          </a:xfrm>
          <a:prstGeom prst="rect">
            <a:avLst/>
          </a:prstGeom>
        </p:spPr>
        <p:txBody>
          <a:bodyPr vert="horz" lIns="91440" tIns="45720" rIns="91440" bIns="45720" rtlCol="0" anchor="ctr">
            <a:normAutofit/>
          </a:bodyPr>
          <a:lstStyle/>
          <a:p>
            <a:r>
              <a:rPr lang="tr-TR" dirty="0" smtClean="0"/>
              <a:t>Asıl başlık stilini düzenlemek için tıklayın</a:t>
            </a:r>
            <a:endParaRPr lang="tr-TR" dirty="0"/>
          </a:p>
        </p:txBody>
      </p:sp>
      <p:sp>
        <p:nvSpPr>
          <p:cNvPr id="3" name="Metin Yer Tutucusu 2"/>
          <p:cNvSpPr>
            <a:spLocks noGrp="1"/>
          </p:cNvSpPr>
          <p:nvPr>
            <p:ph type="body" idx="1"/>
          </p:nvPr>
        </p:nvSpPr>
        <p:spPr>
          <a:xfrm>
            <a:off x="628650" y="2348879"/>
            <a:ext cx="7886700" cy="3828083"/>
          </a:xfrm>
          <a:prstGeom prst="rect">
            <a:avLst/>
          </a:prstGeom>
        </p:spPr>
        <p:txBody>
          <a:bodyPr vert="horz" lIns="91440" tIns="45720" rIns="91440" bIns="45720" rtlCol="0">
            <a:normAutofit/>
          </a:bodyPr>
          <a:lstStyle/>
          <a:p>
            <a:pPr lvl="0"/>
            <a:r>
              <a:rPr lang="tr-TR" dirty="0" smtClean="0"/>
              <a:t>Asıl metin stillerini düzenlemek için tıklayın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8" name="Resim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00" y="0"/>
            <a:ext cx="9108281" cy="6858000"/>
          </a:xfrm>
          <a:prstGeom prst="rect">
            <a:avLst/>
          </a:prstGeom>
        </p:spPr>
      </p:pic>
    </p:spTree>
    <p:extLst>
      <p:ext uri="{BB962C8B-B14F-4D97-AF65-F5344CB8AC3E}">
        <p14:creationId xmlns:p14="http://schemas.microsoft.com/office/powerpoint/2010/main" val="5444495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21" r:id="rId13"/>
    <p:sldLayoutId id="2147483763" r:id="rId14"/>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rgbClr val="D32F43"/>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venir Next" charset="0"/>
          <a:ea typeface="Avenir Next" charset="0"/>
          <a:cs typeface="Avenir Nex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venir Next" charset="0"/>
          <a:ea typeface="Avenir Next" charset="0"/>
          <a:cs typeface="Avenir Nex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venir Next" charset="0"/>
          <a:ea typeface="Avenir Next" charset="0"/>
          <a:cs typeface="Avenir Nex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venir Next" charset="0"/>
          <a:ea typeface="Avenir Next" charset="0"/>
          <a:cs typeface="Avenir Nex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venir Next" charset="0"/>
          <a:ea typeface="Avenir Next" charset="0"/>
          <a:cs typeface="Avenir Nex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europass.cedefop.europa.e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ecvet.ua.gov.tr/tr/"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image" Target="../media/image30.jpeg"/><Relationship Id="rId5" Type="http://schemas.openxmlformats.org/officeDocument/2006/relationships/diagramQuickStyle" Target="../diagrams/quickStyle3.xml"/><Relationship Id="rId10" Type="http://schemas.openxmlformats.org/officeDocument/2006/relationships/image" Target="../media/image29.png"/><Relationship Id="rId4" Type="http://schemas.openxmlformats.org/officeDocument/2006/relationships/diagramLayout" Target="../diagrams/layout3.xml"/><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ecvet.ua.gov.tr/t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8" y="14288"/>
            <a:ext cx="9144000" cy="6858000"/>
          </a:xfrm>
          <a:prstGeom prst="rect">
            <a:avLst/>
          </a:prstGeom>
        </p:spPr>
      </p:pic>
      <p:graphicFrame>
        <p:nvGraphicFramePr>
          <p:cNvPr id="56323" name="Object 1"/>
          <p:cNvGraphicFramePr>
            <a:graphicFrameLocks noChangeAspect="1"/>
          </p:cNvGraphicFramePr>
          <p:nvPr/>
        </p:nvGraphicFramePr>
        <p:xfrm>
          <a:off x="4557713" y="3414713"/>
          <a:ext cx="28575" cy="28575"/>
        </p:xfrm>
        <a:graphic>
          <a:graphicData uri="http://schemas.openxmlformats.org/presentationml/2006/ole">
            <mc:AlternateContent xmlns:mc="http://schemas.openxmlformats.org/markup-compatibility/2006">
              <mc:Choice xmlns:v="urn:schemas-microsoft-com:vml" Requires="v">
                <p:oleObj spid="_x0000_s3215" name="Artwork" r:id="rId5" imgW="277587075" imgH="277120350" progId="Adobe.Illustrator.15.1">
                  <p:embed/>
                </p:oleObj>
              </mc:Choice>
              <mc:Fallback>
                <p:oleObj name="Artwork" r:id="rId5" imgW="277587075" imgH="277120350" progId="Adobe.Illustrator.15.1">
                  <p:embed/>
                  <p:pic>
                    <p:nvPicPr>
                      <p:cNvPr id="56323"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7713" y="3414713"/>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4" name="Rectangle 7"/>
          <p:cNvSpPr>
            <a:spLocks noChangeArrowheads="1"/>
          </p:cNvSpPr>
          <p:nvPr/>
        </p:nvSpPr>
        <p:spPr bwMode="auto">
          <a:xfrm>
            <a:off x="4139952" y="1840756"/>
            <a:ext cx="48006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87325" indent="-187325"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914400" eaLnBrk="1" fontAlgn="base" hangingPunct="1">
              <a:lnSpc>
                <a:spcPct val="90000"/>
              </a:lnSpc>
              <a:spcBef>
                <a:spcPct val="0"/>
              </a:spcBef>
              <a:spcAft>
                <a:spcPct val="0"/>
              </a:spcAft>
              <a:buFontTx/>
              <a:buNone/>
            </a:pPr>
            <a:r>
              <a:rPr lang="tr-TR" altLang="tr-TR" sz="4000" b="1" dirty="0" smtClean="0">
                <a:solidFill>
                  <a:schemeClr val="accent1">
                    <a:lumMod val="50000"/>
                  </a:schemeClr>
                </a:solidFill>
                <a:latin typeface="Avenir Next" charset="0"/>
                <a:ea typeface="Avenir Next" charset="0"/>
                <a:cs typeface="Avenir Next" charset="0"/>
              </a:rPr>
              <a:t>MESLEKİ VE</a:t>
            </a:r>
          </a:p>
          <a:p>
            <a:pPr defTabSz="914400" eaLnBrk="1" fontAlgn="base" hangingPunct="1">
              <a:lnSpc>
                <a:spcPct val="90000"/>
              </a:lnSpc>
              <a:spcBef>
                <a:spcPct val="0"/>
              </a:spcBef>
              <a:spcAft>
                <a:spcPct val="0"/>
              </a:spcAft>
              <a:buFontTx/>
              <a:buNone/>
            </a:pPr>
            <a:r>
              <a:rPr lang="tr-TR" altLang="tr-TR" sz="4000" b="1" dirty="0" smtClean="0">
                <a:solidFill>
                  <a:schemeClr val="accent1">
                    <a:lumMod val="50000"/>
                  </a:schemeClr>
                </a:solidFill>
                <a:latin typeface="Avenir Next" charset="0"/>
                <a:ea typeface="Avenir Next" charset="0"/>
                <a:cs typeface="Avenir Next" charset="0"/>
              </a:rPr>
              <a:t>TEKNİK EĞİTİMDE </a:t>
            </a:r>
          </a:p>
          <a:p>
            <a:pPr defTabSz="914400" eaLnBrk="1" fontAlgn="base" hangingPunct="1">
              <a:lnSpc>
                <a:spcPct val="90000"/>
              </a:lnSpc>
              <a:spcBef>
                <a:spcPct val="0"/>
              </a:spcBef>
              <a:spcAft>
                <a:spcPct val="0"/>
              </a:spcAft>
              <a:buFontTx/>
              <a:buNone/>
            </a:pPr>
            <a:r>
              <a:rPr lang="tr-TR" altLang="tr-TR" sz="4000" b="1" dirty="0" smtClean="0">
                <a:solidFill>
                  <a:schemeClr val="accent1">
                    <a:lumMod val="50000"/>
                  </a:schemeClr>
                </a:solidFill>
                <a:latin typeface="Avenir Next" charset="0"/>
                <a:ea typeface="Avenir Next" charset="0"/>
                <a:cs typeface="Avenir Next" charset="0"/>
              </a:rPr>
              <a:t>KREDİ TRANSFER</a:t>
            </a:r>
          </a:p>
          <a:p>
            <a:pPr defTabSz="914400" eaLnBrk="1" fontAlgn="base" hangingPunct="1">
              <a:lnSpc>
                <a:spcPct val="90000"/>
              </a:lnSpc>
              <a:spcBef>
                <a:spcPct val="0"/>
              </a:spcBef>
              <a:spcAft>
                <a:spcPct val="0"/>
              </a:spcAft>
              <a:buFontTx/>
              <a:buNone/>
            </a:pPr>
            <a:r>
              <a:rPr lang="tr-TR" altLang="tr-TR" sz="4000" b="1" dirty="0" smtClean="0">
                <a:solidFill>
                  <a:schemeClr val="accent1">
                    <a:lumMod val="50000"/>
                  </a:schemeClr>
                </a:solidFill>
                <a:latin typeface="Avenir Next" charset="0"/>
                <a:ea typeface="Avenir Next" charset="0"/>
                <a:cs typeface="Avenir Next" charset="0"/>
              </a:rPr>
              <a:t>SİSTEMİ</a:t>
            </a:r>
          </a:p>
        </p:txBody>
      </p:sp>
      <p:sp>
        <p:nvSpPr>
          <p:cNvPr id="7" name="Metin kutusu 6"/>
          <p:cNvSpPr txBox="1"/>
          <p:nvPr/>
        </p:nvSpPr>
        <p:spPr>
          <a:xfrm>
            <a:off x="4586288" y="4898717"/>
            <a:ext cx="3308986" cy="1200329"/>
          </a:xfrm>
          <a:prstGeom prst="rect">
            <a:avLst/>
          </a:prstGeom>
          <a:noFill/>
        </p:spPr>
        <p:txBody>
          <a:bodyPr wrap="square" rtlCol="0">
            <a:spAutoFit/>
          </a:bodyPr>
          <a:lstStyle/>
          <a:p>
            <a:pPr algn="ctr"/>
            <a:r>
              <a:rPr lang="tr-TR" b="1" dirty="0" smtClean="0">
                <a:solidFill>
                  <a:srgbClr val="D32F43"/>
                </a:solidFill>
              </a:rPr>
              <a:t>Dr. Balkır ÖZÜNLÜ</a:t>
            </a:r>
          </a:p>
          <a:p>
            <a:pPr algn="ctr"/>
            <a:r>
              <a:rPr lang="tr-TR" altLang="tr-TR" b="1" dirty="0">
                <a:solidFill>
                  <a:srgbClr val="D32F43"/>
                </a:solidFill>
              </a:rPr>
              <a:t>MEB MTEGM</a:t>
            </a:r>
            <a:br>
              <a:rPr lang="tr-TR" altLang="tr-TR" b="1" dirty="0">
                <a:solidFill>
                  <a:srgbClr val="D32F43"/>
                </a:solidFill>
              </a:rPr>
            </a:br>
            <a:r>
              <a:rPr lang="tr-TR" b="1" dirty="0">
                <a:solidFill>
                  <a:srgbClr val="D32F43"/>
                </a:solidFill>
              </a:rPr>
              <a:t>Ulusal ECVET Uzmanı</a:t>
            </a:r>
          </a:p>
          <a:p>
            <a:pPr algn="ctr"/>
            <a:r>
              <a:rPr lang="tr-TR" b="1" dirty="0" smtClean="0">
                <a:solidFill>
                  <a:srgbClr val="D32F43"/>
                </a:solidFill>
              </a:rPr>
              <a:t>Temmuz 2019</a:t>
            </a:r>
            <a:endParaRPr lang="tr-TR" b="1" dirty="0">
              <a:solidFill>
                <a:srgbClr val="D32F43"/>
              </a:solidFill>
            </a:endParaRPr>
          </a:p>
        </p:txBody>
      </p:sp>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246" y="1643317"/>
            <a:ext cx="3256698" cy="3542792"/>
          </a:xfrm>
          <a:prstGeom prst="rect">
            <a:avLst/>
          </a:prstGeom>
        </p:spPr>
      </p:pic>
      <p:cxnSp>
        <p:nvCxnSpPr>
          <p:cNvPr id="8" name="Düz Bağlayıcı 7"/>
          <p:cNvCxnSpPr/>
          <p:nvPr/>
        </p:nvCxnSpPr>
        <p:spPr>
          <a:xfrm>
            <a:off x="3923928" y="1568086"/>
            <a:ext cx="0" cy="3618023"/>
          </a:xfrm>
          <a:prstGeom prst="line">
            <a:avLst/>
          </a:prstGeom>
          <a:ln>
            <a:solidFill>
              <a:srgbClr val="087FB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9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1680" y="2852936"/>
            <a:ext cx="6120680" cy="825624"/>
          </a:xfrm>
        </p:spPr>
        <p:txBody>
          <a:bodyPr>
            <a:noAutofit/>
          </a:bodyPr>
          <a:lstStyle/>
          <a:p>
            <a:pPr algn="ctr"/>
            <a:r>
              <a:rPr lang="tr-TR" b="1" dirty="0" smtClean="0"/>
              <a:t>ECVET Faydalanıcıları</a:t>
            </a:r>
            <a:endParaRPr lang="en-US" b="1" dirty="0"/>
          </a:p>
        </p:txBody>
      </p:sp>
    </p:spTree>
    <p:extLst>
      <p:ext uri="{BB962C8B-B14F-4D97-AF65-F5344CB8AC3E}">
        <p14:creationId xmlns:p14="http://schemas.microsoft.com/office/powerpoint/2010/main" val="2649098644"/>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6" name="Grup 5"/>
          <p:cNvGrpSpPr/>
          <p:nvPr/>
        </p:nvGrpSpPr>
        <p:grpSpPr>
          <a:xfrm rot="1556554">
            <a:off x="2919068" y="2051367"/>
            <a:ext cx="2337074" cy="760746"/>
            <a:chOff x="584268" y="2355085"/>
            <a:chExt cx="2337074" cy="760746"/>
          </a:xfrm>
          <a:scene3d>
            <a:camera prst="orthographicFront"/>
            <a:lightRig rig="threePt" dir="t">
              <a:rot lat="0" lon="0" rev="7500000"/>
            </a:lightRig>
          </a:scene3d>
        </p:grpSpPr>
        <p:sp>
          <p:nvSpPr>
            <p:cNvPr id="7" name="Yuvarlatılmış Dikdörtgen 6"/>
            <p:cNvSpPr/>
            <p:nvPr/>
          </p:nvSpPr>
          <p:spPr>
            <a:xfrm>
              <a:off x="584268" y="2355085"/>
              <a:ext cx="2337074" cy="760746"/>
            </a:xfrm>
            <a:prstGeom prst="roundRect">
              <a:avLst>
                <a:gd name="adj" fmla="val 10000"/>
              </a:avLst>
            </a:prstGeom>
            <a:sp3d z="-152400" extrusionH="63500" prstMaterial="dkEdge">
              <a:bevelT w="12445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Yuvarlatılmış Dikdörtgen 4"/>
            <p:cNvSpPr/>
            <p:nvPr/>
          </p:nvSpPr>
          <p:spPr>
            <a:xfrm>
              <a:off x="606549" y="2377366"/>
              <a:ext cx="2292512" cy="716184"/>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tr-TR" sz="4300" kern="1200" dirty="0" smtClean="0"/>
                <a:t>İşveren</a:t>
              </a:r>
              <a:endParaRPr lang="tr-TR" sz="4300" kern="1200" dirty="0"/>
            </a:p>
          </p:txBody>
        </p:sp>
      </p:grpSp>
      <p:grpSp>
        <p:nvGrpSpPr>
          <p:cNvPr id="3" name="Grup 2"/>
          <p:cNvGrpSpPr/>
          <p:nvPr/>
        </p:nvGrpSpPr>
        <p:grpSpPr>
          <a:xfrm rot="19666984">
            <a:off x="3159771" y="3397863"/>
            <a:ext cx="2337074" cy="779721"/>
            <a:chOff x="584268" y="1966758"/>
            <a:chExt cx="2337074" cy="779721"/>
          </a:xfrm>
          <a:scene3d>
            <a:camera prst="orthographicFront"/>
            <a:lightRig rig="threePt" dir="t">
              <a:rot lat="0" lon="0" rev="7500000"/>
            </a:lightRig>
          </a:scene3d>
        </p:grpSpPr>
        <p:sp>
          <p:nvSpPr>
            <p:cNvPr id="4" name="Yuvarlatılmış Dikdörtgen 3"/>
            <p:cNvSpPr/>
            <p:nvPr/>
          </p:nvSpPr>
          <p:spPr>
            <a:xfrm>
              <a:off x="584268" y="1966758"/>
              <a:ext cx="2337074" cy="779721"/>
            </a:xfrm>
            <a:prstGeom prst="roundRect">
              <a:avLst>
                <a:gd name="adj" fmla="val 10000"/>
              </a:avLst>
            </a:prstGeom>
            <a:sp3d z="-152400" extrusionH="63500" prstMaterial="dkEdge">
              <a:bevelT w="12445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Yuvarlatılmış Dikdörtgen 4"/>
            <p:cNvSpPr/>
            <p:nvPr/>
          </p:nvSpPr>
          <p:spPr>
            <a:xfrm>
              <a:off x="607105" y="1989595"/>
              <a:ext cx="2291400" cy="734047"/>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tr-TR" sz="3700" kern="1200" dirty="0" smtClean="0"/>
                <a:t>İşçi-Çalışan</a:t>
              </a:r>
              <a:endParaRPr lang="tr-TR" sz="3700" kern="1200" dirty="0"/>
            </a:p>
          </p:txBody>
        </p:sp>
      </p:grpSp>
      <p:grpSp>
        <p:nvGrpSpPr>
          <p:cNvPr id="13" name="Grup 12"/>
          <p:cNvGrpSpPr/>
          <p:nvPr/>
        </p:nvGrpSpPr>
        <p:grpSpPr>
          <a:xfrm>
            <a:off x="0" y="2638968"/>
            <a:ext cx="4087604" cy="1028027"/>
            <a:chOff x="0" y="1496736"/>
            <a:chExt cx="2921343" cy="1460671"/>
          </a:xfrm>
          <a:scene3d>
            <a:camera prst="orthographicFront"/>
            <a:lightRig rig="threePt" dir="t">
              <a:rot lat="0" lon="0" rev="7500000"/>
            </a:lightRig>
          </a:scene3d>
        </p:grpSpPr>
        <p:sp>
          <p:nvSpPr>
            <p:cNvPr id="14" name="Yuvarlatılmış Dikdörtgen 13"/>
            <p:cNvSpPr/>
            <p:nvPr/>
          </p:nvSpPr>
          <p:spPr>
            <a:xfrm>
              <a:off x="0" y="1496736"/>
              <a:ext cx="2921343" cy="146067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Yuvarlatılmış Dikdörtgen 4"/>
            <p:cNvSpPr/>
            <p:nvPr/>
          </p:nvSpPr>
          <p:spPr>
            <a:xfrm>
              <a:off x="42782" y="1539518"/>
              <a:ext cx="2835779" cy="13751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tr-TR" sz="3000" b="1" kern="1200" dirty="0" smtClean="0"/>
                <a:t>Önceki Öğrenmelerin Tanınması</a:t>
              </a:r>
              <a:endParaRPr lang="tr-TR" sz="3000" b="1" kern="1200" dirty="0"/>
            </a:p>
          </p:txBody>
        </p:sp>
      </p:grpSp>
    </p:spTree>
    <p:extLst>
      <p:ext uri="{BB962C8B-B14F-4D97-AF65-F5344CB8AC3E}">
        <p14:creationId xmlns:p14="http://schemas.microsoft.com/office/powerpoint/2010/main" val="12166510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ppt_x</p:attrName>
                                        </p:attrNameLst>
                                      </p:cBhvr>
                                      <p:tavLst>
                                        <p:tav tm="0">
                                          <p:val>
                                            <p:strVal val="#ppt_x"/>
                                          </p:val>
                                        </p:tav>
                                        <p:tav tm="100000">
                                          <p:val>
                                            <p:strVal val="#ppt_x"/>
                                          </p:val>
                                        </p:tav>
                                      </p:tavLst>
                                    </p:anim>
                                    <p:anim calcmode="lin" valueType="num">
                                      <p:cBhvr>
                                        <p:cTn id="18" dur="2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anim calcmode="lin" valueType="num">
                                      <p:cBhvr>
                                        <p:cTn id="23" dur="3000" fill="hold"/>
                                        <p:tgtEl>
                                          <p:spTgt spid="6"/>
                                        </p:tgtEl>
                                        <p:attrNameLst>
                                          <p:attrName>ppt_x</p:attrName>
                                        </p:attrNameLst>
                                      </p:cBhvr>
                                      <p:tavLst>
                                        <p:tav tm="0">
                                          <p:val>
                                            <p:strVal val="#ppt_x"/>
                                          </p:val>
                                        </p:tav>
                                        <p:tav tm="100000">
                                          <p:val>
                                            <p:strVal val="#ppt_x"/>
                                          </p:val>
                                        </p:tav>
                                      </p:tavLst>
                                    </p:anim>
                                    <p:anim calcmode="lin" valueType="num">
                                      <p:cBhvr>
                                        <p:cTn id="24"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up 7"/>
          <p:cNvGrpSpPr/>
          <p:nvPr/>
        </p:nvGrpSpPr>
        <p:grpSpPr>
          <a:xfrm rot="1276184">
            <a:off x="6344777" y="4355594"/>
            <a:ext cx="2547707" cy="724201"/>
            <a:chOff x="636926" y="1919620"/>
            <a:chExt cx="2547707" cy="795760"/>
          </a:xfrm>
          <a:scene3d>
            <a:camera prst="orthographicFront"/>
            <a:lightRig rig="threePt" dir="t">
              <a:rot lat="0" lon="0" rev="7500000"/>
            </a:lightRig>
          </a:scene3d>
        </p:grpSpPr>
        <p:sp>
          <p:nvSpPr>
            <p:cNvPr id="9" name="Yuvarlatılmış Dikdörtgen 8"/>
            <p:cNvSpPr/>
            <p:nvPr/>
          </p:nvSpPr>
          <p:spPr>
            <a:xfrm>
              <a:off x="636926" y="1919620"/>
              <a:ext cx="2547707" cy="795760"/>
            </a:xfrm>
            <a:prstGeom prst="roundRect">
              <a:avLst>
                <a:gd name="adj" fmla="val 10000"/>
              </a:avLst>
            </a:prstGeom>
            <a:sp3d z="-152400" extrusionH="63500" prstMaterial="dkEdge">
              <a:bevelT w="12445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Yuvarlatılmış Dikdörtgen 4"/>
            <p:cNvSpPr/>
            <p:nvPr/>
          </p:nvSpPr>
          <p:spPr>
            <a:xfrm>
              <a:off x="660233" y="1942927"/>
              <a:ext cx="2501093" cy="749146"/>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tr-TR" sz="4000" kern="1200" dirty="0" smtClean="0"/>
                <a:t>Öğreniciler</a:t>
              </a:r>
              <a:endParaRPr lang="tr-TR" sz="4000" kern="1200" dirty="0"/>
            </a:p>
          </p:txBody>
        </p:sp>
      </p:grpSp>
      <p:grpSp>
        <p:nvGrpSpPr>
          <p:cNvPr id="11" name="Grup 10"/>
          <p:cNvGrpSpPr/>
          <p:nvPr/>
        </p:nvGrpSpPr>
        <p:grpSpPr>
          <a:xfrm rot="19231772">
            <a:off x="4251846" y="5021444"/>
            <a:ext cx="2547707" cy="702195"/>
            <a:chOff x="636926" y="2375365"/>
            <a:chExt cx="2547707" cy="702195"/>
          </a:xfrm>
          <a:scene3d>
            <a:camera prst="orthographicFront"/>
            <a:lightRig rig="threePt" dir="t">
              <a:rot lat="0" lon="0" rev="7500000"/>
            </a:lightRig>
          </a:scene3d>
        </p:grpSpPr>
        <p:sp>
          <p:nvSpPr>
            <p:cNvPr id="12" name="Yuvarlatılmış Dikdörtgen 11"/>
            <p:cNvSpPr/>
            <p:nvPr/>
          </p:nvSpPr>
          <p:spPr>
            <a:xfrm>
              <a:off x="636926" y="2375365"/>
              <a:ext cx="2547707" cy="702195"/>
            </a:xfrm>
            <a:prstGeom prst="roundRect">
              <a:avLst>
                <a:gd name="adj" fmla="val 10000"/>
              </a:avLst>
            </a:prstGeom>
            <a:sp3d z="-152400" extrusionH="63500" prstMaterial="dkEdge">
              <a:bevelT w="12445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Yuvarlatılmış Dikdörtgen 4"/>
            <p:cNvSpPr/>
            <p:nvPr/>
          </p:nvSpPr>
          <p:spPr>
            <a:xfrm>
              <a:off x="657493" y="2395932"/>
              <a:ext cx="2506573" cy="661061"/>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tr-TR" sz="4000" kern="1200" dirty="0" smtClean="0"/>
                <a:t>Öğreticiler</a:t>
              </a:r>
              <a:endParaRPr lang="tr-TR" sz="4000" kern="1200" dirty="0"/>
            </a:p>
          </p:txBody>
        </p:sp>
      </p:grpSp>
      <p:grpSp>
        <p:nvGrpSpPr>
          <p:cNvPr id="14" name="Grup 13"/>
          <p:cNvGrpSpPr/>
          <p:nvPr/>
        </p:nvGrpSpPr>
        <p:grpSpPr>
          <a:xfrm>
            <a:off x="5842773" y="5301208"/>
            <a:ext cx="3265731" cy="1500409"/>
            <a:chOff x="-9089" y="1256070"/>
            <a:chExt cx="3265731" cy="1592317"/>
          </a:xfrm>
          <a:scene3d>
            <a:camera prst="orthographicFront"/>
            <a:lightRig rig="threePt" dir="t">
              <a:rot lat="0" lon="0" rev="7500000"/>
            </a:lightRig>
          </a:scene3d>
        </p:grpSpPr>
        <p:sp>
          <p:nvSpPr>
            <p:cNvPr id="15" name="Yuvarlatılmış Dikdörtgen 14"/>
            <p:cNvSpPr/>
            <p:nvPr/>
          </p:nvSpPr>
          <p:spPr>
            <a:xfrm>
              <a:off x="0" y="1256070"/>
              <a:ext cx="3184634" cy="159231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Yuvarlatılmış Dikdörtgen 4"/>
            <p:cNvSpPr/>
            <p:nvPr/>
          </p:nvSpPr>
          <p:spPr>
            <a:xfrm>
              <a:off x="-9089" y="1302707"/>
              <a:ext cx="3265731" cy="14990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tr-TR" sz="2600" b="1" kern="1200" dirty="0" smtClean="0"/>
                <a:t>Farklı Coğrafyada Elde Edilen Kazanımların Tanınması</a:t>
              </a:r>
              <a:endParaRPr lang="tr-TR" sz="2600" b="1" kern="1200" dirty="0"/>
            </a:p>
          </p:txBody>
        </p:sp>
      </p:grpSp>
    </p:spTree>
    <p:extLst>
      <p:ext uri="{BB962C8B-B14F-4D97-AF65-F5344CB8AC3E}">
        <p14:creationId xmlns:p14="http://schemas.microsoft.com/office/powerpoint/2010/main" val="33548086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0"/>
                                        <p:tgtEl>
                                          <p:spTgt spid="11"/>
                                        </p:tgtEl>
                                      </p:cBhvr>
                                    </p:animEffect>
                                    <p:anim calcmode="lin" valueType="num">
                                      <p:cBhvr>
                                        <p:cTn id="14" dur="3000" fill="hold"/>
                                        <p:tgtEl>
                                          <p:spTgt spid="11"/>
                                        </p:tgtEl>
                                        <p:attrNameLst>
                                          <p:attrName>ppt_x</p:attrName>
                                        </p:attrNameLst>
                                      </p:cBhvr>
                                      <p:tavLst>
                                        <p:tav tm="0">
                                          <p:val>
                                            <p:strVal val="#ppt_x"/>
                                          </p:val>
                                        </p:tav>
                                        <p:tav tm="100000">
                                          <p:val>
                                            <p:strVal val="#ppt_x"/>
                                          </p:val>
                                        </p:tav>
                                      </p:tavLst>
                                    </p:anim>
                                    <p:anim calcmode="lin" valueType="num">
                                      <p:cBhvr>
                                        <p:cTn id="15" dur="3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500"/>
                                        <p:tgtEl>
                                          <p:spTgt spid="8"/>
                                        </p:tgtEl>
                                      </p:cBhvr>
                                    </p:animEffect>
                                    <p:anim calcmode="lin" valueType="num">
                                      <p:cBhvr>
                                        <p:cTn id="20" dur="3500" fill="hold"/>
                                        <p:tgtEl>
                                          <p:spTgt spid="8"/>
                                        </p:tgtEl>
                                        <p:attrNameLst>
                                          <p:attrName>ppt_x</p:attrName>
                                        </p:attrNameLst>
                                      </p:cBhvr>
                                      <p:tavLst>
                                        <p:tav tm="0">
                                          <p:val>
                                            <p:strVal val="#ppt_x"/>
                                          </p:val>
                                        </p:tav>
                                        <p:tav tm="100000">
                                          <p:val>
                                            <p:strVal val="#ppt_x"/>
                                          </p:val>
                                        </p:tav>
                                      </p:tavLst>
                                    </p:anim>
                                    <p:anim calcmode="lin" valueType="num">
                                      <p:cBhvr>
                                        <p:cTn id="21" dur="3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789324" y="608766"/>
            <a:ext cx="5688632" cy="922284"/>
            <a:chOff x="-9089" y="1256070"/>
            <a:chExt cx="3265731" cy="1592317"/>
          </a:xfrm>
          <a:scene3d>
            <a:camera prst="orthographicFront"/>
            <a:lightRig rig="threePt" dir="t">
              <a:rot lat="0" lon="0" rev="7500000"/>
            </a:lightRig>
          </a:scene3d>
        </p:grpSpPr>
        <p:sp>
          <p:nvSpPr>
            <p:cNvPr id="5" name="Yuvarlatılmış Dikdörtgen 4"/>
            <p:cNvSpPr/>
            <p:nvPr/>
          </p:nvSpPr>
          <p:spPr>
            <a:xfrm>
              <a:off x="0" y="1256070"/>
              <a:ext cx="3184634" cy="1592317"/>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Yuvarlatılmış Dikdörtgen 4"/>
            <p:cNvSpPr/>
            <p:nvPr/>
          </p:nvSpPr>
          <p:spPr>
            <a:xfrm>
              <a:off x="-9089" y="1302707"/>
              <a:ext cx="3265731" cy="149904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tr-TR" sz="2600" b="1" dirty="0" smtClean="0"/>
                <a:t>Mesleki Eğitim Politikaları ve Stratejik Gelişimle İlgili Kuruluşlar</a:t>
              </a:r>
              <a:endParaRPr lang="tr-TR" sz="2600" b="1" kern="1200" dirty="0"/>
            </a:p>
          </p:txBody>
        </p:sp>
      </p:grpSp>
      <p:pic>
        <p:nvPicPr>
          <p:cNvPr id="5122" name="Picture 2" descr="C:\Users\BALKIR~1\AppData\Local\Temp\Rar$DRa0.756\Milli Eğitim Bakanlığı Arma Logo Türkçe\Milli Eğitim Bakanlığı Arma 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t="21692" b="19845"/>
          <a:stretch/>
        </p:blipFill>
        <p:spPr bwMode="auto">
          <a:xfrm>
            <a:off x="3001971" y="1781503"/>
            <a:ext cx="2938181" cy="222293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221088"/>
            <a:ext cx="3336116" cy="1496706"/>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221088"/>
            <a:ext cx="2936313" cy="1670196"/>
          </a:xfrm>
          <a:prstGeom prst="rect">
            <a:avLst/>
          </a:prstGeom>
        </p:spPr>
      </p:pic>
    </p:spTree>
    <p:extLst>
      <p:ext uri="{BB962C8B-B14F-4D97-AF65-F5344CB8AC3E}">
        <p14:creationId xmlns:p14="http://schemas.microsoft.com/office/powerpoint/2010/main" val="1353438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circle(in)">
                                      <p:cBhvr>
                                        <p:cTn id="13" dur="2000"/>
                                        <p:tgtEl>
                                          <p:spTgt spid="5122"/>
                                        </p:tgtEl>
                                      </p:cBhvr>
                                    </p:animEffec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par>
                          <p:cTn id="18" fill="hold">
                            <p:stCondLst>
                              <p:cond delay="5000"/>
                            </p:stCondLst>
                            <p:childTnLst>
                              <p:par>
                                <p:cTn id="19" presetID="6"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8" y="620688"/>
            <a:ext cx="7056784" cy="984553"/>
          </a:xfrm>
        </p:spPr>
        <p:txBody>
          <a:bodyPr/>
          <a:lstStyle/>
          <a:p>
            <a:r>
              <a:rPr lang="tr-TR" sz="4000" dirty="0" err="1" smtClean="0">
                <a:solidFill>
                  <a:srgbClr val="D32F43"/>
                </a:solidFill>
                <a:latin typeface="Helvetica" charset="0"/>
                <a:ea typeface="Helvetica" charset="0"/>
                <a:cs typeface="Helvetica" charset="0"/>
              </a:rPr>
              <a:t>ECVET’in</a:t>
            </a:r>
            <a:r>
              <a:rPr lang="tr-TR" sz="4000" dirty="0" smtClean="0">
                <a:solidFill>
                  <a:srgbClr val="D32F43"/>
                </a:solidFill>
                <a:latin typeface="Helvetica" charset="0"/>
                <a:ea typeface="Helvetica" charset="0"/>
                <a:cs typeface="Helvetica" charset="0"/>
              </a:rPr>
              <a:t> Temel Prensipleri</a:t>
            </a:r>
            <a:endParaRPr lang="en-GB" sz="4000" dirty="0">
              <a:solidFill>
                <a:srgbClr val="D32F43"/>
              </a:solidFill>
              <a:latin typeface="Helvetica" charset="0"/>
              <a:ea typeface="Helvetica" charset="0"/>
              <a:cs typeface="Helvetica" charset="0"/>
            </a:endParaRPr>
          </a:p>
        </p:txBody>
      </p:sp>
      <p:sp>
        <p:nvSpPr>
          <p:cNvPr id="3" name="İçerik Yer Tutucusu 2"/>
          <p:cNvSpPr>
            <a:spLocks noGrp="1"/>
          </p:cNvSpPr>
          <p:nvPr>
            <p:ph sz="half" idx="1"/>
          </p:nvPr>
        </p:nvSpPr>
        <p:spPr>
          <a:xfrm>
            <a:off x="1043608" y="2092872"/>
            <a:ext cx="7185992" cy="3928416"/>
          </a:xfrm>
        </p:spPr>
        <p:txBody>
          <a:bodyPr>
            <a:normAutofit/>
          </a:bodyPr>
          <a:lstStyle/>
          <a:p>
            <a:pPr marL="441325" indent="-441325"/>
            <a:r>
              <a:rPr lang="tr-TR" sz="2000" dirty="0" smtClean="0">
                <a:solidFill>
                  <a:schemeClr val="tx1"/>
                </a:solidFill>
                <a:latin typeface="Avenir Next" charset="0"/>
                <a:ea typeface="Avenir Next" charset="0"/>
                <a:cs typeface="Avenir Next" charset="0"/>
              </a:rPr>
              <a:t>Gönüllü bir sistem olması,</a:t>
            </a:r>
            <a:endParaRPr lang="tr-TR" sz="2000" dirty="0">
              <a:solidFill>
                <a:schemeClr val="tx1"/>
              </a:solidFill>
              <a:latin typeface="Avenir Next" charset="0"/>
              <a:ea typeface="Avenir Next" charset="0"/>
              <a:cs typeface="Avenir Next" charset="0"/>
            </a:endParaRPr>
          </a:p>
          <a:p>
            <a:pPr marL="441325" indent="-441325"/>
            <a:r>
              <a:rPr lang="tr-TR" sz="2000" dirty="0">
                <a:solidFill>
                  <a:schemeClr val="tx1"/>
                </a:solidFill>
                <a:latin typeface="Avenir Next" charset="0"/>
                <a:ea typeface="Avenir Next" charset="0"/>
                <a:cs typeface="Avenir Next" charset="0"/>
              </a:rPr>
              <a:t>Kurumlar arası karşılıklı </a:t>
            </a:r>
            <a:r>
              <a:rPr lang="tr-TR" sz="2000" dirty="0" smtClean="0">
                <a:solidFill>
                  <a:schemeClr val="tx1"/>
                </a:solidFill>
                <a:latin typeface="Avenir Next" charset="0"/>
                <a:ea typeface="Avenir Next" charset="0"/>
                <a:cs typeface="Avenir Next" charset="0"/>
              </a:rPr>
              <a:t>güvene dayanması,</a:t>
            </a:r>
            <a:endParaRPr lang="tr-TR" sz="2000" dirty="0">
              <a:solidFill>
                <a:schemeClr val="tx1"/>
              </a:solidFill>
              <a:latin typeface="Avenir Next" charset="0"/>
              <a:ea typeface="Avenir Next" charset="0"/>
              <a:cs typeface="Avenir Next" charset="0"/>
            </a:endParaRPr>
          </a:p>
          <a:p>
            <a:pPr marL="441325" indent="-441325"/>
            <a:r>
              <a:rPr lang="tr-TR" sz="2000" dirty="0">
                <a:solidFill>
                  <a:schemeClr val="tx1"/>
                </a:solidFill>
                <a:latin typeface="Avenir Next" charset="0"/>
                <a:ea typeface="Avenir Next" charset="0"/>
                <a:cs typeface="Avenir Next" charset="0"/>
              </a:rPr>
              <a:t>Tüm mesleki eğitim sağlayıcılarını </a:t>
            </a:r>
            <a:r>
              <a:rPr lang="tr-TR" sz="2000" dirty="0" smtClean="0">
                <a:solidFill>
                  <a:schemeClr val="tx1"/>
                </a:solidFill>
                <a:latin typeface="Avenir Next" charset="0"/>
                <a:ea typeface="Avenir Next" charset="0"/>
                <a:cs typeface="Avenir Next" charset="0"/>
              </a:rPr>
              <a:t>kapsaması, </a:t>
            </a:r>
            <a:endParaRPr lang="tr-TR" sz="2000" dirty="0">
              <a:solidFill>
                <a:schemeClr val="tx1"/>
              </a:solidFill>
              <a:latin typeface="Avenir Next" charset="0"/>
              <a:ea typeface="Avenir Next" charset="0"/>
              <a:cs typeface="Avenir Next" charset="0"/>
            </a:endParaRPr>
          </a:p>
          <a:p>
            <a:pPr marL="441325" indent="-441325"/>
            <a:r>
              <a:rPr lang="tr-TR" sz="2000" dirty="0">
                <a:solidFill>
                  <a:schemeClr val="tx1"/>
                </a:solidFill>
                <a:latin typeface="Avenir Next" charset="0"/>
                <a:ea typeface="Avenir Next" charset="0"/>
                <a:cs typeface="Avenir Next" charset="0"/>
              </a:rPr>
              <a:t>Ulusal ya da bölgesel boyutta </a:t>
            </a:r>
            <a:r>
              <a:rPr lang="tr-TR" sz="2000" dirty="0" smtClean="0">
                <a:solidFill>
                  <a:schemeClr val="tx1"/>
                </a:solidFill>
                <a:latin typeface="Avenir Next" charset="0"/>
                <a:ea typeface="Avenir Next" charset="0"/>
                <a:cs typeface="Avenir Next" charset="0"/>
              </a:rPr>
              <a:t>uygulanabilir olması,</a:t>
            </a:r>
            <a:endParaRPr lang="tr-TR" sz="2000" dirty="0">
              <a:solidFill>
                <a:schemeClr val="tx1"/>
              </a:solidFill>
              <a:latin typeface="Avenir Next" charset="0"/>
              <a:ea typeface="Avenir Next" charset="0"/>
              <a:cs typeface="Avenir Next" charset="0"/>
            </a:endParaRPr>
          </a:p>
          <a:p>
            <a:pPr marL="441325" indent="-441325"/>
            <a:r>
              <a:rPr lang="tr-TR" sz="2000" dirty="0" smtClean="0">
                <a:solidFill>
                  <a:schemeClr val="tx1"/>
                </a:solidFill>
                <a:latin typeface="Avenir Next" charset="0"/>
                <a:ea typeface="Avenir Next" charset="0"/>
                <a:cs typeface="Avenir Next" charset="0"/>
              </a:rPr>
              <a:t>Öğrenici odaklı olması,</a:t>
            </a:r>
            <a:endParaRPr lang="tr-TR" sz="2000" dirty="0">
              <a:solidFill>
                <a:schemeClr val="tx1"/>
              </a:solidFill>
              <a:latin typeface="Avenir Next" charset="0"/>
              <a:ea typeface="Avenir Next" charset="0"/>
              <a:cs typeface="Avenir Next" charset="0"/>
            </a:endParaRPr>
          </a:p>
          <a:p>
            <a:pPr marL="441325" indent="-441325"/>
            <a:r>
              <a:rPr lang="tr-TR" sz="2000" dirty="0">
                <a:solidFill>
                  <a:schemeClr val="tx1"/>
                </a:solidFill>
                <a:latin typeface="Avenir Next" charset="0"/>
                <a:ea typeface="Avenir Next" charset="0"/>
                <a:cs typeface="Avenir Next" charset="0"/>
              </a:rPr>
              <a:t>Bireysel gelişimi ve istihdamı </a:t>
            </a:r>
            <a:r>
              <a:rPr lang="tr-TR" sz="2000" dirty="0" smtClean="0">
                <a:solidFill>
                  <a:schemeClr val="tx1"/>
                </a:solidFill>
                <a:latin typeface="Avenir Next" charset="0"/>
                <a:ea typeface="Avenir Next" charset="0"/>
                <a:cs typeface="Avenir Next" charset="0"/>
              </a:rPr>
              <a:t>destekleyici olması,</a:t>
            </a:r>
            <a:endParaRPr lang="tr-TR" sz="2000" dirty="0">
              <a:solidFill>
                <a:schemeClr val="tx1"/>
              </a:solidFill>
              <a:latin typeface="Avenir Next" charset="0"/>
              <a:ea typeface="Avenir Next" charset="0"/>
              <a:cs typeface="Avenir Next" charset="0"/>
            </a:endParaRPr>
          </a:p>
          <a:p>
            <a:pPr marL="441325" indent="-441325"/>
            <a:r>
              <a:rPr lang="tr-TR" sz="2000" dirty="0" smtClean="0">
                <a:solidFill>
                  <a:schemeClr val="tx1"/>
                </a:solidFill>
                <a:latin typeface="Avenir Next" charset="0"/>
                <a:ea typeface="Avenir Next" charset="0"/>
                <a:cs typeface="Avenir Next" charset="0"/>
              </a:rPr>
              <a:t>Yeterlilikler </a:t>
            </a:r>
            <a:r>
              <a:rPr lang="tr-TR" sz="2000" dirty="0">
                <a:solidFill>
                  <a:schemeClr val="tx1"/>
                </a:solidFill>
                <a:latin typeface="Avenir Next" charset="0"/>
                <a:ea typeface="Avenir Next" charset="0"/>
                <a:cs typeface="Avenir Next" charset="0"/>
              </a:rPr>
              <a:t>ve </a:t>
            </a:r>
            <a:r>
              <a:rPr lang="tr-TR" sz="2000" dirty="0" smtClean="0">
                <a:solidFill>
                  <a:schemeClr val="tx1"/>
                </a:solidFill>
                <a:latin typeface="Avenir Next" charset="0"/>
                <a:ea typeface="Avenir Next" charset="0"/>
                <a:cs typeface="Avenir Next" charset="0"/>
              </a:rPr>
              <a:t>süreçler açısından </a:t>
            </a:r>
            <a:r>
              <a:rPr lang="tr-TR" sz="2000" dirty="0">
                <a:solidFill>
                  <a:schemeClr val="tx1"/>
                </a:solidFill>
                <a:latin typeface="Avenir Next" charset="0"/>
                <a:ea typeface="Avenir Next" charset="0"/>
                <a:cs typeface="Avenir Next" charset="0"/>
              </a:rPr>
              <a:t>şeffaflığı esas alan ve </a:t>
            </a:r>
            <a:r>
              <a:rPr lang="tr-TR" sz="2000" dirty="0" smtClean="0">
                <a:solidFill>
                  <a:schemeClr val="tx1"/>
                </a:solidFill>
                <a:latin typeface="Avenir Next" charset="0"/>
                <a:ea typeface="Avenir Next" charset="0"/>
                <a:cs typeface="Avenir Next" charset="0"/>
              </a:rPr>
              <a:t>artıran temele dayanması,</a:t>
            </a:r>
            <a:endParaRPr lang="tr-TR" sz="2000" dirty="0">
              <a:solidFill>
                <a:schemeClr val="tx1"/>
              </a:solidFill>
              <a:latin typeface="Avenir Next" charset="0"/>
              <a:ea typeface="Avenir Next" charset="0"/>
              <a:cs typeface="Avenir Next" charset="0"/>
            </a:endParaRPr>
          </a:p>
          <a:p>
            <a:pPr marL="441325" indent="-441325"/>
            <a:r>
              <a:rPr lang="tr-TR" sz="2000" dirty="0">
                <a:solidFill>
                  <a:schemeClr val="tx1"/>
                </a:solidFill>
                <a:latin typeface="Avenir Next" charset="0"/>
                <a:ea typeface="Avenir Next" charset="0"/>
                <a:cs typeface="Avenir Next" charset="0"/>
              </a:rPr>
              <a:t>Bir bütün olarak mesleki eğitim için </a:t>
            </a:r>
            <a:r>
              <a:rPr lang="tr-TR" sz="2000" dirty="0" smtClean="0">
                <a:solidFill>
                  <a:schemeClr val="tx1"/>
                </a:solidFill>
                <a:latin typeface="Avenir Next" charset="0"/>
                <a:ea typeface="Avenir Next" charset="0"/>
                <a:cs typeface="Avenir Next" charset="0"/>
              </a:rPr>
              <a:t>tasarlanmış </a:t>
            </a:r>
            <a:r>
              <a:rPr lang="tr-TR" sz="2000" dirty="0" smtClean="0">
                <a:solidFill>
                  <a:schemeClr val="tx1"/>
                </a:solidFill>
                <a:latin typeface="Avenir Next" charset="0"/>
              </a:rPr>
              <a:t>olması</a:t>
            </a:r>
            <a:endParaRPr lang="tr-TR" sz="2000" dirty="0">
              <a:solidFill>
                <a:schemeClr val="tx1"/>
              </a:solidFill>
              <a:latin typeface="Avenir Next" charset="0"/>
              <a:ea typeface="Avenir Next" charset="0"/>
              <a:cs typeface="Avenir Next" charset="0"/>
            </a:endParaRPr>
          </a:p>
          <a:p>
            <a:pPr marL="0" indent="0">
              <a:buNone/>
            </a:pPr>
            <a:endParaRPr lang="tr-TR" sz="1500" dirty="0">
              <a:solidFill>
                <a:schemeClr val="tx1"/>
              </a:solidFill>
            </a:endParaRPr>
          </a:p>
          <a:p>
            <a:endParaRPr lang="tr-TR" sz="1500" dirty="0">
              <a:solidFill>
                <a:schemeClr val="tx1"/>
              </a:solidFill>
            </a:endParaRPr>
          </a:p>
        </p:txBody>
      </p:sp>
    </p:spTree>
    <p:extLst>
      <p:ext uri="{BB962C8B-B14F-4D97-AF65-F5344CB8AC3E}">
        <p14:creationId xmlns:p14="http://schemas.microsoft.com/office/powerpoint/2010/main" val="2372492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1680" y="2852936"/>
            <a:ext cx="6120680" cy="825624"/>
          </a:xfrm>
        </p:spPr>
        <p:txBody>
          <a:bodyPr>
            <a:noAutofit/>
          </a:bodyPr>
          <a:lstStyle/>
          <a:p>
            <a:pPr algn="ctr"/>
            <a:r>
              <a:rPr lang="tr-TR" b="1" dirty="0" smtClean="0"/>
              <a:t>ECVET NASIL Uygulanır?</a:t>
            </a:r>
            <a:endParaRPr lang="en-US" b="1" dirty="0"/>
          </a:p>
        </p:txBody>
      </p:sp>
    </p:spTree>
    <p:extLst>
      <p:ext uri="{BB962C8B-B14F-4D97-AF65-F5344CB8AC3E}">
        <p14:creationId xmlns:p14="http://schemas.microsoft.com/office/powerpoint/2010/main" val="2611136870"/>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ynı Yan Köşesi Kesik Dikdörtgen 19"/>
          <p:cNvSpPr/>
          <p:nvPr/>
        </p:nvSpPr>
        <p:spPr>
          <a:xfrm>
            <a:off x="971600" y="332656"/>
            <a:ext cx="7416824" cy="5760640"/>
          </a:xfrm>
          <a:prstGeom prst="snip2SameRect">
            <a:avLst/>
          </a:prstGeom>
          <a:gradFill flip="none" rotWithShape="1">
            <a:gsLst>
              <a:gs pos="0">
                <a:schemeClr val="accent5">
                  <a:satMod val="103000"/>
                  <a:lumMod val="102000"/>
                  <a:tint val="94000"/>
                </a:schemeClr>
              </a:gs>
              <a:gs pos="44000">
                <a:schemeClr val="accent5">
                  <a:satMod val="110000"/>
                  <a:lumMod val="100000"/>
                  <a:shade val="100000"/>
                </a:schemeClr>
              </a:gs>
              <a:gs pos="100000">
                <a:schemeClr val="accent5">
                  <a:lumMod val="99000"/>
                  <a:satMod val="120000"/>
                  <a:shade val="78000"/>
                </a:schemeClr>
              </a:gs>
            </a:gsLst>
            <a:path path="shape">
              <a:fillToRect l="50000" t="50000" r="50000" b="50000"/>
            </a:path>
            <a:tileRect/>
          </a:gra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21" name="Picture 2" descr="j0104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50" y="2276475"/>
            <a:ext cx="1783576"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j0104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288" y="2276475"/>
            <a:ext cx="1783575"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j0104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88" y="2276475"/>
            <a:ext cx="1783575"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5"/>
          <p:cNvSpPr>
            <a:spLocks noChangeArrowheads="1" noChangeShapeType="1" noTextEdit="1"/>
          </p:cNvSpPr>
          <p:nvPr/>
        </p:nvSpPr>
        <p:spPr bwMode="auto">
          <a:xfrm>
            <a:off x="1835696" y="980728"/>
            <a:ext cx="5765908" cy="1319118"/>
          </a:xfrm>
          <a:prstGeom prst="rect">
            <a:avLst/>
          </a:prstGeom>
        </p:spPr>
        <p:txBody>
          <a:bodyPr wrap="none" fromWordArt="1">
            <a:prstTxWarp prst="textPlain">
              <a:avLst>
                <a:gd name="adj" fmla="val 50000"/>
              </a:avLst>
            </a:prstTxWarp>
          </a:bodyPr>
          <a:lstStyle/>
          <a:p>
            <a:pPr algn="ctr"/>
            <a:r>
              <a:rPr lang="tr-TR" sz="8000" kern="10" dirty="0">
                <a:ln w="9525">
                  <a:solidFill>
                    <a:srgbClr val="969696"/>
                  </a:solidFill>
                  <a:round/>
                  <a:headEnd/>
                  <a:tailEnd/>
                </a:ln>
                <a:solidFill>
                  <a:srgbClr val="FFFFFF"/>
                </a:solidFill>
                <a:latin typeface="Arial Black"/>
              </a:rPr>
              <a:t>ECVET</a:t>
            </a:r>
          </a:p>
        </p:txBody>
      </p:sp>
      <p:sp>
        <p:nvSpPr>
          <p:cNvPr id="25" name="Text Box 6"/>
          <p:cNvSpPr txBox="1">
            <a:spLocks noChangeArrowheads="1"/>
          </p:cNvSpPr>
          <p:nvPr/>
        </p:nvSpPr>
        <p:spPr bwMode="auto">
          <a:xfrm rot="16200000">
            <a:off x="785731" y="3615365"/>
            <a:ext cx="28078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tr-TR" sz="2000" b="1" dirty="0" smtClean="0">
                <a:solidFill>
                  <a:schemeClr val="accent1">
                    <a:lumMod val="50000"/>
                  </a:schemeClr>
                </a:solidFill>
              </a:rPr>
              <a:t>HAREKETLİLİK ÖNCESİ</a:t>
            </a:r>
            <a:endParaRPr lang="en-GB" sz="2000" b="1" dirty="0">
              <a:solidFill>
                <a:schemeClr val="accent1">
                  <a:lumMod val="50000"/>
                </a:schemeClr>
              </a:solidFill>
            </a:endParaRPr>
          </a:p>
        </p:txBody>
      </p:sp>
      <p:sp>
        <p:nvSpPr>
          <p:cNvPr id="26" name="Text Box 7"/>
          <p:cNvSpPr txBox="1">
            <a:spLocks noChangeArrowheads="1"/>
          </p:cNvSpPr>
          <p:nvPr/>
        </p:nvSpPr>
        <p:spPr bwMode="auto">
          <a:xfrm rot="16200000">
            <a:off x="3174189" y="3687373"/>
            <a:ext cx="29518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tr-TR" sz="2000" b="1" dirty="0">
                <a:solidFill>
                  <a:schemeClr val="accent1">
                    <a:lumMod val="50000"/>
                  </a:schemeClr>
                </a:solidFill>
              </a:rPr>
              <a:t>HAREKETLİLİK </a:t>
            </a:r>
            <a:r>
              <a:rPr lang="tr-TR" sz="2000" b="1" dirty="0" smtClean="0">
                <a:solidFill>
                  <a:schemeClr val="accent1">
                    <a:lumMod val="50000"/>
                  </a:schemeClr>
                </a:solidFill>
              </a:rPr>
              <a:t>SÜRECİ</a:t>
            </a:r>
            <a:endParaRPr lang="en-GB" sz="2000" b="1" dirty="0">
              <a:solidFill>
                <a:schemeClr val="accent1">
                  <a:lumMod val="50000"/>
                </a:schemeClr>
              </a:solidFill>
            </a:endParaRPr>
          </a:p>
        </p:txBody>
      </p:sp>
      <p:sp>
        <p:nvSpPr>
          <p:cNvPr id="29" name="Text Box 7"/>
          <p:cNvSpPr txBox="1">
            <a:spLocks noChangeArrowheads="1"/>
          </p:cNvSpPr>
          <p:nvPr/>
        </p:nvSpPr>
        <p:spPr bwMode="auto">
          <a:xfrm rot="16200000">
            <a:off x="5452135" y="3795067"/>
            <a:ext cx="31682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tr-TR" sz="2000" b="1" dirty="0">
                <a:solidFill>
                  <a:schemeClr val="accent1">
                    <a:lumMod val="50000"/>
                  </a:schemeClr>
                </a:solidFill>
              </a:rPr>
              <a:t>HAREKETLİLİK </a:t>
            </a:r>
            <a:r>
              <a:rPr lang="tr-TR" sz="2000" b="1" dirty="0" smtClean="0">
                <a:solidFill>
                  <a:schemeClr val="accent1">
                    <a:lumMod val="50000"/>
                  </a:schemeClr>
                </a:solidFill>
              </a:rPr>
              <a:t>SONRASI</a:t>
            </a:r>
            <a:endParaRPr lang="en-GB" sz="2000" b="1" dirty="0">
              <a:solidFill>
                <a:schemeClr val="accent1">
                  <a:lumMod val="50000"/>
                </a:schemeClr>
              </a:solidFill>
            </a:endParaRPr>
          </a:p>
        </p:txBody>
      </p:sp>
    </p:spTree>
    <p:extLst>
      <p:ext uri="{BB962C8B-B14F-4D97-AF65-F5344CB8AC3E}">
        <p14:creationId xmlns:p14="http://schemas.microsoft.com/office/powerpoint/2010/main" val="9272602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ynı Yan Köşesi Kesik Dikdörtgen 19"/>
          <p:cNvSpPr/>
          <p:nvPr/>
        </p:nvSpPr>
        <p:spPr>
          <a:xfrm>
            <a:off x="971600" y="332656"/>
            <a:ext cx="7416824" cy="5760640"/>
          </a:xfrm>
          <a:prstGeom prst="snip2SameRect">
            <a:avLst/>
          </a:prstGeom>
          <a:gradFill flip="none" rotWithShape="1">
            <a:gsLst>
              <a:gs pos="0">
                <a:schemeClr val="accent5">
                  <a:satMod val="103000"/>
                  <a:lumMod val="102000"/>
                  <a:tint val="94000"/>
                </a:schemeClr>
              </a:gs>
              <a:gs pos="44000">
                <a:schemeClr val="accent5">
                  <a:satMod val="110000"/>
                  <a:lumMod val="100000"/>
                  <a:shade val="100000"/>
                </a:schemeClr>
              </a:gs>
              <a:gs pos="100000">
                <a:schemeClr val="accent5">
                  <a:lumMod val="99000"/>
                  <a:satMod val="120000"/>
                  <a:shade val="78000"/>
                </a:schemeClr>
              </a:gs>
            </a:gsLst>
            <a:path path="shape">
              <a:fillToRect l="50000" t="50000" r="50000" b="50000"/>
            </a:path>
            <a:tileRect/>
          </a:gra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21" name="Picture 2" descr="j0104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50" y="2276475"/>
            <a:ext cx="1783576"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j0104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288" y="2276475"/>
            <a:ext cx="1783575"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j01044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288" y="2276475"/>
            <a:ext cx="1783575"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5"/>
          <p:cNvSpPr>
            <a:spLocks noChangeArrowheads="1" noChangeShapeType="1" noTextEdit="1"/>
          </p:cNvSpPr>
          <p:nvPr/>
        </p:nvSpPr>
        <p:spPr bwMode="auto">
          <a:xfrm>
            <a:off x="1835696" y="980728"/>
            <a:ext cx="5765908" cy="1319118"/>
          </a:xfrm>
          <a:prstGeom prst="rect">
            <a:avLst/>
          </a:prstGeom>
        </p:spPr>
        <p:txBody>
          <a:bodyPr wrap="none" fromWordArt="1">
            <a:prstTxWarp prst="textPlain">
              <a:avLst>
                <a:gd name="adj" fmla="val 50000"/>
              </a:avLst>
            </a:prstTxWarp>
          </a:bodyPr>
          <a:lstStyle/>
          <a:p>
            <a:pPr algn="ctr"/>
            <a:r>
              <a:rPr lang="tr-TR" sz="8000" kern="10" dirty="0">
                <a:ln w="9525">
                  <a:solidFill>
                    <a:srgbClr val="969696"/>
                  </a:solidFill>
                  <a:round/>
                  <a:headEnd/>
                  <a:tailEnd/>
                </a:ln>
                <a:solidFill>
                  <a:srgbClr val="FFFFFF"/>
                </a:solidFill>
                <a:latin typeface="Arial Black"/>
              </a:rPr>
              <a:t>ECVET</a:t>
            </a:r>
          </a:p>
        </p:txBody>
      </p:sp>
      <p:sp>
        <p:nvSpPr>
          <p:cNvPr id="25" name="Text Box 6"/>
          <p:cNvSpPr txBox="1">
            <a:spLocks noChangeArrowheads="1"/>
          </p:cNvSpPr>
          <p:nvPr/>
        </p:nvSpPr>
        <p:spPr bwMode="auto">
          <a:xfrm rot="16200000">
            <a:off x="785731" y="3553810"/>
            <a:ext cx="2807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tr-TR" b="1" dirty="0" smtClean="0">
                <a:solidFill>
                  <a:srgbClr val="D32F43"/>
                </a:solidFill>
              </a:rPr>
              <a:t>HAREKETLİLİK ÖNCESİ</a:t>
            </a:r>
            <a:endParaRPr lang="en-GB" b="1" dirty="0">
              <a:solidFill>
                <a:srgbClr val="D32F43"/>
              </a:solidFill>
            </a:endParaRPr>
          </a:p>
        </p:txBody>
      </p:sp>
      <p:sp>
        <p:nvSpPr>
          <p:cNvPr id="26" name="Text Box 7"/>
          <p:cNvSpPr txBox="1">
            <a:spLocks noChangeArrowheads="1"/>
          </p:cNvSpPr>
          <p:nvPr/>
        </p:nvSpPr>
        <p:spPr bwMode="auto">
          <a:xfrm rot="16200000">
            <a:off x="3174189" y="3687373"/>
            <a:ext cx="29518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tr-TR" sz="2000" b="1" dirty="0">
                <a:solidFill>
                  <a:schemeClr val="accent1">
                    <a:lumMod val="50000"/>
                  </a:schemeClr>
                </a:solidFill>
              </a:rPr>
              <a:t>HAREKETLİLİK </a:t>
            </a:r>
            <a:r>
              <a:rPr lang="tr-TR" sz="2000" b="1" dirty="0" smtClean="0">
                <a:solidFill>
                  <a:schemeClr val="accent1">
                    <a:lumMod val="50000"/>
                  </a:schemeClr>
                </a:solidFill>
              </a:rPr>
              <a:t>SÜRECİ</a:t>
            </a:r>
            <a:endParaRPr lang="en-GB" sz="2000" b="1" dirty="0">
              <a:solidFill>
                <a:schemeClr val="accent1">
                  <a:lumMod val="50000"/>
                </a:schemeClr>
              </a:solidFill>
            </a:endParaRPr>
          </a:p>
        </p:txBody>
      </p:sp>
      <p:sp>
        <p:nvSpPr>
          <p:cNvPr id="29" name="Text Box 7"/>
          <p:cNvSpPr txBox="1">
            <a:spLocks noChangeArrowheads="1"/>
          </p:cNvSpPr>
          <p:nvPr/>
        </p:nvSpPr>
        <p:spPr bwMode="auto">
          <a:xfrm rot="16200000">
            <a:off x="5452135" y="3795067"/>
            <a:ext cx="31682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tr-TR" sz="2000" b="1" dirty="0">
                <a:solidFill>
                  <a:schemeClr val="accent1">
                    <a:lumMod val="50000"/>
                  </a:schemeClr>
                </a:solidFill>
              </a:rPr>
              <a:t>HAREKETLİLİK </a:t>
            </a:r>
            <a:r>
              <a:rPr lang="tr-TR" sz="2000" b="1" dirty="0" smtClean="0">
                <a:solidFill>
                  <a:schemeClr val="accent1">
                    <a:lumMod val="50000"/>
                  </a:schemeClr>
                </a:solidFill>
              </a:rPr>
              <a:t>SONRASI</a:t>
            </a:r>
            <a:endParaRPr lang="en-GB" sz="2000" b="1" dirty="0">
              <a:solidFill>
                <a:schemeClr val="accent1">
                  <a:lumMod val="50000"/>
                </a:schemeClr>
              </a:solidFill>
            </a:endParaRPr>
          </a:p>
        </p:txBody>
      </p:sp>
    </p:spTree>
    <p:extLst>
      <p:ext uri="{BB962C8B-B14F-4D97-AF65-F5344CB8AC3E}">
        <p14:creationId xmlns:p14="http://schemas.microsoft.com/office/powerpoint/2010/main" val="308976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FE70282F-189E-5A4E-B0CC-D29579A99E37}"/>
              </a:ext>
            </a:extLst>
          </p:cNvPr>
          <p:cNvSpPr txBox="1">
            <a:spLocks noGrp="1"/>
          </p:cNvSpPr>
          <p:nvPr>
            <p:ph type="title"/>
          </p:nvPr>
        </p:nvSpPr>
        <p:spPr>
          <a:xfrm>
            <a:off x="827584" y="908720"/>
            <a:ext cx="5400600" cy="7200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solidFill>
                  <a:srgbClr val="D32F43"/>
                </a:solidFill>
                <a:latin typeface="Arial" charset="0"/>
                <a:ea typeface="Arial" charset="0"/>
                <a:cs typeface="Arial" charset="0"/>
              </a:rPr>
              <a:t>HAREKETLİLİK ÖNCESİ ÖNEMLİ ADIMLAR</a:t>
            </a:r>
            <a:endParaRPr lang="tr-TR" sz="2000" b="1" dirty="0">
              <a:solidFill>
                <a:srgbClr val="D32F43"/>
              </a:solidFill>
              <a:latin typeface="Arial" charset="0"/>
              <a:ea typeface="Arial" charset="0"/>
              <a:cs typeface="Arial" charset="0"/>
            </a:endParaRPr>
          </a:p>
        </p:txBody>
      </p:sp>
      <p:sp>
        <p:nvSpPr>
          <p:cNvPr id="2" name="Dikdörtgen 1"/>
          <p:cNvSpPr/>
          <p:nvPr/>
        </p:nvSpPr>
        <p:spPr>
          <a:xfrm>
            <a:off x="1403648" y="1512942"/>
            <a:ext cx="7488832" cy="4724370"/>
          </a:xfrm>
          <a:prstGeom prst="rect">
            <a:avLst/>
          </a:prstGeom>
        </p:spPr>
        <p:txBody>
          <a:bodyPr wrap="square">
            <a:spAutoFit/>
          </a:bodyPr>
          <a:lstStyle/>
          <a:p>
            <a:pPr marL="285750" indent="-285750">
              <a:lnSpc>
                <a:spcPct val="150000"/>
              </a:lnSpc>
              <a:buFont typeface="Wingdings" pitchFamily="2" charset="2"/>
              <a:buChar char="ü"/>
            </a:pPr>
            <a:r>
              <a:rPr lang="tr-TR" sz="2000" dirty="0">
                <a:solidFill>
                  <a:schemeClr val="accent6">
                    <a:lumMod val="50000"/>
                  </a:schemeClr>
                </a:solidFill>
              </a:rPr>
              <a:t>Ortaklığın Kurulması / </a:t>
            </a:r>
            <a:r>
              <a:rPr lang="tr-TR" sz="2000" dirty="0" smtClean="0">
                <a:solidFill>
                  <a:schemeClr val="accent6">
                    <a:lumMod val="50000"/>
                  </a:schemeClr>
                </a:solidFill>
              </a:rPr>
              <a:t>Onaylanması</a:t>
            </a:r>
          </a:p>
          <a:p>
            <a:pPr marL="285750" indent="-285750">
              <a:lnSpc>
                <a:spcPct val="150000"/>
              </a:lnSpc>
              <a:buFont typeface="Wingdings" pitchFamily="2" charset="2"/>
              <a:buChar char="ü"/>
            </a:pPr>
            <a:endParaRPr lang="tr-TR" sz="1000" dirty="0" smtClean="0">
              <a:solidFill>
                <a:schemeClr val="accent6">
                  <a:lumMod val="50000"/>
                </a:schemeClr>
              </a:solidFill>
            </a:endParaRPr>
          </a:p>
          <a:p>
            <a:pPr marL="285750" indent="-285750">
              <a:buFont typeface="Wingdings" pitchFamily="2" charset="2"/>
              <a:buChar char="ü"/>
            </a:pPr>
            <a:r>
              <a:rPr lang="tr-TR" sz="2000" b="1" dirty="0">
                <a:solidFill>
                  <a:schemeClr val="accent6">
                    <a:lumMod val="50000"/>
                  </a:schemeClr>
                </a:solidFill>
              </a:rPr>
              <a:t>Mutabakat </a:t>
            </a:r>
            <a:r>
              <a:rPr lang="tr-TR" sz="2000" b="1" dirty="0" smtClean="0">
                <a:solidFill>
                  <a:schemeClr val="accent6">
                    <a:lumMod val="50000"/>
                  </a:schemeClr>
                </a:solidFill>
              </a:rPr>
              <a:t>Zaptı</a:t>
            </a:r>
            <a:r>
              <a:rPr lang="tr-TR" sz="2000" dirty="0" smtClean="0">
                <a:solidFill>
                  <a:schemeClr val="accent6">
                    <a:lumMod val="50000"/>
                  </a:schemeClr>
                </a:solidFill>
              </a:rPr>
              <a:t>nın </a:t>
            </a:r>
            <a:r>
              <a:rPr lang="tr-TR" sz="2000" dirty="0">
                <a:solidFill>
                  <a:schemeClr val="accent6">
                    <a:lumMod val="50000"/>
                  </a:schemeClr>
                </a:solidFill>
              </a:rPr>
              <a:t>hazırlanması </a:t>
            </a:r>
            <a:endParaRPr lang="tr-TR" sz="2000" dirty="0" smtClean="0">
              <a:solidFill>
                <a:schemeClr val="accent6">
                  <a:lumMod val="50000"/>
                </a:schemeClr>
              </a:solidFill>
            </a:endParaRPr>
          </a:p>
          <a:p>
            <a:pPr marL="273050"/>
            <a:r>
              <a:rPr lang="tr-TR" i="1" dirty="0" smtClean="0">
                <a:solidFill>
                  <a:schemeClr val="accent6">
                    <a:lumMod val="50000"/>
                  </a:schemeClr>
                </a:solidFill>
              </a:rPr>
              <a:t>(Memorandum </a:t>
            </a:r>
            <a:r>
              <a:rPr lang="tr-TR" i="1" dirty="0">
                <a:solidFill>
                  <a:schemeClr val="accent6">
                    <a:lumMod val="50000"/>
                  </a:schemeClr>
                </a:solidFill>
              </a:rPr>
              <a:t>of </a:t>
            </a:r>
            <a:r>
              <a:rPr lang="tr-TR" i="1" dirty="0" err="1" smtClean="0">
                <a:solidFill>
                  <a:schemeClr val="accent6">
                    <a:lumMod val="50000"/>
                  </a:schemeClr>
                </a:solidFill>
              </a:rPr>
              <a:t>Understanding-MoU</a:t>
            </a:r>
            <a:r>
              <a:rPr lang="tr-TR" i="1" dirty="0" smtClean="0">
                <a:solidFill>
                  <a:schemeClr val="accent6">
                    <a:lumMod val="50000"/>
                  </a:schemeClr>
                </a:solidFill>
              </a:rPr>
              <a:t>)</a:t>
            </a:r>
          </a:p>
          <a:p>
            <a:pPr marL="273050"/>
            <a:endParaRPr lang="tr-TR" sz="1000" i="1" dirty="0" smtClean="0">
              <a:solidFill>
                <a:schemeClr val="accent6">
                  <a:lumMod val="50000"/>
                </a:schemeClr>
              </a:solidFill>
            </a:endParaRPr>
          </a:p>
          <a:p>
            <a:pPr marL="285750" indent="-285750">
              <a:lnSpc>
                <a:spcPct val="150000"/>
              </a:lnSpc>
              <a:buFont typeface="Wingdings" pitchFamily="2" charset="2"/>
              <a:buChar char="ü"/>
            </a:pPr>
            <a:r>
              <a:rPr lang="tr-TR" sz="2000" dirty="0" smtClean="0">
                <a:solidFill>
                  <a:schemeClr val="accent6">
                    <a:lumMod val="50000"/>
                  </a:schemeClr>
                </a:solidFill>
              </a:rPr>
              <a:t>Öğrenme kazanımları/çıktıların belirlenmesi</a:t>
            </a:r>
          </a:p>
          <a:p>
            <a:pPr marL="285750" indent="-285750">
              <a:lnSpc>
                <a:spcPct val="150000"/>
              </a:lnSpc>
              <a:buFont typeface="Wingdings" pitchFamily="2" charset="2"/>
              <a:buChar char="ü"/>
            </a:pPr>
            <a:endParaRPr lang="tr-TR" sz="1000" dirty="0" smtClean="0">
              <a:solidFill>
                <a:schemeClr val="accent6">
                  <a:lumMod val="50000"/>
                </a:schemeClr>
              </a:solidFill>
            </a:endParaRPr>
          </a:p>
          <a:p>
            <a:pPr marL="285750" indent="-285750">
              <a:buFont typeface="Wingdings" pitchFamily="2" charset="2"/>
              <a:buChar char="ü"/>
            </a:pPr>
            <a:r>
              <a:rPr lang="tr-TR" sz="2000" dirty="0">
                <a:solidFill>
                  <a:schemeClr val="accent6">
                    <a:lumMod val="50000"/>
                  </a:schemeClr>
                </a:solidFill>
              </a:rPr>
              <a:t>Öğrenme </a:t>
            </a:r>
            <a:r>
              <a:rPr lang="tr-TR" sz="2000" dirty="0" smtClean="0">
                <a:solidFill>
                  <a:schemeClr val="accent6">
                    <a:lumMod val="50000"/>
                  </a:schemeClr>
                </a:solidFill>
              </a:rPr>
              <a:t>kazanımlarının değerlendirme yöntemlerinin belirlenmesi</a:t>
            </a:r>
          </a:p>
          <a:p>
            <a:pPr marL="285750" indent="-285750">
              <a:buFont typeface="Wingdings" pitchFamily="2" charset="2"/>
              <a:buChar char="ü"/>
            </a:pPr>
            <a:endParaRPr lang="tr-TR" sz="1000" dirty="0" smtClean="0">
              <a:solidFill>
                <a:schemeClr val="accent6">
                  <a:lumMod val="50000"/>
                </a:schemeClr>
              </a:solidFill>
            </a:endParaRPr>
          </a:p>
          <a:p>
            <a:endParaRPr lang="tr-TR" sz="1000" dirty="0">
              <a:solidFill>
                <a:schemeClr val="accent6">
                  <a:lumMod val="50000"/>
                </a:schemeClr>
              </a:solidFill>
            </a:endParaRPr>
          </a:p>
          <a:p>
            <a:pPr marL="285750" indent="-285750">
              <a:buFont typeface="Wingdings" pitchFamily="2" charset="2"/>
              <a:buChar char="ü"/>
            </a:pPr>
            <a:r>
              <a:rPr lang="tr-TR" sz="2000" dirty="0" smtClean="0">
                <a:solidFill>
                  <a:schemeClr val="accent6">
                    <a:lumMod val="50000"/>
                  </a:schemeClr>
                </a:solidFill>
              </a:rPr>
              <a:t>Öğrenci Başarılarının </a:t>
            </a:r>
            <a:r>
              <a:rPr lang="tr-TR" sz="2000" dirty="0">
                <a:solidFill>
                  <a:schemeClr val="accent6">
                    <a:lumMod val="50000"/>
                  </a:schemeClr>
                </a:solidFill>
              </a:rPr>
              <a:t>Nasıl </a:t>
            </a:r>
            <a:r>
              <a:rPr lang="tr-TR" sz="2000" dirty="0" smtClean="0">
                <a:solidFill>
                  <a:schemeClr val="accent6">
                    <a:lumMod val="50000"/>
                  </a:schemeClr>
                </a:solidFill>
              </a:rPr>
              <a:t>Belgelendirildiği konusunda anlaşılması</a:t>
            </a:r>
          </a:p>
          <a:p>
            <a:pPr marL="285750" indent="-285750">
              <a:buFont typeface="Wingdings" pitchFamily="2" charset="2"/>
              <a:buChar char="ü"/>
            </a:pPr>
            <a:endParaRPr lang="tr-TR" sz="1000" dirty="0">
              <a:solidFill>
                <a:schemeClr val="accent6">
                  <a:lumMod val="50000"/>
                </a:schemeClr>
              </a:solidFill>
            </a:endParaRPr>
          </a:p>
          <a:p>
            <a:pPr marL="285750" indent="-285750">
              <a:lnSpc>
                <a:spcPct val="150000"/>
              </a:lnSpc>
              <a:buFont typeface="Wingdings" pitchFamily="2" charset="2"/>
              <a:buChar char="ü"/>
            </a:pPr>
            <a:r>
              <a:rPr lang="tr-TR" sz="2000" b="1" dirty="0">
                <a:solidFill>
                  <a:schemeClr val="accent6">
                    <a:lumMod val="50000"/>
                  </a:schemeClr>
                </a:solidFill>
              </a:rPr>
              <a:t>Doğrulama</a:t>
            </a:r>
            <a:r>
              <a:rPr lang="tr-TR" sz="2000" dirty="0">
                <a:solidFill>
                  <a:schemeClr val="accent6">
                    <a:lumMod val="50000"/>
                  </a:schemeClr>
                </a:solidFill>
              </a:rPr>
              <a:t> ve </a:t>
            </a:r>
            <a:r>
              <a:rPr lang="tr-TR" sz="2000" b="1" dirty="0" smtClean="0">
                <a:solidFill>
                  <a:schemeClr val="accent6">
                    <a:lumMod val="50000"/>
                  </a:schemeClr>
                </a:solidFill>
              </a:rPr>
              <a:t>Tanımanın</a:t>
            </a:r>
            <a:r>
              <a:rPr lang="tr-TR" sz="2000" dirty="0" smtClean="0">
                <a:solidFill>
                  <a:schemeClr val="accent6">
                    <a:lumMod val="50000"/>
                  </a:schemeClr>
                </a:solidFill>
              </a:rPr>
              <a:t>  Açıklaması</a:t>
            </a:r>
          </a:p>
          <a:p>
            <a:pPr marL="285750" indent="-285750">
              <a:lnSpc>
                <a:spcPct val="150000"/>
              </a:lnSpc>
              <a:buFont typeface="Wingdings" pitchFamily="2" charset="2"/>
              <a:buChar char="ü"/>
            </a:pPr>
            <a:endParaRPr lang="tr-TR" sz="1000" dirty="0">
              <a:solidFill>
                <a:schemeClr val="accent6">
                  <a:lumMod val="50000"/>
                </a:schemeClr>
              </a:solidFill>
            </a:endParaRPr>
          </a:p>
          <a:p>
            <a:pPr marL="285750" indent="-285750">
              <a:buFont typeface="Wingdings" pitchFamily="2" charset="2"/>
              <a:buChar char="ü"/>
            </a:pPr>
            <a:r>
              <a:rPr lang="tr-TR" sz="2000" b="1" dirty="0">
                <a:solidFill>
                  <a:schemeClr val="accent6">
                    <a:lumMod val="50000"/>
                  </a:schemeClr>
                </a:solidFill>
              </a:rPr>
              <a:t>Öğrenim </a:t>
            </a:r>
            <a:r>
              <a:rPr lang="tr-TR" sz="2000" b="1" dirty="0" smtClean="0">
                <a:solidFill>
                  <a:schemeClr val="accent6">
                    <a:lumMod val="50000"/>
                  </a:schemeClr>
                </a:solidFill>
              </a:rPr>
              <a:t>sözleşmesi</a:t>
            </a:r>
            <a:r>
              <a:rPr lang="tr-TR" sz="2000" dirty="0" smtClean="0">
                <a:solidFill>
                  <a:schemeClr val="accent6">
                    <a:lumMod val="50000"/>
                  </a:schemeClr>
                </a:solidFill>
              </a:rPr>
              <a:t>nin imzalanması </a:t>
            </a:r>
          </a:p>
          <a:p>
            <a:pPr indent="273050"/>
            <a:r>
              <a:rPr lang="tr-TR" i="1" dirty="0" smtClean="0">
                <a:solidFill>
                  <a:schemeClr val="accent6">
                    <a:lumMod val="50000"/>
                  </a:schemeClr>
                </a:solidFill>
              </a:rPr>
              <a:t>(</a:t>
            </a:r>
            <a:r>
              <a:rPr lang="tr-TR" i="1" dirty="0">
                <a:solidFill>
                  <a:schemeClr val="accent6">
                    <a:lumMod val="50000"/>
                  </a:schemeClr>
                </a:solidFill>
              </a:rPr>
              <a:t>Learning </a:t>
            </a:r>
            <a:r>
              <a:rPr lang="tr-TR" i="1" dirty="0" err="1">
                <a:solidFill>
                  <a:schemeClr val="accent6">
                    <a:lumMod val="50000"/>
                  </a:schemeClr>
                </a:solidFill>
              </a:rPr>
              <a:t>Agreement</a:t>
            </a:r>
            <a:r>
              <a:rPr lang="tr-TR" i="1" dirty="0">
                <a:solidFill>
                  <a:schemeClr val="accent6">
                    <a:lumMod val="50000"/>
                  </a:schemeClr>
                </a:solidFill>
              </a:rPr>
              <a:t> </a:t>
            </a:r>
            <a:r>
              <a:rPr lang="tr-TR" i="1" dirty="0" smtClean="0">
                <a:solidFill>
                  <a:schemeClr val="accent6">
                    <a:lumMod val="50000"/>
                  </a:schemeClr>
                </a:solidFill>
              </a:rPr>
              <a:t>-LA</a:t>
            </a:r>
            <a:r>
              <a:rPr lang="tr-TR" i="1" dirty="0">
                <a:solidFill>
                  <a:schemeClr val="accent6">
                    <a:lumMod val="50000"/>
                  </a:schemeClr>
                </a:solidFill>
              </a:rPr>
              <a:t>)</a:t>
            </a:r>
          </a:p>
        </p:txBody>
      </p:sp>
    </p:spTree>
    <p:extLst>
      <p:ext uri="{BB962C8B-B14F-4D97-AF65-F5344CB8AC3E}">
        <p14:creationId xmlns:p14="http://schemas.microsoft.com/office/powerpoint/2010/main" val="4242089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2909" y="444373"/>
            <a:ext cx="7286644" cy="928694"/>
          </a:xfrm>
        </p:spPr>
        <p:txBody>
          <a:bodyPr/>
          <a:lstStyle/>
          <a:p>
            <a:r>
              <a:rPr lang="tr-TR" dirty="0">
                <a:solidFill>
                  <a:srgbClr val="00B0F0"/>
                </a:solidFill>
              </a:rPr>
              <a:t>Mutabakat </a:t>
            </a:r>
            <a:r>
              <a:rPr lang="tr-TR" dirty="0" smtClean="0">
                <a:solidFill>
                  <a:srgbClr val="00B0F0"/>
                </a:solidFill>
              </a:rPr>
              <a:t>Zaptı </a:t>
            </a:r>
            <a:br>
              <a:rPr lang="tr-TR" dirty="0" smtClean="0">
                <a:solidFill>
                  <a:srgbClr val="00B0F0"/>
                </a:solidFill>
              </a:rPr>
            </a:br>
            <a:r>
              <a:rPr lang="tr-TR" sz="1800" b="0" i="1" dirty="0" smtClean="0">
                <a:solidFill>
                  <a:srgbClr val="00B0F0"/>
                </a:solidFill>
              </a:rPr>
              <a:t>(Memorandum </a:t>
            </a:r>
            <a:r>
              <a:rPr lang="tr-TR" sz="1800" b="0" i="1" dirty="0">
                <a:solidFill>
                  <a:srgbClr val="00B0F0"/>
                </a:solidFill>
              </a:rPr>
              <a:t>of </a:t>
            </a:r>
            <a:r>
              <a:rPr lang="tr-TR" sz="1800" b="0" i="1" dirty="0" err="1" smtClean="0">
                <a:solidFill>
                  <a:srgbClr val="00B0F0"/>
                </a:solidFill>
              </a:rPr>
              <a:t>Understanding-MoU</a:t>
            </a:r>
            <a:r>
              <a:rPr lang="tr-TR" sz="1800" b="0" i="1" dirty="0">
                <a:solidFill>
                  <a:srgbClr val="00B0F0"/>
                </a:solidFill>
              </a:rPr>
              <a:t>)</a:t>
            </a:r>
          </a:p>
        </p:txBody>
      </p:sp>
      <p:sp>
        <p:nvSpPr>
          <p:cNvPr id="3" name="İçerik Yer Tutucusu 2"/>
          <p:cNvSpPr>
            <a:spLocks noGrp="1"/>
          </p:cNvSpPr>
          <p:nvPr>
            <p:ph sz="half" idx="1"/>
          </p:nvPr>
        </p:nvSpPr>
        <p:spPr>
          <a:xfrm>
            <a:off x="872909" y="1916832"/>
            <a:ext cx="5211259" cy="2808312"/>
          </a:xfrm>
        </p:spPr>
        <p:txBody>
          <a:bodyPr>
            <a:normAutofit lnSpcReduction="10000"/>
          </a:bodyPr>
          <a:lstStyle/>
          <a:p>
            <a:pPr>
              <a:lnSpc>
                <a:spcPct val="150000"/>
              </a:lnSpc>
            </a:pPr>
            <a:r>
              <a:rPr lang="tr-TR" b="1" dirty="0" smtClean="0"/>
              <a:t>İki </a:t>
            </a:r>
            <a:r>
              <a:rPr lang="tr-TR" b="1" dirty="0"/>
              <a:t>veya daha fazla ülkeden kuruluşlar arasındaki ortaklığı resmileştiren ve işbirliği için prosedürleri ve düzenlemeleri belirleyen bir çerçeve anlaşmasıdır. </a:t>
            </a:r>
            <a:endParaRPr lang="tr-TR" dirty="0"/>
          </a:p>
        </p:txBody>
      </p:sp>
      <p:sp>
        <p:nvSpPr>
          <p:cNvPr id="6" name="İçerik Yer Tutucusu 2"/>
          <p:cNvSpPr txBox="1">
            <a:spLocks/>
          </p:cNvSpPr>
          <p:nvPr/>
        </p:nvSpPr>
        <p:spPr>
          <a:xfrm>
            <a:off x="790898" y="5229200"/>
            <a:ext cx="7620117" cy="72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350"/>
              </a:spcBef>
              <a:buFontTx/>
              <a:buBlip>
                <a:blip r:embed="rId2"/>
              </a:buBlip>
              <a:defRPr sz="2100" kern="1200">
                <a:solidFill>
                  <a:srgbClr val="0880B5"/>
                </a:solidFill>
                <a:latin typeface="Verdana" pitchFamily="34" charset="0"/>
                <a:ea typeface="Avenir Next" charset="0"/>
                <a:cs typeface="Avenir Next" charset="0"/>
              </a:defRPr>
            </a:lvl1pPr>
            <a:lvl2pPr marL="685800" indent="-228600" algn="l" defTabSz="914400" rtl="0" eaLnBrk="1" latinLnBrk="0" hangingPunct="1">
              <a:lnSpc>
                <a:spcPct val="90000"/>
              </a:lnSpc>
              <a:spcBef>
                <a:spcPts val="1350"/>
              </a:spcBef>
              <a:buFontTx/>
              <a:buBlip>
                <a:blip r:embed="rId3"/>
              </a:buBlip>
              <a:defRPr sz="1800" kern="1200">
                <a:solidFill>
                  <a:schemeClr val="tx1"/>
                </a:solidFill>
                <a:latin typeface="Verdana" pitchFamily="34" charset="0"/>
                <a:ea typeface="Avenir Next" charset="0"/>
                <a:cs typeface="Avenir Next" charset="0"/>
              </a:defRPr>
            </a:lvl2pPr>
            <a:lvl3pPr marL="1143000" indent="-228600" algn="l" defTabSz="914400" rtl="0" eaLnBrk="1" latinLnBrk="0" hangingPunct="1">
              <a:lnSpc>
                <a:spcPct val="90000"/>
              </a:lnSpc>
              <a:spcBef>
                <a:spcPts val="900"/>
              </a:spcBef>
              <a:buFont typeface="Arial"/>
              <a:buNone/>
              <a:defRPr sz="1350" kern="1200">
                <a:solidFill>
                  <a:schemeClr val="tx1"/>
                </a:solidFill>
                <a:latin typeface="Verdana" pitchFamily="34" charset="0"/>
                <a:ea typeface="Avenir Next" charset="0"/>
                <a:cs typeface="Avenir Next" charset="0"/>
              </a:defRPr>
            </a:lvl3pPr>
            <a:lvl4pPr marL="1600200" indent="-228600" algn="l" defTabSz="914400" rtl="0" eaLnBrk="1" latinLnBrk="0" hangingPunct="1">
              <a:lnSpc>
                <a:spcPct val="90000"/>
              </a:lnSpc>
              <a:spcBef>
                <a:spcPts val="500"/>
              </a:spcBef>
              <a:buFont typeface="Arial"/>
              <a:buChar char="•"/>
              <a:defRPr sz="1350" kern="1200">
                <a:solidFill>
                  <a:schemeClr val="tx1"/>
                </a:solidFill>
                <a:latin typeface="Avenir Next" charset="0"/>
                <a:ea typeface="Avenir Next" charset="0"/>
                <a:cs typeface="Avenir Next" charset="0"/>
              </a:defRPr>
            </a:lvl4pPr>
            <a:lvl5pPr marL="2057400" indent="-228600" algn="l" defTabSz="914400" rtl="0" eaLnBrk="1" latinLnBrk="0" hangingPunct="1">
              <a:lnSpc>
                <a:spcPct val="90000"/>
              </a:lnSpc>
              <a:spcBef>
                <a:spcPts val="500"/>
              </a:spcBef>
              <a:buFont typeface="Arial"/>
              <a:buChar char="•"/>
              <a:defRPr sz="1350" kern="1200">
                <a:solidFill>
                  <a:schemeClr val="tx1"/>
                </a:solidFill>
                <a:latin typeface="Avenir Next" charset="0"/>
                <a:ea typeface="Avenir Next" charset="0"/>
                <a:cs typeface="Avenir Next" charset="0"/>
              </a:defRPr>
            </a:lvl5pPr>
            <a:lvl6pPr marL="2514600" indent="-228600" algn="l" defTabSz="914400" rtl="0" eaLnBrk="1" latinLnBrk="0" hangingPunct="1">
              <a:lnSpc>
                <a:spcPct val="90000"/>
              </a:lnSpc>
              <a:spcBef>
                <a:spcPts val="500"/>
              </a:spcBef>
              <a:buFont typeface="Arial"/>
              <a:buChar char="•"/>
              <a:defRPr sz="135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35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35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350" kern="1200">
                <a:solidFill>
                  <a:schemeClr val="tx1"/>
                </a:solidFill>
                <a:latin typeface="+mn-lt"/>
                <a:ea typeface="+mn-ea"/>
                <a:cs typeface="+mn-cs"/>
              </a:defRPr>
            </a:lvl9pPr>
          </a:lstStyle>
          <a:p>
            <a:pPr marL="0" indent="0">
              <a:lnSpc>
                <a:spcPct val="100000"/>
              </a:lnSpc>
              <a:buNone/>
            </a:pPr>
            <a:r>
              <a:rPr lang="tr-TR" sz="1800" b="1" i="1" dirty="0" smtClean="0"/>
              <a:t>Bu belge kazanım transfer sistemini ve ECVET ortaklığını resmileştirir.</a:t>
            </a:r>
            <a:endParaRPr lang="tr-TR" sz="1800" i="1" dirty="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87" t="4473" r="5728"/>
          <a:stretch/>
        </p:blipFill>
        <p:spPr bwMode="auto">
          <a:xfrm>
            <a:off x="6027988" y="1122887"/>
            <a:ext cx="2552206" cy="3818281"/>
          </a:xfrm>
          <a:prstGeom prst="rect">
            <a:avLst/>
          </a:prstGeom>
          <a:noFill/>
          <a:ln>
            <a:noFill/>
          </a:ln>
          <a:effectLst>
            <a:glow rad="508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6716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DC059B-1B1F-5A42-95FB-C360F0210E97}"/>
              </a:ext>
            </a:extLst>
          </p:cNvPr>
          <p:cNvSpPr>
            <a:spLocks noGrp="1"/>
          </p:cNvSpPr>
          <p:nvPr>
            <p:ph type="title"/>
          </p:nvPr>
        </p:nvSpPr>
        <p:spPr>
          <a:xfrm>
            <a:off x="1043608" y="980728"/>
            <a:ext cx="3960440" cy="609600"/>
          </a:xfrm>
        </p:spPr>
        <p:txBody>
          <a:bodyPr>
            <a:noAutofit/>
          </a:bodyPr>
          <a:lstStyle/>
          <a:p>
            <a:r>
              <a:rPr lang="tr-TR" b="1" dirty="0" smtClean="0"/>
              <a:t>Sunum Planı</a:t>
            </a:r>
            <a:endParaRPr lang="tr-TR" b="1" dirty="0"/>
          </a:p>
        </p:txBody>
      </p:sp>
      <p:sp>
        <p:nvSpPr>
          <p:cNvPr id="4" name="İçerik Yer Tutucusu 2"/>
          <p:cNvSpPr txBox="1">
            <a:spLocks/>
          </p:cNvSpPr>
          <p:nvPr/>
        </p:nvSpPr>
        <p:spPr>
          <a:xfrm>
            <a:off x="1077013" y="1617660"/>
            <a:ext cx="7391400" cy="39604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350"/>
              </a:spcBef>
              <a:buBlip>
                <a:blip r:embed="rId2"/>
              </a:buBlip>
            </a:pPr>
            <a:r>
              <a:rPr lang="tr-TR" sz="2400" dirty="0" smtClean="0">
                <a:latin typeface="Avenir Next" charset="0"/>
                <a:ea typeface="Avenir Next" charset="0"/>
                <a:cs typeface="Avenir Next" charset="0"/>
              </a:rPr>
              <a:t>ECVET </a:t>
            </a:r>
            <a:r>
              <a:rPr lang="tr-TR" sz="2400" dirty="0">
                <a:latin typeface="Avenir Next" charset="0"/>
                <a:ea typeface="Avenir Next" charset="0"/>
                <a:cs typeface="Avenir Next" charset="0"/>
              </a:rPr>
              <a:t>nedir?</a:t>
            </a:r>
          </a:p>
          <a:p>
            <a:pPr>
              <a:spcBef>
                <a:spcPts val="1350"/>
              </a:spcBef>
              <a:buBlip>
                <a:blip r:embed="rId2"/>
              </a:buBlip>
            </a:pPr>
            <a:r>
              <a:rPr lang="tr-TR" sz="2400" dirty="0">
                <a:latin typeface="Avenir Next" charset="0"/>
                <a:ea typeface="Avenir Next" charset="0"/>
                <a:cs typeface="Avenir Next" charset="0"/>
              </a:rPr>
              <a:t>Neden ECVET?</a:t>
            </a:r>
          </a:p>
          <a:p>
            <a:pPr>
              <a:spcBef>
                <a:spcPts val="1350"/>
              </a:spcBef>
              <a:buBlip>
                <a:blip r:embed="rId2"/>
              </a:buBlip>
            </a:pPr>
            <a:r>
              <a:rPr lang="tr-TR" sz="2400" dirty="0" smtClean="0">
                <a:latin typeface="Avenir Next" charset="0"/>
                <a:ea typeface="Avenir Next" charset="0"/>
                <a:cs typeface="Avenir Next" charset="0"/>
              </a:rPr>
              <a:t>Öğrenme Kazanımı Yaklaşımı</a:t>
            </a:r>
          </a:p>
          <a:p>
            <a:pPr>
              <a:spcBef>
                <a:spcPts val="1350"/>
              </a:spcBef>
              <a:buBlip>
                <a:blip r:embed="rId2"/>
              </a:buBlip>
            </a:pPr>
            <a:r>
              <a:rPr lang="tr-TR" sz="2400" dirty="0" smtClean="0">
                <a:latin typeface="Avenir Next" charset="0"/>
                <a:ea typeface="Avenir Next" charset="0"/>
                <a:cs typeface="Avenir Next" charset="0"/>
              </a:rPr>
              <a:t>Kısa tarihi</a:t>
            </a:r>
          </a:p>
          <a:p>
            <a:pPr>
              <a:spcBef>
                <a:spcPts val="1350"/>
              </a:spcBef>
              <a:buBlip>
                <a:blip r:embed="rId2"/>
              </a:buBlip>
            </a:pPr>
            <a:r>
              <a:rPr lang="tr-TR" sz="2400" dirty="0" err="1" smtClean="0">
                <a:latin typeface="Avenir Next" charset="0"/>
                <a:ea typeface="Avenir Next" charset="0"/>
                <a:cs typeface="Avenir Next" charset="0"/>
              </a:rPr>
              <a:t>ECVET’in</a:t>
            </a:r>
            <a:r>
              <a:rPr lang="tr-TR" sz="2400" dirty="0" smtClean="0">
                <a:latin typeface="Avenir Next" charset="0"/>
                <a:ea typeface="Avenir Next" charset="0"/>
                <a:cs typeface="Avenir Next" charset="0"/>
              </a:rPr>
              <a:t> prensipleri</a:t>
            </a:r>
          </a:p>
          <a:p>
            <a:pPr>
              <a:spcBef>
                <a:spcPts val="1350"/>
              </a:spcBef>
              <a:buBlip>
                <a:blip r:embed="rId2"/>
              </a:buBlip>
            </a:pPr>
            <a:r>
              <a:rPr lang="tr-TR" sz="2400" dirty="0" smtClean="0">
                <a:latin typeface="Avenir Next" charset="0"/>
                <a:ea typeface="Avenir Next" charset="0"/>
                <a:cs typeface="Avenir Next" charset="0"/>
              </a:rPr>
              <a:t>Nasıl ECVET? </a:t>
            </a:r>
          </a:p>
          <a:p>
            <a:pPr>
              <a:spcBef>
                <a:spcPts val="1350"/>
              </a:spcBef>
              <a:buBlip>
                <a:blip r:embed="rId2"/>
              </a:buBlip>
            </a:pPr>
            <a:r>
              <a:rPr lang="tr-TR" sz="2400" dirty="0" smtClean="0">
                <a:latin typeface="Avenir Next" charset="0"/>
                <a:ea typeface="Avenir Next" charset="0"/>
                <a:cs typeface="Avenir Next" charset="0"/>
              </a:rPr>
              <a:t>ECVET </a:t>
            </a:r>
            <a:r>
              <a:rPr lang="tr-TR" sz="2400" dirty="0">
                <a:latin typeface="Avenir Next" charset="0"/>
                <a:ea typeface="Avenir Next" charset="0"/>
                <a:cs typeface="Avenir Next" charset="0"/>
              </a:rPr>
              <a:t>Uzmanları Ekibi </a:t>
            </a:r>
          </a:p>
          <a:p>
            <a:pPr>
              <a:spcBef>
                <a:spcPts val="1350"/>
              </a:spcBef>
              <a:buBlip>
                <a:blip r:embed="rId2"/>
              </a:buBlip>
            </a:pPr>
            <a:endParaRPr lang="tr-TR" sz="2400" dirty="0">
              <a:latin typeface="Avenir Next" charset="0"/>
              <a:ea typeface="Avenir Next" charset="0"/>
              <a:cs typeface="Avenir Next" charset="0"/>
            </a:endParaRPr>
          </a:p>
        </p:txBody>
      </p:sp>
    </p:spTree>
    <p:extLst>
      <p:ext uri="{BB962C8B-B14F-4D97-AF65-F5344CB8AC3E}">
        <p14:creationId xmlns:p14="http://schemas.microsoft.com/office/powerpoint/2010/main" val="1759160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2909" y="444373"/>
            <a:ext cx="7286644" cy="928694"/>
          </a:xfrm>
        </p:spPr>
        <p:txBody>
          <a:bodyPr/>
          <a:lstStyle/>
          <a:p>
            <a:r>
              <a:rPr lang="tr-TR" dirty="0" smtClean="0">
                <a:solidFill>
                  <a:srgbClr val="00B0F0"/>
                </a:solidFill>
              </a:rPr>
              <a:t>Öğrenim Sözleşmesi</a:t>
            </a:r>
            <a:br>
              <a:rPr lang="tr-TR" dirty="0" smtClean="0">
                <a:solidFill>
                  <a:srgbClr val="00B0F0"/>
                </a:solidFill>
              </a:rPr>
            </a:br>
            <a:r>
              <a:rPr lang="tr-TR" sz="1800" b="0" i="1" dirty="0" smtClean="0">
                <a:solidFill>
                  <a:srgbClr val="00B0F0"/>
                </a:solidFill>
              </a:rPr>
              <a:t>(Learning </a:t>
            </a:r>
            <a:r>
              <a:rPr lang="tr-TR" sz="1800" b="0" i="1" dirty="0" err="1" smtClean="0">
                <a:solidFill>
                  <a:srgbClr val="00B0F0"/>
                </a:solidFill>
              </a:rPr>
              <a:t>Agreement</a:t>
            </a:r>
            <a:r>
              <a:rPr lang="tr-TR" sz="1800" b="0" i="1" dirty="0" smtClean="0">
                <a:solidFill>
                  <a:srgbClr val="00B0F0"/>
                </a:solidFill>
              </a:rPr>
              <a:t>-LA)</a:t>
            </a:r>
            <a:endParaRPr lang="tr-TR" sz="1800" b="0" i="1" dirty="0">
              <a:solidFill>
                <a:srgbClr val="00B0F0"/>
              </a:solidFill>
            </a:endParaRPr>
          </a:p>
        </p:txBody>
      </p:sp>
      <p:sp>
        <p:nvSpPr>
          <p:cNvPr id="3" name="İçerik Yer Tutucusu 2"/>
          <p:cNvSpPr>
            <a:spLocks noGrp="1"/>
          </p:cNvSpPr>
          <p:nvPr>
            <p:ph sz="half" idx="1"/>
          </p:nvPr>
        </p:nvSpPr>
        <p:spPr>
          <a:xfrm>
            <a:off x="872909" y="1445074"/>
            <a:ext cx="4563187" cy="4648222"/>
          </a:xfrm>
        </p:spPr>
        <p:txBody>
          <a:bodyPr>
            <a:normAutofit fontScale="77500" lnSpcReduction="20000"/>
          </a:bodyPr>
          <a:lstStyle/>
          <a:p>
            <a:pPr marL="0" indent="0" algn="just">
              <a:lnSpc>
                <a:spcPct val="170000"/>
              </a:lnSpc>
              <a:buNone/>
            </a:pPr>
            <a:r>
              <a:rPr lang="tr-TR" b="1" dirty="0"/>
              <a:t>Edinilen yeterliliklerin transferini sağlamak için, eğitim ve doğrulama sürecine katılan iki yetkili kurumun (Gönderen ile Ev sahibi) ve öğrenenin (öğrencinin) imzasını içeren; hareketlilik dönemine ilişkin öğrenen bilgileri, hareketlilik süresi, beklenen öğrenme çıktıları, program, öğrenenin görev ve sorumlulukları gibi </a:t>
            </a:r>
            <a:r>
              <a:rPr lang="tr-TR" b="1" u="sng" dirty="0">
                <a:solidFill>
                  <a:schemeClr val="tx1"/>
                </a:solidFill>
              </a:rPr>
              <a:t>hareketlilik koşullarını </a:t>
            </a:r>
            <a:r>
              <a:rPr lang="tr-TR" b="1" dirty="0"/>
              <a:t>belirleyen bir sözleşmedir.</a:t>
            </a:r>
            <a:endParaRPr lang="tr-TR"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309663"/>
            <a:ext cx="3096344" cy="4567609"/>
          </a:xfrm>
          <a:prstGeom prst="rect">
            <a:avLst/>
          </a:prstGeom>
          <a:noFill/>
          <a:ln>
            <a:noFill/>
          </a:ln>
          <a:effectLst>
            <a:glow rad="508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6229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ynı Yan Köşesi Kesik Dikdörtgen 19"/>
          <p:cNvSpPr/>
          <p:nvPr/>
        </p:nvSpPr>
        <p:spPr>
          <a:xfrm>
            <a:off x="971600" y="332656"/>
            <a:ext cx="7416824" cy="5760640"/>
          </a:xfrm>
          <a:prstGeom prst="snip2SameRect">
            <a:avLst/>
          </a:prstGeom>
          <a:gradFill flip="none" rotWithShape="1">
            <a:gsLst>
              <a:gs pos="0">
                <a:schemeClr val="accent5">
                  <a:satMod val="103000"/>
                  <a:lumMod val="102000"/>
                  <a:tint val="94000"/>
                </a:schemeClr>
              </a:gs>
              <a:gs pos="44000">
                <a:schemeClr val="accent5">
                  <a:satMod val="110000"/>
                  <a:lumMod val="100000"/>
                  <a:shade val="100000"/>
                </a:schemeClr>
              </a:gs>
              <a:gs pos="100000">
                <a:schemeClr val="accent5">
                  <a:lumMod val="99000"/>
                  <a:satMod val="120000"/>
                  <a:shade val="78000"/>
                </a:schemeClr>
              </a:gs>
            </a:gsLst>
            <a:path path="shape">
              <a:fillToRect l="50000" t="50000" r="50000" b="50000"/>
            </a:path>
            <a:tileRect/>
          </a:gra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21" name="Picture 2" descr="j0104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50" y="2276475"/>
            <a:ext cx="1783576"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j0104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288" y="2276475"/>
            <a:ext cx="1783575"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j0104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88" y="2276475"/>
            <a:ext cx="1783575"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5"/>
          <p:cNvSpPr>
            <a:spLocks noChangeArrowheads="1" noChangeShapeType="1" noTextEdit="1"/>
          </p:cNvSpPr>
          <p:nvPr/>
        </p:nvSpPr>
        <p:spPr bwMode="auto">
          <a:xfrm>
            <a:off x="1835696" y="980728"/>
            <a:ext cx="5765908" cy="1319118"/>
          </a:xfrm>
          <a:prstGeom prst="rect">
            <a:avLst/>
          </a:prstGeom>
        </p:spPr>
        <p:txBody>
          <a:bodyPr wrap="none" fromWordArt="1">
            <a:prstTxWarp prst="textPlain">
              <a:avLst>
                <a:gd name="adj" fmla="val 50000"/>
              </a:avLst>
            </a:prstTxWarp>
          </a:bodyPr>
          <a:lstStyle/>
          <a:p>
            <a:pPr algn="ctr"/>
            <a:r>
              <a:rPr lang="tr-TR" sz="8000" kern="10" dirty="0">
                <a:ln w="9525">
                  <a:solidFill>
                    <a:srgbClr val="969696"/>
                  </a:solidFill>
                  <a:round/>
                  <a:headEnd/>
                  <a:tailEnd/>
                </a:ln>
                <a:solidFill>
                  <a:srgbClr val="FFFFFF"/>
                </a:solidFill>
                <a:latin typeface="Arial Black"/>
              </a:rPr>
              <a:t>ECVET</a:t>
            </a:r>
          </a:p>
        </p:txBody>
      </p:sp>
      <p:sp>
        <p:nvSpPr>
          <p:cNvPr id="25" name="Text Box 6"/>
          <p:cNvSpPr txBox="1">
            <a:spLocks noChangeArrowheads="1"/>
          </p:cNvSpPr>
          <p:nvPr/>
        </p:nvSpPr>
        <p:spPr bwMode="auto">
          <a:xfrm rot="16200000">
            <a:off x="785731" y="3615365"/>
            <a:ext cx="28078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spcBef>
                <a:spcPct val="50000"/>
              </a:spcBef>
              <a:defRPr sz="2000" b="1">
                <a:solidFill>
                  <a:schemeClr val="accent1">
                    <a:lumMod val="50000"/>
                  </a:schemeClr>
                </a:solidFill>
                <a:latin typeface="Arial"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tr-TR" dirty="0"/>
              <a:t>HAREKETLİLİK ÖNCESİ</a:t>
            </a:r>
            <a:endParaRPr lang="en-GB" dirty="0"/>
          </a:p>
        </p:txBody>
      </p:sp>
      <p:sp>
        <p:nvSpPr>
          <p:cNvPr id="26" name="Text Box 7"/>
          <p:cNvSpPr txBox="1">
            <a:spLocks noChangeArrowheads="1"/>
          </p:cNvSpPr>
          <p:nvPr/>
        </p:nvSpPr>
        <p:spPr bwMode="auto">
          <a:xfrm rot="16200000">
            <a:off x="3151543" y="3625818"/>
            <a:ext cx="2951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spcBef>
                <a:spcPct val="50000"/>
              </a:spcBef>
              <a:defRPr sz="2400" b="1">
                <a:solidFill>
                  <a:srgbClr val="D32F43"/>
                </a:solidFill>
                <a:latin typeface="Arial"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tr-TR" dirty="0"/>
              <a:t>HAREKETLİLİK SÜRECİ</a:t>
            </a:r>
            <a:endParaRPr lang="en-GB" dirty="0"/>
          </a:p>
        </p:txBody>
      </p:sp>
      <p:sp>
        <p:nvSpPr>
          <p:cNvPr id="29" name="Text Box 7"/>
          <p:cNvSpPr txBox="1">
            <a:spLocks noChangeArrowheads="1"/>
          </p:cNvSpPr>
          <p:nvPr/>
        </p:nvSpPr>
        <p:spPr bwMode="auto">
          <a:xfrm rot="16200000">
            <a:off x="5452135" y="3795067"/>
            <a:ext cx="31682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tr-TR" sz="2000" b="1" dirty="0">
                <a:solidFill>
                  <a:schemeClr val="accent1">
                    <a:lumMod val="50000"/>
                  </a:schemeClr>
                </a:solidFill>
              </a:rPr>
              <a:t>HAREKETLİLİK </a:t>
            </a:r>
            <a:r>
              <a:rPr lang="tr-TR" sz="2000" b="1" dirty="0" smtClean="0">
                <a:solidFill>
                  <a:schemeClr val="accent1">
                    <a:lumMod val="50000"/>
                  </a:schemeClr>
                </a:solidFill>
              </a:rPr>
              <a:t>SONRASI</a:t>
            </a:r>
            <a:endParaRPr lang="en-GB" sz="2000" b="1" dirty="0">
              <a:solidFill>
                <a:schemeClr val="accent1">
                  <a:lumMod val="50000"/>
                </a:schemeClr>
              </a:solidFill>
            </a:endParaRPr>
          </a:p>
        </p:txBody>
      </p:sp>
    </p:spTree>
    <p:extLst>
      <p:ext uri="{BB962C8B-B14F-4D97-AF65-F5344CB8AC3E}">
        <p14:creationId xmlns:p14="http://schemas.microsoft.com/office/powerpoint/2010/main" val="3341905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51969" y="2060848"/>
            <a:ext cx="7416750" cy="2677656"/>
          </a:xfrm>
          <a:prstGeom prst="rect">
            <a:avLst/>
          </a:prstGeom>
        </p:spPr>
        <p:txBody>
          <a:bodyPr wrap="square">
            <a:spAutoFit/>
          </a:bodyPr>
          <a:lstStyle/>
          <a:p>
            <a:pPr marL="285750" indent="-285750">
              <a:buFont typeface="Wingdings" pitchFamily="2" charset="2"/>
              <a:buChar char="ü"/>
            </a:pPr>
            <a:r>
              <a:rPr lang="tr-TR" sz="2400" dirty="0" smtClean="0">
                <a:solidFill>
                  <a:schemeClr val="accent6">
                    <a:lumMod val="50000"/>
                  </a:schemeClr>
                </a:solidFill>
              </a:rPr>
              <a:t>Öğrenim Sözleşmesinde belirlenen öğrenme </a:t>
            </a:r>
            <a:r>
              <a:rPr lang="tr-TR" sz="2400" dirty="0">
                <a:solidFill>
                  <a:schemeClr val="accent6">
                    <a:lumMod val="50000"/>
                  </a:schemeClr>
                </a:solidFill>
              </a:rPr>
              <a:t>faaliyetlerinin </a:t>
            </a:r>
            <a:r>
              <a:rPr lang="tr-TR" sz="2400" dirty="0" smtClean="0">
                <a:solidFill>
                  <a:schemeClr val="accent6">
                    <a:lumMod val="50000"/>
                  </a:schemeClr>
                </a:solidFill>
              </a:rPr>
              <a:t>gerçekleştirilmesi</a:t>
            </a:r>
          </a:p>
          <a:p>
            <a:pPr marL="285750" indent="-285750">
              <a:buFont typeface="Wingdings" pitchFamily="2" charset="2"/>
              <a:buChar char="ü"/>
            </a:pPr>
            <a:endParaRPr lang="tr-TR" sz="2400" dirty="0">
              <a:solidFill>
                <a:schemeClr val="accent6">
                  <a:lumMod val="50000"/>
                </a:schemeClr>
              </a:solidFill>
            </a:endParaRPr>
          </a:p>
          <a:p>
            <a:pPr marL="285750" indent="-285750">
              <a:buFont typeface="Wingdings" pitchFamily="2" charset="2"/>
              <a:buChar char="ü"/>
            </a:pPr>
            <a:r>
              <a:rPr lang="tr-TR" sz="2400" dirty="0" smtClean="0">
                <a:solidFill>
                  <a:schemeClr val="accent6">
                    <a:lumMod val="50000"/>
                  </a:schemeClr>
                </a:solidFill>
              </a:rPr>
              <a:t>Değerlendirmenin yapılması</a:t>
            </a:r>
          </a:p>
          <a:p>
            <a:pPr marL="285750" indent="-285750">
              <a:buFont typeface="Wingdings" pitchFamily="2" charset="2"/>
              <a:buChar char="ü"/>
            </a:pPr>
            <a:endParaRPr lang="tr-TR" sz="2400" dirty="0">
              <a:solidFill>
                <a:schemeClr val="accent6">
                  <a:lumMod val="50000"/>
                </a:schemeClr>
              </a:solidFill>
            </a:endParaRPr>
          </a:p>
          <a:p>
            <a:pPr marL="285750" indent="-285750">
              <a:buFont typeface="Wingdings" pitchFamily="2" charset="2"/>
              <a:buChar char="ü"/>
            </a:pPr>
            <a:r>
              <a:rPr lang="tr-TR" sz="2400" dirty="0" smtClean="0">
                <a:solidFill>
                  <a:schemeClr val="accent6">
                    <a:lumMod val="50000"/>
                  </a:schemeClr>
                </a:solidFill>
              </a:rPr>
              <a:t>Değerlendirme </a:t>
            </a:r>
            <a:r>
              <a:rPr lang="tr-TR" sz="2400" dirty="0">
                <a:solidFill>
                  <a:schemeClr val="accent6">
                    <a:lumMod val="50000"/>
                  </a:schemeClr>
                </a:solidFill>
              </a:rPr>
              <a:t>Sonuçlarının belgelendirilmesi </a:t>
            </a:r>
            <a:endParaRPr lang="tr-TR" sz="2400" dirty="0" smtClean="0">
              <a:solidFill>
                <a:schemeClr val="accent6">
                  <a:lumMod val="50000"/>
                </a:schemeClr>
              </a:solidFill>
            </a:endParaRPr>
          </a:p>
          <a:p>
            <a:r>
              <a:rPr lang="tr-TR" sz="2400" dirty="0" smtClean="0">
                <a:solidFill>
                  <a:schemeClr val="accent6">
                    <a:lumMod val="50000"/>
                  </a:schemeClr>
                </a:solidFill>
              </a:rPr>
              <a:t>     Kişisel </a:t>
            </a:r>
            <a:r>
              <a:rPr lang="tr-TR" sz="2400" dirty="0">
                <a:solidFill>
                  <a:schemeClr val="accent6">
                    <a:lumMod val="50000"/>
                  </a:schemeClr>
                </a:solidFill>
              </a:rPr>
              <a:t>Transkript</a:t>
            </a:r>
          </a:p>
        </p:txBody>
      </p:sp>
      <p:sp>
        <p:nvSpPr>
          <p:cNvPr id="5" name="Unvan 1">
            <a:extLst>
              <a:ext uri="{FF2B5EF4-FFF2-40B4-BE49-F238E27FC236}">
                <a16:creationId xmlns:a16="http://schemas.microsoft.com/office/drawing/2014/main" id="{FE70282F-189E-5A4E-B0CC-D29579A99E37}"/>
              </a:ext>
            </a:extLst>
          </p:cNvPr>
          <p:cNvSpPr txBox="1">
            <a:spLocks/>
          </p:cNvSpPr>
          <p:nvPr/>
        </p:nvSpPr>
        <p:spPr>
          <a:xfrm>
            <a:off x="899592" y="980728"/>
            <a:ext cx="6038400" cy="7200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tr-TR" sz="2000" dirty="0" smtClean="0">
                <a:solidFill>
                  <a:srgbClr val="D32F43"/>
                </a:solidFill>
                <a:latin typeface="Arial" charset="0"/>
                <a:ea typeface="Arial" charset="0"/>
                <a:cs typeface="Arial" charset="0"/>
              </a:rPr>
              <a:t>HAREKETLİLİK SÜRECİNDE ÖNEMLİ ADIMLAR</a:t>
            </a:r>
            <a:endParaRPr lang="tr-TR" sz="2000" dirty="0">
              <a:solidFill>
                <a:srgbClr val="D32F43"/>
              </a:solidFill>
              <a:latin typeface="Arial" charset="0"/>
              <a:ea typeface="Arial" charset="0"/>
              <a:cs typeface="Arial" charset="0"/>
            </a:endParaRPr>
          </a:p>
        </p:txBody>
      </p:sp>
    </p:spTree>
    <p:extLst>
      <p:ext uri="{BB962C8B-B14F-4D97-AF65-F5344CB8AC3E}">
        <p14:creationId xmlns:p14="http://schemas.microsoft.com/office/powerpoint/2010/main" val="4211712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75656" y="2132855"/>
            <a:ext cx="6984776" cy="2400657"/>
          </a:xfrm>
          <a:prstGeom prst="rect">
            <a:avLst/>
          </a:prstGeom>
        </p:spPr>
        <p:txBody>
          <a:bodyPr wrap="square">
            <a:spAutoFit/>
          </a:bodyPr>
          <a:lstStyle/>
          <a:p>
            <a:pPr>
              <a:lnSpc>
                <a:spcPct val="150000"/>
              </a:lnSpc>
            </a:pPr>
            <a:r>
              <a:rPr lang="tr-TR" sz="2000" b="1" i="1" dirty="0">
                <a:solidFill>
                  <a:srgbClr val="087FB5"/>
                </a:solidFill>
              </a:rPr>
              <a:t>Ortaklar aşağıdakiler üzerinde birlikte karar vermelidir:</a:t>
            </a:r>
            <a:endParaRPr lang="tr-TR" sz="2000" i="1" dirty="0">
              <a:solidFill>
                <a:srgbClr val="087FB5"/>
              </a:solidFill>
            </a:endParaRPr>
          </a:p>
          <a:p>
            <a:pPr marL="803275" indent="-285750">
              <a:lnSpc>
                <a:spcPct val="200000"/>
              </a:lnSpc>
              <a:buFont typeface="Arial" pitchFamily="34" charset="0"/>
              <a:buChar char="•"/>
            </a:pPr>
            <a:r>
              <a:rPr lang="tr-TR" sz="2000" b="1" i="1" dirty="0">
                <a:solidFill>
                  <a:srgbClr val="087FB5"/>
                </a:solidFill>
              </a:rPr>
              <a:t>B</a:t>
            </a:r>
            <a:r>
              <a:rPr lang="tr-TR" sz="2000" b="1" i="1" dirty="0" smtClean="0">
                <a:solidFill>
                  <a:srgbClr val="087FB5"/>
                </a:solidFill>
              </a:rPr>
              <a:t>elirlenmiş </a:t>
            </a:r>
            <a:r>
              <a:rPr lang="tr-TR" sz="2000" b="1" i="1" dirty="0">
                <a:solidFill>
                  <a:srgbClr val="087FB5"/>
                </a:solidFill>
              </a:rPr>
              <a:t>öğrenme çıktılarını kim değerlendirecek;</a:t>
            </a:r>
            <a:endParaRPr lang="tr-TR" sz="2000" i="1" dirty="0">
              <a:solidFill>
                <a:srgbClr val="087FB5"/>
              </a:solidFill>
            </a:endParaRPr>
          </a:p>
          <a:p>
            <a:pPr marL="803275" indent="-285750">
              <a:lnSpc>
                <a:spcPct val="200000"/>
              </a:lnSpc>
              <a:buFont typeface="Arial" pitchFamily="34" charset="0"/>
              <a:buChar char="•"/>
            </a:pPr>
            <a:r>
              <a:rPr lang="tr-TR" sz="2000" b="1" i="1" dirty="0" smtClean="0">
                <a:solidFill>
                  <a:srgbClr val="087FB5"/>
                </a:solidFill>
              </a:rPr>
              <a:t>Ne </a:t>
            </a:r>
            <a:r>
              <a:rPr lang="tr-TR" sz="2000" b="1" i="1" dirty="0">
                <a:solidFill>
                  <a:srgbClr val="087FB5"/>
                </a:solidFill>
              </a:rPr>
              <a:t>tür değerlendirme mekanizmalarının kullanılacak;</a:t>
            </a:r>
            <a:endParaRPr lang="tr-TR" sz="2000" i="1" dirty="0">
              <a:solidFill>
                <a:srgbClr val="087FB5"/>
              </a:solidFill>
            </a:endParaRPr>
          </a:p>
          <a:p>
            <a:pPr marL="803275" indent="-285750">
              <a:lnSpc>
                <a:spcPct val="200000"/>
              </a:lnSpc>
              <a:buFont typeface="Arial" pitchFamily="34" charset="0"/>
              <a:buChar char="•"/>
            </a:pPr>
            <a:r>
              <a:rPr lang="tr-TR" sz="2000" b="1" i="1" dirty="0" smtClean="0">
                <a:solidFill>
                  <a:srgbClr val="087FB5"/>
                </a:solidFill>
              </a:rPr>
              <a:t>Farklı </a:t>
            </a:r>
            <a:r>
              <a:rPr lang="tr-TR" sz="2000" b="1" i="1" dirty="0">
                <a:solidFill>
                  <a:srgbClr val="087FB5"/>
                </a:solidFill>
              </a:rPr>
              <a:t>değerlendirme mekanizmalarının uygulanabilirliği.</a:t>
            </a:r>
            <a:endParaRPr lang="tr-TR" sz="2000" i="1" dirty="0">
              <a:solidFill>
                <a:srgbClr val="087FB5"/>
              </a:solidFill>
            </a:endParaRPr>
          </a:p>
        </p:txBody>
      </p:sp>
      <p:sp>
        <p:nvSpPr>
          <p:cNvPr id="6" name="Başlık 1"/>
          <p:cNvSpPr>
            <a:spLocks noGrp="1"/>
          </p:cNvSpPr>
          <p:nvPr>
            <p:ph type="title"/>
          </p:nvPr>
        </p:nvSpPr>
        <p:spPr>
          <a:xfrm>
            <a:off x="1000649" y="908720"/>
            <a:ext cx="7286644" cy="928694"/>
          </a:xfrm>
        </p:spPr>
        <p:txBody>
          <a:bodyPr/>
          <a:lstStyle/>
          <a:p>
            <a:r>
              <a:rPr lang="tr-TR" dirty="0" smtClean="0">
                <a:solidFill>
                  <a:srgbClr val="00B0F0"/>
                </a:solidFill>
              </a:rPr>
              <a:t>Öğrenme Çıktılarının Değerlendirilmesi</a:t>
            </a:r>
            <a:endParaRPr lang="tr-TR" sz="1800" b="0" i="1" dirty="0">
              <a:solidFill>
                <a:srgbClr val="00B0F0"/>
              </a:solidFill>
            </a:endParaRPr>
          </a:p>
        </p:txBody>
      </p:sp>
    </p:spTree>
    <p:extLst>
      <p:ext uri="{BB962C8B-B14F-4D97-AF65-F5344CB8AC3E}">
        <p14:creationId xmlns:p14="http://schemas.microsoft.com/office/powerpoint/2010/main" val="3611555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226" y="3722159"/>
            <a:ext cx="27051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00985" y="4706758"/>
            <a:ext cx="8047479" cy="1477328"/>
          </a:xfrm>
          <a:prstGeom prst="rect">
            <a:avLst/>
          </a:prstGeom>
        </p:spPr>
        <p:txBody>
          <a:bodyPr wrap="square">
            <a:spAutoFit/>
          </a:bodyPr>
          <a:lstStyle/>
          <a:p>
            <a:r>
              <a:rPr lang="tr-TR" b="1" i="1" dirty="0">
                <a:solidFill>
                  <a:srgbClr val="087FB5"/>
                </a:solidFill>
              </a:rPr>
              <a:t>Bazı durumlarda, gönderen kuruluşun ihtiyaçlarını karşılamak için EK BELGELERE de ihtiyaç </a:t>
            </a:r>
            <a:r>
              <a:rPr lang="tr-TR" b="1" i="1" dirty="0" smtClean="0">
                <a:solidFill>
                  <a:srgbClr val="087FB5"/>
                </a:solidFill>
              </a:rPr>
              <a:t>duyulabilir:</a:t>
            </a:r>
            <a:endParaRPr lang="tr-TR" b="1" i="1" dirty="0">
              <a:solidFill>
                <a:srgbClr val="087FB5"/>
              </a:solidFill>
            </a:endParaRPr>
          </a:p>
          <a:p>
            <a:pPr marL="742950" lvl="1" indent="-285750">
              <a:buFont typeface="Arial" pitchFamily="34" charset="0"/>
              <a:buChar char="•"/>
            </a:pPr>
            <a:r>
              <a:rPr lang="tr-TR" b="1" i="1" dirty="0" smtClean="0">
                <a:solidFill>
                  <a:srgbClr val="087FB5"/>
                </a:solidFill>
              </a:rPr>
              <a:t>Tamamlanan </a:t>
            </a:r>
            <a:r>
              <a:rPr lang="tr-TR" b="1" i="1" dirty="0">
                <a:solidFill>
                  <a:srgbClr val="087FB5"/>
                </a:solidFill>
              </a:rPr>
              <a:t>Değerlendirme </a:t>
            </a:r>
            <a:r>
              <a:rPr lang="tr-TR" b="1" i="1" dirty="0" smtClean="0">
                <a:solidFill>
                  <a:srgbClr val="087FB5"/>
                </a:solidFill>
              </a:rPr>
              <a:t>Tabloları</a:t>
            </a:r>
            <a:endParaRPr lang="tr-TR" b="1" i="1" dirty="0">
              <a:solidFill>
                <a:srgbClr val="087FB5"/>
              </a:solidFill>
            </a:endParaRPr>
          </a:p>
          <a:p>
            <a:pPr marL="742950" lvl="1" indent="-285750">
              <a:buFont typeface="Arial" pitchFamily="34" charset="0"/>
              <a:buChar char="•"/>
            </a:pPr>
            <a:r>
              <a:rPr lang="tr-TR" b="1" i="1" dirty="0" smtClean="0">
                <a:solidFill>
                  <a:srgbClr val="087FB5"/>
                </a:solidFill>
              </a:rPr>
              <a:t>Yazılı </a:t>
            </a:r>
            <a:r>
              <a:rPr lang="tr-TR" b="1" i="1" dirty="0">
                <a:solidFill>
                  <a:srgbClr val="087FB5"/>
                </a:solidFill>
              </a:rPr>
              <a:t>Değerlendirmeler</a:t>
            </a:r>
          </a:p>
          <a:p>
            <a:pPr marL="742950" lvl="1" indent="-285750">
              <a:buFont typeface="Arial" pitchFamily="34" charset="0"/>
              <a:buChar char="•"/>
            </a:pPr>
            <a:r>
              <a:rPr lang="tr-TR" b="1" i="1" dirty="0" smtClean="0">
                <a:solidFill>
                  <a:srgbClr val="087FB5"/>
                </a:solidFill>
              </a:rPr>
              <a:t>Portföyler</a:t>
            </a:r>
            <a:endParaRPr lang="tr-TR" b="1" i="1" dirty="0">
              <a:solidFill>
                <a:srgbClr val="087FB5"/>
              </a:solidFill>
            </a:endParaRPr>
          </a:p>
        </p:txBody>
      </p:sp>
      <p:sp>
        <p:nvSpPr>
          <p:cNvPr id="5" name="Dikdörtgen 4"/>
          <p:cNvSpPr/>
          <p:nvPr/>
        </p:nvSpPr>
        <p:spPr>
          <a:xfrm>
            <a:off x="1202576" y="1556792"/>
            <a:ext cx="6624736" cy="2308324"/>
          </a:xfrm>
          <a:prstGeom prst="rect">
            <a:avLst/>
          </a:prstGeom>
        </p:spPr>
        <p:txBody>
          <a:bodyPr wrap="square">
            <a:spAutoFit/>
          </a:bodyPr>
          <a:lstStyle/>
          <a:p>
            <a:pPr marL="285750" indent="-285750">
              <a:buFont typeface="Wingdings" pitchFamily="2" charset="2"/>
              <a:buChar char="ü"/>
            </a:pPr>
            <a:endParaRPr lang="tr-TR" sz="2400" dirty="0">
              <a:solidFill>
                <a:schemeClr val="accent6">
                  <a:lumMod val="50000"/>
                </a:schemeClr>
              </a:solidFill>
            </a:endParaRPr>
          </a:p>
          <a:p>
            <a:pPr marL="285750" indent="-285750">
              <a:buFont typeface="Wingdings" pitchFamily="2" charset="2"/>
              <a:buChar char="ü"/>
            </a:pPr>
            <a:r>
              <a:rPr lang="tr-TR" sz="2400" dirty="0">
                <a:solidFill>
                  <a:schemeClr val="accent6">
                    <a:lumMod val="50000"/>
                  </a:schemeClr>
                </a:solidFill>
              </a:rPr>
              <a:t>Öğrenciler edindikleri / elde ettikleri öğrenme çıktılarının bir kaydını veya kişisel transkriptini saklamalıdır.</a:t>
            </a:r>
          </a:p>
          <a:p>
            <a:pPr marL="285750" indent="-285750">
              <a:buFont typeface="Wingdings" pitchFamily="2" charset="2"/>
              <a:buChar char="ü"/>
            </a:pPr>
            <a:endParaRPr lang="tr-TR" sz="2000" dirty="0">
              <a:solidFill>
                <a:schemeClr val="accent6">
                  <a:lumMod val="50000"/>
                </a:schemeClr>
              </a:solidFill>
            </a:endParaRPr>
          </a:p>
          <a:p>
            <a:pPr marL="285750" indent="-285750">
              <a:buFont typeface="Wingdings" pitchFamily="2" charset="2"/>
              <a:buChar char="ü"/>
            </a:pPr>
            <a:r>
              <a:rPr lang="tr-TR" sz="2400" dirty="0" err="1">
                <a:solidFill>
                  <a:schemeClr val="accent6">
                    <a:lumMod val="50000"/>
                  </a:schemeClr>
                </a:solidFill>
              </a:rPr>
              <a:t>Europass</a:t>
            </a:r>
            <a:r>
              <a:rPr lang="tr-TR" sz="2400" dirty="0">
                <a:solidFill>
                  <a:schemeClr val="accent6">
                    <a:lumMod val="50000"/>
                  </a:schemeClr>
                </a:solidFill>
              </a:rPr>
              <a:t> Hareketlilik bu amaç için önerilmektedir.</a:t>
            </a:r>
          </a:p>
        </p:txBody>
      </p:sp>
      <p:sp>
        <p:nvSpPr>
          <p:cNvPr id="6" name="Dikdörtgen 5"/>
          <p:cNvSpPr/>
          <p:nvPr/>
        </p:nvSpPr>
        <p:spPr>
          <a:xfrm>
            <a:off x="2267744" y="3929090"/>
            <a:ext cx="3729482" cy="369332"/>
          </a:xfrm>
          <a:prstGeom prst="rect">
            <a:avLst/>
          </a:prstGeom>
        </p:spPr>
        <p:txBody>
          <a:bodyPr wrap="none">
            <a:spAutoFit/>
          </a:bodyPr>
          <a:lstStyle/>
          <a:p>
            <a:r>
              <a:rPr lang="tr-TR" dirty="0">
                <a:hlinkClick r:id="rId4"/>
              </a:rPr>
              <a:t>https://europass.cedefop.europa.eu</a:t>
            </a:r>
            <a:r>
              <a:rPr lang="tr-TR" dirty="0" smtClean="0">
                <a:hlinkClick r:id="rId4"/>
              </a:rPr>
              <a:t>/</a:t>
            </a:r>
            <a:r>
              <a:rPr lang="tr-TR" dirty="0" smtClean="0"/>
              <a:t> </a:t>
            </a:r>
            <a:endParaRPr lang="tr-TR" dirty="0"/>
          </a:p>
        </p:txBody>
      </p:sp>
      <p:sp>
        <p:nvSpPr>
          <p:cNvPr id="7" name="Başlık 1"/>
          <p:cNvSpPr>
            <a:spLocks noGrp="1"/>
          </p:cNvSpPr>
          <p:nvPr>
            <p:ph type="title"/>
          </p:nvPr>
        </p:nvSpPr>
        <p:spPr>
          <a:xfrm>
            <a:off x="1015638" y="956720"/>
            <a:ext cx="6811674" cy="628217"/>
          </a:xfrm>
        </p:spPr>
        <p:txBody>
          <a:bodyPr/>
          <a:lstStyle/>
          <a:p>
            <a:r>
              <a:rPr lang="tr-TR" dirty="0" smtClean="0">
                <a:solidFill>
                  <a:srgbClr val="00B0F0"/>
                </a:solidFill>
              </a:rPr>
              <a:t>Değerlendirme Sonuçlarının Kayıt Altına Alınması</a:t>
            </a:r>
            <a:r>
              <a:rPr lang="tr-TR" dirty="0">
                <a:solidFill>
                  <a:srgbClr val="00B0F0"/>
                </a:solidFill>
              </a:rPr>
              <a:t/>
            </a:r>
            <a:br>
              <a:rPr lang="tr-TR" dirty="0">
                <a:solidFill>
                  <a:srgbClr val="00B0F0"/>
                </a:solidFill>
              </a:rPr>
            </a:br>
            <a:endParaRPr lang="tr-TR" sz="1800" b="0" i="1" dirty="0">
              <a:solidFill>
                <a:srgbClr val="00B0F0"/>
              </a:solidFill>
            </a:endParaRPr>
          </a:p>
        </p:txBody>
      </p:sp>
    </p:spTree>
    <p:extLst>
      <p:ext uri="{BB962C8B-B14F-4D97-AF65-F5344CB8AC3E}">
        <p14:creationId xmlns:p14="http://schemas.microsoft.com/office/powerpoint/2010/main" val="1636451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ynı Yan Köşesi Kesik Dikdörtgen 19"/>
          <p:cNvSpPr/>
          <p:nvPr/>
        </p:nvSpPr>
        <p:spPr>
          <a:xfrm>
            <a:off x="971600" y="332656"/>
            <a:ext cx="7416824" cy="5760640"/>
          </a:xfrm>
          <a:prstGeom prst="snip2SameRect">
            <a:avLst/>
          </a:prstGeom>
          <a:gradFill flip="none" rotWithShape="1">
            <a:gsLst>
              <a:gs pos="0">
                <a:schemeClr val="accent5">
                  <a:satMod val="103000"/>
                  <a:lumMod val="102000"/>
                  <a:tint val="94000"/>
                </a:schemeClr>
              </a:gs>
              <a:gs pos="44000">
                <a:schemeClr val="accent5">
                  <a:satMod val="110000"/>
                  <a:lumMod val="100000"/>
                  <a:shade val="100000"/>
                </a:schemeClr>
              </a:gs>
              <a:gs pos="100000">
                <a:schemeClr val="accent5">
                  <a:lumMod val="99000"/>
                  <a:satMod val="120000"/>
                  <a:shade val="78000"/>
                </a:schemeClr>
              </a:gs>
            </a:gsLst>
            <a:path path="shape">
              <a:fillToRect l="50000" t="50000" r="50000" b="50000"/>
            </a:path>
            <a:tileRect/>
          </a:gradFill>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pic>
        <p:nvPicPr>
          <p:cNvPr id="21" name="Picture 2" descr="j0104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50" y="2276475"/>
            <a:ext cx="1783576"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j0104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288" y="2276475"/>
            <a:ext cx="1783575"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j0104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88" y="2276475"/>
            <a:ext cx="1783575"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5"/>
          <p:cNvSpPr>
            <a:spLocks noChangeArrowheads="1" noChangeShapeType="1" noTextEdit="1"/>
          </p:cNvSpPr>
          <p:nvPr/>
        </p:nvSpPr>
        <p:spPr bwMode="auto">
          <a:xfrm>
            <a:off x="1835696" y="980728"/>
            <a:ext cx="5765908" cy="1319118"/>
          </a:xfrm>
          <a:prstGeom prst="rect">
            <a:avLst/>
          </a:prstGeom>
        </p:spPr>
        <p:txBody>
          <a:bodyPr wrap="none" fromWordArt="1">
            <a:prstTxWarp prst="textPlain">
              <a:avLst>
                <a:gd name="adj" fmla="val 50000"/>
              </a:avLst>
            </a:prstTxWarp>
          </a:bodyPr>
          <a:lstStyle/>
          <a:p>
            <a:pPr algn="ctr"/>
            <a:r>
              <a:rPr lang="tr-TR" sz="8000" kern="10" dirty="0">
                <a:ln w="9525">
                  <a:solidFill>
                    <a:srgbClr val="969696"/>
                  </a:solidFill>
                  <a:round/>
                  <a:headEnd/>
                  <a:tailEnd/>
                </a:ln>
                <a:solidFill>
                  <a:srgbClr val="FFFFFF"/>
                </a:solidFill>
                <a:latin typeface="Arial Black"/>
              </a:rPr>
              <a:t>ECVET</a:t>
            </a:r>
          </a:p>
        </p:txBody>
      </p:sp>
      <p:sp>
        <p:nvSpPr>
          <p:cNvPr id="25" name="Text Box 6"/>
          <p:cNvSpPr txBox="1">
            <a:spLocks noChangeArrowheads="1"/>
          </p:cNvSpPr>
          <p:nvPr/>
        </p:nvSpPr>
        <p:spPr bwMode="auto">
          <a:xfrm rot="16200000">
            <a:off x="785731" y="3615365"/>
            <a:ext cx="28078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spcBef>
                <a:spcPct val="50000"/>
              </a:spcBef>
              <a:defRPr sz="2000" b="1">
                <a:solidFill>
                  <a:schemeClr val="accent1">
                    <a:lumMod val="50000"/>
                  </a:schemeClr>
                </a:solidFill>
                <a:latin typeface="Arial"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tr-TR" dirty="0"/>
              <a:t>HAREKETLİLİK ÖNCESİ</a:t>
            </a:r>
            <a:endParaRPr lang="en-GB" dirty="0"/>
          </a:p>
        </p:txBody>
      </p:sp>
      <p:sp>
        <p:nvSpPr>
          <p:cNvPr id="26" name="Text Box 7"/>
          <p:cNvSpPr txBox="1">
            <a:spLocks noChangeArrowheads="1"/>
          </p:cNvSpPr>
          <p:nvPr/>
        </p:nvSpPr>
        <p:spPr bwMode="auto">
          <a:xfrm rot="16200000">
            <a:off x="3174189" y="3687373"/>
            <a:ext cx="29518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tr-TR" sz="2000" b="1" dirty="0">
                <a:solidFill>
                  <a:schemeClr val="accent1">
                    <a:lumMod val="50000"/>
                  </a:schemeClr>
                </a:solidFill>
              </a:rPr>
              <a:t>HAREKETLİLİK </a:t>
            </a:r>
            <a:r>
              <a:rPr lang="tr-TR" sz="2000" b="1" dirty="0" smtClean="0">
                <a:solidFill>
                  <a:schemeClr val="accent1">
                    <a:lumMod val="50000"/>
                  </a:schemeClr>
                </a:solidFill>
              </a:rPr>
              <a:t>SÜRECİ</a:t>
            </a:r>
            <a:endParaRPr lang="en-GB" sz="2000" b="1" dirty="0">
              <a:solidFill>
                <a:schemeClr val="accent1">
                  <a:lumMod val="50000"/>
                </a:schemeClr>
              </a:solidFill>
            </a:endParaRPr>
          </a:p>
        </p:txBody>
      </p:sp>
      <p:sp>
        <p:nvSpPr>
          <p:cNvPr id="29" name="Text Box 7"/>
          <p:cNvSpPr txBox="1">
            <a:spLocks noChangeArrowheads="1"/>
          </p:cNvSpPr>
          <p:nvPr/>
        </p:nvSpPr>
        <p:spPr bwMode="auto">
          <a:xfrm rot="16200000">
            <a:off x="5452135" y="3733512"/>
            <a:ext cx="3168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0" hangingPunct="0">
              <a:spcBef>
                <a:spcPct val="50000"/>
              </a:spcBef>
              <a:defRPr sz="2400" b="1">
                <a:solidFill>
                  <a:srgbClr val="D32F43"/>
                </a:solidFill>
                <a:latin typeface="Arial" pitchFamily="34" charset="0"/>
                <a:ea typeface="ＭＳ Ｐゴシック" pitchFamily="34" charset="-128"/>
              </a:defRPr>
            </a:lvl1pPr>
            <a:lvl2pPr marL="742950" indent="-285750" eaLnBrk="0" hangingPunct="0">
              <a:defRPr sz="2400">
                <a:latin typeface="Arial" pitchFamily="34" charset="0"/>
                <a:ea typeface="ＭＳ Ｐゴシック" pitchFamily="34" charset="-128"/>
              </a:defRPr>
            </a:lvl2pPr>
            <a:lvl3pPr marL="1143000" indent="-228600" eaLnBrk="0" hangingPunct="0">
              <a:defRPr sz="2400">
                <a:latin typeface="Arial" pitchFamily="34" charset="0"/>
                <a:ea typeface="ＭＳ Ｐゴシック" pitchFamily="34" charset="-128"/>
              </a:defRPr>
            </a:lvl3pPr>
            <a:lvl4pPr marL="1600200" indent="-228600" eaLnBrk="0" hangingPunct="0">
              <a:defRPr sz="2400">
                <a:latin typeface="Arial" pitchFamily="34" charset="0"/>
                <a:ea typeface="ＭＳ Ｐゴシック" pitchFamily="34" charset="-128"/>
              </a:defRPr>
            </a:lvl4pPr>
            <a:lvl5pPr marL="2057400" indent="-228600" eaLnBrk="0" hangingPunct="0">
              <a:defRPr sz="2400">
                <a:latin typeface="Arial" pitchFamily="34" charset="0"/>
                <a:ea typeface="ＭＳ Ｐゴシック" pitchFamily="34" charset="-128"/>
              </a:defRPr>
            </a:lvl5pPr>
            <a:lvl6pPr marL="2514600" indent="-228600" eaLnBrk="0" fontAlgn="base" hangingPunct="0">
              <a:spcBef>
                <a:spcPct val="0"/>
              </a:spcBef>
              <a:spcAft>
                <a:spcPct val="0"/>
              </a:spcAft>
              <a:defRPr sz="2400">
                <a:latin typeface="Arial" pitchFamily="34" charset="0"/>
                <a:ea typeface="ＭＳ Ｐゴシック" pitchFamily="34" charset="-128"/>
              </a:defRPr>
            </a:lvl6pPr>
            <a:lvl7pPr marL="2971800" indent="-228600" eaLnBrk="0" fontAlgn="base" hangingPunct="0">
              <a:spcBef>
                <a:spcPct val="0"/>
              </a:spcBef>
              <a:spcAft>
                <a:spcPct val="0"/>
              </a:spcAft>
              <a:defRPr sz="2400">
                <a:latin typeface="Arial" pitchFamily="34" charset="0"/>
                <a:ea typeface="ＭＳ Ｐゴシック" pitchFamily="34" charset="-128"/>
              </a:defRPr>
            </a:lvl7pPr>
            <a:lvl8pPr marL="3429000" indent="-228600" eaLnBrk="0" fontAlgn="base" hangingPunct="0">
              <a:spcBef>
                <a:spcPct val="0"/>
              </a:spcBef>
              <a:spcAft>
                <a:spcPct val="0"/>
              </a:spcAft>
              <a:defRPr sz="2400">
                <a:latin typeface="Arial" pitchFamily="34" charset="0"/>
                <a:ea typeface="ＭＳ Ｐゴシック" pitchFamily="34" charset="-128"/>
              </a:defRPr>
            </a:lvl8pPr>
            <a:lvl9pPr marL="3886200" indent="-228600" eaLnBrk="0" fontAlgn="base" hangingPunct="0">
              <a:spcBef>
                <a:spcPct val="0"/>
              </a:spcBef>
              <a:spcAft>
                <a:spcPct val="0"/>
              </a:spcAft>
              <a:defRPr sz="2400">
                <a:latin typeface="Arial" pitchFamily="34" charset="0"/>
                <a:ea typeface="ＭＳ Ｐゴシック" pitchFamily="34" charset="-128"/>
              </a:defRPr>
            </a:lvl9pPr>
          </a:lstStyle>
          <a:p>
            <a:r>
              <a:rPr lang="tr-TR" dirty="0"/>
              <a:t>HAREKETLİLİK SONRASI</a:t>
            </a:r>
            <a:endParaRPr lang="en-GB" dirty="0"/>
          </a:p>
        </p:txBody>
      </p:sp>
    </p:spTree>
    <p:extLst>
      <p:ext uri="{BB962C8B-B14F-4D97-AF65-F5344CB8AC3E}">
        <p14:creationId xmlns:p14="http://schemas.microsoft.com/office/powerpoint/2010/main" val="3337812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5" y="2411864"/>
            <a:ext cx="6840761" cy="2554545"/>
          </a:xfrm>
          <a:prstGeom prst="rect">
            <a:avLst/>
          </a:prstGeom>
        </p:spPr>
        <p:txBody>
          <a:bodyPr wrap="square">
            <a:spAutoFit/>
          </a:bodyPr>
          <a:lstStyle/>
          <a:p>
            <a:r>
              <a:rPr lang="tr-TR" sz="2400" dirty="0">
                <a:solidFill>
                  <a:schemeClr val="accent6">
                    <a:lumMod val="50000"/>
                  </a:schemeClr>
                </a:solidFill>
              </a:rPr>
              <a:t>Öğrenme Kazanımlarını/Çıktılarını (değerlendirilmiş);</a:t>
            </a:r>
          </a:p>
          <a:p>
            <a:pPr marL="285750" indent="-285750">
              <a:buFont typeface="Wingdings" pitchFamily="2" charset="2"/>
              <a:buChar char="ü"/>
            </a:pPr>
            <a:endParaRPr lang="tr-TR" sz="2400" dirty="0">
              <a:solidFill>
                <a:schemeClr val="accent6">
                  <a:lumMod val="50000"/>
                </a:schemeClr>
              </a:solidFill>
            </a:endParaRPr>
          </a:p>
          <a:p>
            <a:pPr marL="722313" indent="438150">
              <a:buFont typeface="Wingdings" pitchFamily="2" charset="2"/>
              <a:buChar char="ü"/>
            </a:pPr>
            <a:r>
              <a:rPr lang="tr-TR" sz="2400" dirty="0" smtClean="0">
                <a:solidFill>
                  <a:schemeClr val="accent6">
                    <a:lumMod val="50000"/>
                  </a:schemeClr>
                </a:solidFill>
              </a:rPr>
              <a:t>Doğrulama</a:t>
            </a:r>
          </a:p>
          <a:p>
            <a:pPr marL="722313" indent="438150">
              <a:buFont typeface="Wingdings" pitchFamily="2" charset="2"/>
              <a:buChar char="ü"/>
            </a:pPr>
            <a:endParaRPr lang="tr-TR" sz="2000" dirty="0">
              <a:solidFill>
                <a:schemeClr val="accent6">
                  <a:lumMod val="50000"/>
                </a:schemeClr>
              </a:solidFill>
            </a:endParaRPr>
          </a:p>
          <a:p>
            <a:pPr marL="722313" indent="438150">
              <a:buFont typeface="Wingdings" pitchFamily="2" charset="2"/>
              <a:buChar char="ü"/>
            </a:pPr>
            <a:r>
              <a:rPr lang="tr-TR" sz="2400" dirty="0">
                <a:solidFill>
                  <a:schemeClr val="accent6">
                    <a:lumMod val="50000"/>
                  </a:schemeClr>
                </a:solidFill>
              </a:rPr>
              <a:t>Onaylama </a:t>
            </a:r>
            <a:endParaRPr lang="tr-TR" sz="2400" dirty="0" smtClean="0">
              <a:solidFill>
                <a:schemeClr val="accent6">
                  <a:lumMod val="50000"/>
                </a:schemeClr>
              </a:solidFill>
            </a:endParaRPr>
          </a:p>
          <a:p>
            <a:pPr marL="722313" indent="438150">
              <a:buFont typeface="Wingdings" pitchFamily="2" charset="2"/>
              <a:buChar char="ü"/>
            </a:pPr>
            <a:endParaRPr lang="tr-TR" sz="2000" dirty="0">
              <a:solidFill>
                <a:schemeClr val="accent6">
                  <a:lumMod val="50000"/>
                </a:schemeClr>
              </a:solidFill>
            </a:endParaRPr>
          </a:p>
          <a:p>
            <a:pPr marL="722313" indent="438150">
              <a:buFont typeface="Wingdings" pitchFamily="2" charset="2"/>
              <a:buChar char="ü"/>
            </a:pPr>
            <a:r>
              <a:rPr lang="tr-TR" sz="2400" dirty="0">
                <a:solidFill>
                  <a:schemeClr val="accent6">
                    <a:lumMod val="50000"/>
                  </a:schemeClr>
                </a:solidFill>
              </a:rPr>
              <a:t>Tanıma</a:t>
            </a:r>
          </a:p>
        </p:txBody>
      </p:sp>
      <p:sp>
        <p:nvSpPr>
          <p:cNvPr id="5" name="Unvan 1">
            <a:extLst>
              <a:ext uri="{FF2B5EF4-FFF2-40B4-BE49-F238E27FC236}">
                <a16:creationId xmlns:a16="http://schemas.microsoft.com/office/drawing/2014/main" id="{FE70282F-189E-5A4E-B0CC-D29579A99E37}"/>
              </a:ext>
            </a:extLst>
          </p:cNvPr>
          <p:cNvSpPr txBox="1">
            <a:spLocks/>
          </p:cNvSpPr>
          <p:nvPr/>
        </p:nvSpPr>
        <p:spPr>
          <a:xfrm>
            <a:off x="827584" y="908720"/>
            <a:ext cx="6038400" cy="7200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tr-TR" sz="2000" dirty="0" smtClean="0">
                <a:solidFill>
                  <a:srgbClr val="D32F43"/>
                </a:solidFill>
                <a:latin typeface="Arial" charset="0"/>
                <a:ea typeface="Arial" charset="0"/>
                <a:cs typeface="Arial" charset="0"/>
              </a:rPr>
              <a:t>HAREKETLİLİK SONRASI ÖNEMLİ ADIMLAR</a:t>
            </a:r>
            <a:endParaRPr lang="tr-TR" sz="2000" dirty="0">
              <a:solidFill>
                <a:srgbClr val="D32F43"/>
              </a:solidFill>
              <a:latin typeface="Arial" charset="0"/>
              <a:ea typeface="Arial" charset="0"/>
              <a:cs typeface="Arial" charset="0"/>
            </a:endParaRPr>
          </a:p>
        </p:txBody>
      </p:sp>
    </p:spTree>
    <p:extLst>
      <p:ext uri="{BB962C8B-B14F-4D97-AF65-F5344CB8AC3E}">
        <p14:creationId xmlns:p14="http://schemas.microsoft.com/office/powerpoint/2010/main" val="660618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916832"/>
            <a:ext cx="8318698" cy="3672407"/>
          </a:xfrm>
        </p:spPr>
        <p:txBody>
          <a:bodyPr>
            <a:noAutofit/>
          </a:bodyPr>
          <a:lstStyle/>
          <a:p>
            <a:pPr algn="just">
              <a:lnSpc>
                <a:spcPct val="150000"/>
              </a:lnSpc>
              <a:spcBef>
                <a:spcPts val="1350"/>
              </a:spcBef>
              <a:buBlip>
                <a:blip r:embed="rId3"/>
              </a:buBlip>
            </a:pPr>
            <a:r>
              <a:rPr lang="tr-TR" sz="2400" b="1" dirty="0" smtClean="0">
                <a:solidFill>
                  <a:srgbClr val="0070C0"/>
                </a:solidFill>
              </a:rPr>
              <a:t>Doğrulama</a:t>
            </a:r>
            <a:r>
              <a:rPr lang="tr-TR" sz="2400" b="1" dirty="0"/>
              <a:t>: </a:t>
            </a:r>
            <a:r>
              <a:rPr lang="tr-TR" sz="2000" dirty="0"/>
              <a:t>Gönderen </a:t>
            </a:r>
            <a:r>
              <a:rPr lang="tr-TR" sz="2000" dirty="0" smtClean="0"/>
              <a:t>kurumun, ölçme ve değerlendirmede kendi ihtiyaç ve beklentilerini karşıladığını teyit ettiği süreç.</a:t>
            </a:r>
          </a:p>
          <a:p>
            <a:pPr marL="0" indent="0" algn="just">
              <a:lnSpc>
                <a:spcPct val="150000"/>
              </a:lnSpc>
              <a:spcBef>
                <a:spcPts val="1350"/>
              </a:spcBef>
              <a:buNone/>
            </a:pPr>
            <a:endParaRPr lang="tr-TR" sz="2400" dirty="0" smtClean="0"/>
          </a:p>
          <a:p>
            <a:pPr algn="just">
              <a:lnSpc>
                <a:spcPct val="150000"/>
              </a:lnSpc>
              <a:spcBef>
                <a:spcPts val="1350"/>
              </a:spcBef>
              <a:buBlip>
                <a:blip r:embed="rId3"/>
              </a:buBlip>
            </a:pPr>
            <a:r>
              <a:rPr lang="tr-TR" sz="2400" b="1" dirty="0" smtClean="0">
                <a:solidFill>
                  <a:srgbClr val="0070C0"/>
                </a:solidFill>
              </a:rPr>
              <a:t>Tanınma</a:t>
            </a:r>
            <a:r>
              <a:rPr lang="tr-TR" sz="2400" b="1" dirty="0"/>
              <a:t>:  </a:t>
            </a:r>
            <a:r>
              <a:rPr lang="tr-TR" sz="2000" dirty="0"/>
              <a:t>Bireyin bir yeterliliğe (veya bir kısmına) hak kazanması veya bir eğitim programının bir kısmından muaf tutulması için öğrenme kazanımlarının geçerli sayılması faaliyetleridir.</a:t>
            </a:r>
          </a:p>
          <a:p>
            <a:pPr algn="just">
              <a:lnSpc>
                <a:spcPct val="150000"/>
              </a:lnSpc>
            </a:pPr>
            <a:endParaRPr lang="tr-TR" sz="2400" dirty="0" smtClean="0"/>
          </a:p>
          <a:p>
            <a:pPr algn="just">
              <a:lnSpc>
                <a:spcPct val="150000"/>
              </a:lnSpc>
            </a:pPr>
            <a:endParaRPr lang="tr-TR" sz="2400" dirty="0"/>
          </a:p>
          <a:p>
            <a:pPr algn="just">
              <a:lnSpc>
                <a:spcPct val="150000"/>
              </a:lnSpc>
            </a:pPr>
            <a:endParaRPr lang="tr-TR" sz="2400" dirty="0" smtClean="0"/>
          </a:p>
          <a:p>
            <a:pPr algn="just">
              <a:lnSpc>
                <a:spcPct val="150000"/>
              </a:lnSpc>
            </a:pPr>
            <a:endParaRPr lang="tr-TR" sz="2400" dirty="0" smtClean="0"/>
          </a:p>
          <a:p>
            <a:pPr algn="just">
              <a:lnSpc>
                <a:spcPct val="150000"/>
              </a:lnSpc>
            </a:pPr>
            <a:endParaRPr lang="tr-TR" sz="2400" dirty="0"/>
          </a:p>
        </p:txBody>
      </p:sp>
    </p:spTree>
    <p:extLst>
      <p:ext uri="{BB962C8B-B14F-4D97-AF65-F5344CB8AC3E}">
        <p14:creationId xmlns:p14="http://schemas.microsoft.com/office/powerpoint/2010/main" val="41742177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alkir OZUNLU\Downloads\ecvet.png"/>
          <p:cNvPicPr>
            <a:picLocks noChangeAspect="1" noChangeArrowheads="1"/>
          </p:cNvPicPr>
          <p:nvPr/>
        </p:nvPicPr>
        <p:blipFill rotWithShape="1">
          <a:blip r:embed="rId2">
            <a:extLst>
              <a:ext uri="{28A0092B-C50C-407E-A947-70E740481C1C}">
                <a14:useLocalDpi xmlns:a14="http://schemas.microsoft.com/office/drawing/2010/main" val="0"/>
              </a:ext>
            </a:extLst>
          </a:blip>
          <a:srcRect t="2446" r="3288" b="5404"/>
          <a:stretch/>
        </p:blipFill>
        <p:spPr bwMode="auto">
          <a:xfrm>
            <a:off x="827584" y="1380530"/>
            <a:ext cx="8064896" cy="384867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95536" y="5703693"/>
            <a:ext cx="4608512" cy="338554"/>
          </a:xfrm>
          <a:prstGeom prst="rect">
            <a:avLst/>
          </a:prstGeom>
          <a:noFill/>
        </p:spPr>
        <p:txBody>
          <a:bodyPr wrap="square" rtlCol="0">
            <a:spAutoFit/>
          </a:bodyPr>
          <a:lstStyle/>
          <a:p>
            <a:r>
              <a:rPr lang="tr-TR" sz="1600" i="1" dirty="0" smtClean="0">
                <a:solidFill>
                  <a:schemeClr val="bg1">
                    <a:lumMod val="50000"/>
                  </a:schemeClr>
                </a:solidFill>
              </a:rPr>
              <a:t>ÖÇ/ÖK: Öğrenme çıktısı/öğrenme kazanımı</a:t>
            </a:r>
            <a:endParaRPr lang="tr-TR" sz="1600" i="1" dirty="0">
              <a:solidFill>
                <a:schemeClr val="bg1">
                  <a:lumMod val="50000"/>
                </a:schemeClr>
              </a:solidFill>
            </a:endParaRPr>
          </a:p>
        </p:txBody>
      </p:sp>
    </p:spTree>
    <p:extLst>
      <p:ext uri="{BB962C8B-B14F-4D97-AF65-F5344CB8AC3E}">
        <p14:creationId xmlns:p14="http://schemas.microsoft.com/office/powerpoint/2010/main" val="2913932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FE70282F-189E-5A4E-B0CC-D29579A99E37}"/>
              </a:ext>
            </a:extLst>
          </p:cNvPr>
          <p:cNvSpPr txBox="1">
            <a:spLocks/>
          </p:cNvSpPr>
          <p:nvPr/>
        </p:nvSpPr>
        <p:spPr>
          <a:xfrm>
            <a:off x="1115616" y="978817"/>
            <a:ext cx="2592288" cy="7200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tr-TR" sz="2000" dirty="0" smtClean="0">
                <a:solidFill>
                  <a:srgbClr val="D32F43"/>
                </a:solidFill>
                <a:latin typeface="Arial" charset="0"/>
                <a:ea typeface="Arial" charset="0"/>
                <a:cs typeface="Arial" charset="0"/>
              </a:rPr>
              <a:t>BİLGİ VE DESTEK</a:t>
            </a:r>
            <a:endParaRPr lang="tr-TR" sz="2000" dirty="0">
              <a:solidFill>
                <a:srgbClr val="D32F43"/>
              </a:solidFill>
              <a:latin typeface="Arial" charset="0"/>
              <a:ea typeface="Arial" charset="0"/>
              <a:cs typeface="Arial" charset="0"/>
            </a:endParaRPr>
          </a:p>
        </p:txBody>
      </p:sp>
      <p:sp>
        <p:nvSpPr>
          <p:cNvPr id="5" name="Dikdörtgen 4"/>
          <p:cNvSpPr/>
          <p:nvPr/>
        </p:nvSpPr>
        <p:spPr>
          <a:xfrm>
            <a:off x="1223627" y="1819905"/>
            <a:ext cx="6696744" cy="400110"/>
          </a:xfrm>
          <a:prstGeom prst="rect">
            <a:avLst/>
          </a:prstGeom>
        </p:spPr>
        <p:txBody>
          <a:bodyPr wrap="square">
            <a:spAutoFit/>
          </a:bodyPr>
          <a:lstStyle/>
          <a:p>
            <a:r>
              <a:rPr lang="tr-TR" b="1" dirty="0">
                <a:solidFill>
                  <a:srgbClr val="087FB5"/>
                </a:solidFill>
              </a:rPr>
              <a:t>ECVET ile </a:t>
            </a:r>
            <a:r>
              <a:rPr lang="tr-TR" sz="2000" b="1" dirty="0">
                <a:solidFill>
                  <a:srgbClr val="087FB5"/>
                </a:solidFill>
              </a:rPr>
              <a:t>ilgili</a:t>
            </a:r>
            <a:r>
              <a:rPr lang="tr-TR" b="1" dirty="0">
                <a:solidFill>
                  <a:srgbClr val="087FB5"/>
                </a:solidFill>
              </a:rPr>
              <a:t> ek bilgi ve desteğe şu </a:t>
            </a:r>
            <a:r>
              <a:rPr lang="tr-TR" b="1" dirty="0" smtClean="0">
                <a:solidFill>
                  <a:srgbClr val="087FB5"/>
                </a:solidFill>
              </a:rPr>
              <a:t>adreslerden erişilebilir:</a:t>
            </a:r>
            <a:endParaRPr lang="tr-TR" b="1" dirty="0">
              <a:solidFill>
                <a:srgbClr val="087FB5"/>
              </a:solidFill>
            </a:endParaRPr>
          </a:p>
        </p:txBody>
      </p:sp>
      <p:sp>
        <p:nvSpPr>
          <p:cNvPr id="6" name="Dikdörtgen 5"/>
          <p:cNvSpPr/>
          <p:nvPr/>
        </p:nvSpPr>
        <p:spPr>
          <a:xfrm>
            <a:off x="5292080" y="3068960"/>
            <a:ext cx="2500108" cy="400110"/>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www.ecvet-toolkit.eu</a:t>
            </a:r>
            <a:endParaRPr lang="tr-TR" sz="2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8" name="Diyagram 7"/>
          <p:cNvGraphicFramePr/>
          <p:nvPr>
            <p:extLst>
              <p:ext uri="{D42A27DB-BD31-4B8C-83A1-F6EECF244321}">
                <p14:modId xmlns:p14="http://schemas.microsoft.com/office/powerpoint/2010/main" val="4013430933"/>
              </p:ext>
            </p:extLst>
          </p:nvPr>
        </p:nvGraphicFramePr>
        <p:xfrm>
          <a:off x="1487202" y="2564904"/>
          <a:ext cx="6116507" cy="2896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ikdörtgen 8"/>
          <p:cNvSpPr/>
          <p:nvPr/>
        </p:nvSpPr>
        <p:spPr>
          <a:xfrm>
            <a:off x="5292205" y="4743390"/>
            <a:ext cx="2994859" cy="707886"/>
          </a:xfrm>
          <a:prstGeom prst="rect">
            <a:avLst/>
          </a:prstGeom>
        </p:spPr>
        <p:txBody>
          <a:bodyPr wrap="none">
            <a:spAutoFit/>
          </a:bodyPr>
          <a:lstStyle/>
          <a:p>
            <a:r>
              <a:rPr lang="tr-T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www.ecvet-secretariat.eu </a:t>
            </a:r>
            <a:endParaRPr lang="tr-T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tr-T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ecvet-secretariat@icf.com</a:t>
            </a:r>
            <a:endParaRPr lang="tr-T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Dikdörtgen 10"/>
          <p:cNvSpPr/>
          <p:nvPr/>
        </p:nvSpPr>
        <p:spPr>
          <a:xfrm>
            <a:off x="5388770" y="3933056"/>
            <a:ext cx="2618602" cy="369332"/>
          </a:xfrm>
          <a:prstGeom prst="rect">
            <a:avLst/>
          </a:prstGeom>
        </p:spPr>
        <p:txBody>
          <a:bodyPr wrap="none">
            <a:spAutoFit/>
          </a:bodyPr>
          <a:lstStyle/>
          <a:p>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8"/>
              </a:rPr>
              <a:t>http://ecvet.ua.gov.tr/tr/</a:t>
            </a:r>
            <a:endPar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100" name="Picture 4" descr="C:\Users\Balkir OZUNLU\AppData\Local\Microsoft\Windows\INetCache\IE\REF3390E\secretary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8505" y="3645024"/>
            <a:ext cx="6237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alkir OZUNLU\AppData\Local\Microsoft\Windows\INetCache\IE\P3W45N0F\computers-1420200_960_72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0604" y="2745036"/>
            <a:ext cx="883484" cy="6626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Ä°lgili resim"/>
          <p:cNvPicPr>
            <a:picLocks noChangeAspect="1" noChangeArrowheads="1"/>
          </p:cNvPicPr>
          <p:nvPr/>
        </p:nvPicPr>
        <p:blipFill rotWithShape="1">
          <a:blip r:embed="rId11">
            <a:duotone>
              <a:schemeClr val="accent3">
                <a:shade val="45000"/>
                <a:satMod val="135000"/>
              </a:schemeClr>
              <a:prstClr val="white"/>
            </a:duotone>
            <a:extLst>
              <a:ext uri="{28A0092B-C50C-407E-A947-70E740481C1C}">
                <a14:useLocalDpi xmlns:a14="http://schemas.microsoft.com/office/drawing/2010/main" val="0"/>
              </a:ext>
            </a:extLst>
          </a:blip>
          <a:srcRect l="25050" t="25359" r="24952" b="25096"/>
          <a:stretch/>
        </p:blipFill>
        <p:spPr bwMode="auto">
          <a:xfrm>
            <a:off x="4819428" y="4869160"/>
            <a:ext cx="472652" cy="46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6363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5370" y="299120"/>
            <a:ext cx="3486472" cy="825624"/>
          </a:xfrm>
        </p:spPr>
        <p:txBody>
          <a:bodyPr>
            <a:noAutofit/>
          </a:bodyPr>
          <a:lstStyle/>
          <a:p>
            <a:pPr algn="ctr"/>
            <a:r>
              <a:rPr lang="tr-TR" sz="3600" b="1" dirty="0" smtClean="0"/>
              <a:t>ECVET Nedir?</a:t>
            </a:r>
            <a:endParaRPr lang="tr-TR" sz="3600" b="1" dirty="0"/>
          </a:p>
        </p:txBody>
      </p:sp>
      <p:pic>
        <p:nvPicPr>
          <p:cNvPr id="4098" name="Picture 2"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Bulut 3"/>
          <p:cNvSpPr/>
          <p:nvPr/>
        </p:nvSpPr>
        <p:spPr>
          <a:xfrm rot="20595274">
            <a:off x="373084" y="1787154"/>
            <a:ext cx="2351162" cy="1296144"/>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000" b="1" dirty="0">
                <a:solidFill>
                  <a:schemeClr val="tx1"/>
                </a:solidFill>
              </a:rPr>
              <a:t>Kredi Transferi </a:t>
            </a:r>
          </a:p>
        </p:txBody>
      </p:sp>
      <p:sp>
        <p:nvSpPr>
          <p:cNvPr id="6" name="Bulut 5"/>
          <p:cNvSpPr/>
          <p:nvPr/>
        </p:nvSpPr>
        <p:spPr>
          <a:xfrm>
            <a:off x="2384140" y="931442"/>
            <a:ext cx="3096344" cy="1503784"/>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2000" dirty="0">
                <a:solidFill>
                  <a:schemeClr val="tx1"/>
                </a:solidFill>
              </a:rPr>
              <a:t>hareketlilik projelerinin </a:t>
            </a:r>
            <a:r>
              <a:rPr lang="tr-TR" sz="2000" dirty="0" smtClean="0">
                <a:solidFill>
                  <a:schemeClr val="tx1"/>
                </a:solidFill>
              </a:rPr>
              <a:t>belgelendirilmesi</a:t>
            </a:r>
            <a:endParaRPr lang="tr-TR" sz="2000" dirty="0">
              <a:solidFill>
                <a:schemeClr val="tx1"/>
              </a:solidFill>
            </a:endParaRPr>
          </a:p>
        </p:txBody>
      </p:sp>
      <p:sp>
        <p:nvSpPr>
          <p:cNvPr id="8" name="Bulut 7"/>
          <p:cNvSpPr/>
          <p:nvPr/>
        </p:nvSpPr>
        <p:spPr>
          <a:xfrm rot="20810955">
            <a:off x="1559215" y="2390025"/>
            <a:ext cx="3096344" cy="1503784"/>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000" dirty="0">
                <a:solidFill>
                  <a:schemeClr val="tx1"/>
                </a:solidFill>
              </a:rPr>
              <a:t>Europass Hareketlilik </a:t>
            </a:r>
            <a:r>
              <a:rPr lang="tr-TR" sz="2000" dirty="0" smtClean="0">
                <a:solidFill>
                  <a:schemeClr val="tx1"/>
                </a:solidFill>
              </a:rPr>
              <a:t>belgesi</a:t>
            </a:r>
            <a:endParaRPr lang="tr-TR" sz="2000" dirty="0">
              <a:solidFill>
                <a:schemeClr val="tx1"/>
              </a:solidFill>
            </a:endParaRPr>
          </a:p>
        </p:txBody>
      </p:sp>
      <p:sp>
        <p:nvSpPr>
          <p:cNvPr id="9" name="Bulut 8"/>
          <p:cNvSpPr/>
          <p:nvPr/>
        </p:nvSpPr>
        <p:spPr>
          <a:xfrm>
            <a:off x="5004048" y="3394525"/>
            <a:ext cx="3359300" cy="2376264"/>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dirty="0">
                <a:solidFill>
                  <a:schemeClr val="tx1"/>
                </a:solidFill>
              </a:rPr>
              <a:t>Yurt dışında alınan mesleki eğitimleri desteklemek amacıyla Avrupa Birliği tarafından sağlanan kredi</a:t>
            </a:r>
          </a:p>
        </p:txBody>
      </p:sp>
      <p:sp>
        <p:nvSpPr>
          <p:cNvPr id="11" name="Bulut 10"/>
          <p:cNvSpPr/>
          <p:nvPr/>
        </p:nvSpPr>
        <p:spPr>
          <a:xfrm>
            <a:off x="4324979" y="1982175"/>
            <a:ext cx="3096344" cy="1503784"/>
          </a:xfrm>
          <a:prstGeom prst="cloud">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000" dirty="0" smtClean="0">
                <a:solidFill>
                  <a:schemeClr val="tx1"/>
                </a:solidFill>
              </a:rPr>
              <a:t>Uluslararası </a:t>
            </a:r>
            <a:r>
              <a:rPr lang="tr-TR" sz="2000" dirty="0">
                <a:solidFill>
                  <a:schemeClr val="tx1"/>
                </a:solidFill>
              </a:rPr>
              <a:t>mesleki </a:t>
            </a:r>
            <a:r>
              <a:rPr lang="tr-TR" sz="2000" dirty="0" smtClean="0">
                <a:solidFill>
                  <a:schemeClr val="tx1"/>
                </a:solidFill>
              </a:rPr>
              <a:t>tanınma </a:t>
            </a:r>
            <a:r>
              <a:rPr lang="tr-TR" sz="2000" dirty="0">
                <a:solidFill>
                  <a:schemeClr val="tx1"/>
                </a:solidFill>
              </a:rPr>
              <a:t>belgesi</a:t>
            </a:r>
          </a:p>
        </p:txBody>
      </p:sp>
      <p:sp>
        <p:nvSpPr>
          <p:cNvPr id="12" name="Bulut 11"/>
          <p:cNvSpPr/>
          <p:nvPr/>
        </p:nvSpPr>
        <p:spPr>
          <a:xfrm rot="1025403">
            <a:off x="5535043" y="631688"/>
            <a:ext cx="3096344" cy="1503784"/>
          </a:xfrm>
          <a:prstGeom prst="cloud">
            <a:avLst/>
          </a:prstGeom>
          <a:solidFill>
            <a:schemeClr val="accent4">
              <a:lumMod val="40000"/>
              <a:lumOff val="60000"/>
            </a:schemeClr>
          </a:solidFill>
          <a:ln>
            <a:solidFill>
              <a:schemeClr val="accent2">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pt-BR" sz="2000" dirty="0">
                <a:solidFill>
                  <a:schemeClr val="tx1"/>
                </a:solidFill>
              </a:rPr>
              <a:t>Erasmus programının bir parçası</a:t>
            </a:r>
            <a:endParaRPr lang="tr-TR" sz="2000" dirty="0">
              <a:solidFill>
                <a:schemeClr val="tx1"/>
              </a:solidFill>
            </a:endParaRPr>
          </a:p>
        </p:txBody>
      </p:sp>
      <p:sp>
        <p:nvSpPr>
          <p:cNvPr id="13" name="Bulut 12"/>
          <p:cNvSpPr/>
          <p:nvPr/>
        </p:nvSpPr>
        <p:spPr>
          <a:xfrm>
            <a:off x="2121184" y="3485959"/>
            <a:ext cx="3359300" cy="2996463"/>
          </a:xfrm>
          <a:prstGeom prst="cloud">
            <a:avLst/>
          </a:prstGeom>
          <a:solidFill>
            <a:srgbClr val="CC99FF"/>
          </a:solidFill>
          <a:ln>
            <a:solidFill>
              <a:srgbClr val="7030A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solidFill>
                  <a:schemeClr val="tx1"/>
                </a:solidFill>
              </a:rPr>
              <a:t>Avrupa genelindeki Mesleki ve </a:t>
            </a:r>
            <a:r>
              <a:rPr lang="tr-TR" dirty="0" smtClean="0">
                <a:solidFill>
                  <a:schemeClr val="tx1"/>
                </a:solidFill>
              </a:rPr>
              <a:t>Teknik Anadolu </a:t>
            </a:r>
            <a:r>
              <a:rPr lang="tr-TR" dirty="0">
                <a:solidFill>
                  <a:schemeClr val="tx1"/>
                </a:solidFill>
              </a:rPr>
              <a:t>liselerindeki </a:t>
            </a:r>
            <a:r>
              <a:rPr lang="tr-TR" dirty="0" smtClean="0">
                <a:solidFill>
                  <a:schemeClr val="tx1"/>
                </a:solidFill>
              </a:rPr>
              <a:t>öğrencilerin iş </a:t>
            </a:r>
            <a:r>
              <a:rPr lang="tr-TR" dirty="0">
                <a:solidFill>
                  <a:schemeClr val="tx1"/>
                </a:solidFill>
              </a:rPr>
              <a:t>becerilerini </a:t>
            </a:r>
            <a:r>
              <a:rPr lang="tr-TR" dirty="0" smtClean="0">
                <a:solidFill>
                  <a:schemeClr val="tx1"/>
                </a:solidFill>
              </a:rPr>
              <a:t>tek </a:t>
            </a:r>
            <a:r>
              <a:rPr lang="tr-TR" dirty="0">
                <a:solidFill>
                  <a:schemeClr val="tx1"/>
                </a:solidFill>
              </a:rPr>
              <a:t>bir </a:t>
            </a:r>
            <a:r>
              <a:rPr lang="tr-TR" dirty="0" smtClean="0">
                <a:solidFill>
                  <a:schemeClr val="tx1"/>
                </a:solidFill>
              </a:rPr>
              <a:t>çatı altında toplamalarını sağlayan </a:t>
            </a:r>
            <a:r>
              <a:rPr lang="tr-TR" dirty="0">
                <a:solidFill>
                  <a:schemeClr val="tx1"/>
                </a:solidFill>
              </a:rPr>
              <a:t>sistem</a:t>
            </a:r>
          </a:p>
        </p:txBody>
      </p:sp>
      <p:sp>
        <p:nvSpPr>
          <p:cNvPr id="10" name="Bulut 9"/>
          <p:cNvSpPr/>
          <p:nvPr/>
        </p:nvSpPr>
        <p:spPr>
          <a:xfrm rot="1512221">
            <a:off x="6616750" y="2496423"/>
            <a:ext cx="2351162" cy="1296144"/>
          </a:xfrm>
          <a:prstGeom prst="cloud">
            <a:avLst/>
          </a:prstGeom>
          <a:solidFill>
            <a:srgbClr val="D5374B"/>
          </a:solidFill>
          <a:ln>
            <a:solidFill>
              <a:schemeClr val="tx1">
                <a:lumMod val="95000"/>
                <a:lumOff val="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000" b="1" dirty="0">
                <a:solidFill>
                  <a:schemeClr val="tx1"/>
                </a:solidFill>
              </a:rPr>
              <a:t>Kredi </a:t>
            </a:r>
            <a:r>
              <a:rPr lang="tr-TR" sz="2000" b="1" dirty="0" smtClean="0">
                <a:solidFill>
                  <a:schemeClr val="tx1"/>
                </a:solidFill>
              </a:rPr>
              <a:t>Yönetimi</a:t>
            </a:r>
            <a:r>
              <a:rPr lang="tr-TR" sz="2000" b="1" dirty="0">
                <a:solidFill>
                  <a:schemeClr val="tx1"/>
                </a:solidFill>
              </a:rPr>
              <a:t> </a:t>
            </a:r>
          </a:p>
        </p:txBody>
      </p:sp>
    </p:spTree>
    <p:extLst>
      <p:ext uri="{BB962C8B-B14F-4D97-AF65-F5344CB8AC3E}">
        <p14:creationId xmlns:p14="http://schemas.microsoft.com/office/powerpoint/2010/main" val="2075618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1" grpId="0" animBg="1"/>
      <p:bldP spid="12" grpId="0" animBg="1"/>
      <p:bldP spid="13"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908720"/>
            <a:ext cx="5294177" cy="792088"/>
          </a:xfrm>
        </p:spPr>
        <p:txBody>
          <a:bodyPr>
            <a:normAutofit/>
          </a:bodyPr>
          <a:lstStyle/>
          <a:p>
            <a:r>
              <a:rPr lang="tr-TR" sz="2800" b="1" dirty="0" smtClean="0"/>
              <a:t>Ulusal ECVET Uzmanları Ekibi</a:t>
            </a:r>
            <a:endParaRPr lang="tr-TR" sz="2800" b="1" dirty="0"/>
          </a:p>
        </p:txBody>
      </p:sp>
      <p:sp>
        <p:nvSpPr>
          <p:cNvPr id="3" name="İçerik Yer Tutucusu 2"/>
          <p:cNvSpPr>
            <a:spLocks noGrp="1"/>
          </p:cNvSpPr>
          <p:nvPr>
            <p:ph idx="1"/>
          </p:nvPr>
        </p:nvSpPr>
        <p:spPr>
          <a:xfrm>
            <a:off x="899592" y="1988840"/>
            <a:ext cx="7315201" cy="4204353"/>
          </a:xfrm>
        </p:spPr>
        <p:txBody>
          <a:bodyPr>
            <a:noAutofit/>
          </a:bodyPr>
          <a:lstStyle/>
          <a:p>
            <a:pPr>
              <a:spcBef>
                <a:spcPts val="1350"/>
              </a:spcBef>
              <a:buBlip>
                <a:blip r:embed="rId3"/>
              </a:buBlip>
            </a:pPr>
            <a:r>
              <a:rPr lang="tr-TR" sz="2000" dirty="0">
                <a:latin typeface="Avenir Next" charset="0"/>
                <a:ea typeface="Avenir Next" charset="0"/>
                <a:cs typeface="Avenir Next" charset="0"/>
              </a:rPr>
              <a:t>25 AB ülkesi,</a:t>
            </a:r>
          </a:p>
          <a:p>
            <a:pPr>
              <a:spcBef>
                <a:spcPts val="1350"/>
              </a:spcBef>
              <a:buBlip>
                <a:blip r:embed="rId3"/>
              </a:buBlip>
            </a:pPr>
            <a:r>
              <a:rPr lang="en-US" sz="2000" dirty="0">
                <a:latin typeface="Avenir Next" charset="0"/>
                <a:ea typeface="Avenir Next" charset="0"/>
                <a:cs typeface="Avenir Next" charset="0"/>
              </a:rPr>
              <a:t>200 </a:t>
            </a:r>
            <a:r>
              <a:rPr lang="tr-TR" sz="2000" dirty="0">
                <a:latin typeface="Avenir Next" charset="0"/>
                <a:ea typeface="Avenir Next" charset="0"/>
                <a:cs typeface="Avenir Next" charset="0"/>
              </a:rPr>
              <a:t>ulusal uzman,</a:t>
            </a:r>
          </a:p>
          <a:p>
            <a:pPr>
              <a:spcBef>
                <a:spcPts val="1350"/>
              </a:spcBef>
              <a:buBlip>
                <a:blip r:embed="rId3"/>
              </a:buBlip>
            </a:pPr>
            <a:r>
              <a:rPr lang="tr-TR" sz="2000" dirty="0" smtClean="0">
                <a:latin typeface="Avenir Next" charset="0"/>
                <a:ea typeface="Avenir Next" charset="0"/>
                <a:cs typeface="Avenir Next" charset="0"/>
              </a:rPr>
              <a:t>Tanıtım</a:t>
            </a:r>
            <a:r>
              <a:rPr lang="tr-TR" sz="2000" dirty="0">
                <a:latin typeface="Avenir Next" charset="0"/>
                <a:ea typeface="Avenir Next" charset="0"/>
                <a:cs typeface="Avenir Next" charset="0"/>
              </a:rPr>
              <a:t>, bilgilendirme, destek ve eğitim sağlamak.</a:t>
            </a:r>
          </a:p>
          <a:p>
            <a:pPr>
              <a:spcBef>
                <a:spcPts val="1350"/>
              </a:spcBef>
              <a:buBlip>
                <a:blip r:embed="rId3"/>
              </a:buBlip>
            </a:pPr>
            <a:r>
              <a:rPr lang="tr-TR" sz="2000" b="1" dirty="0">
                <a:latin typeface="Avenir Next" charset="0"/>
                <a:ea typeface="Avenir Next" charset="0"/>
                <a:cs typeface="Avenir Next" charset="0"/>
              </a:rPr>
              <a:t>Türkiye Ulusal </a:t>
            </a:r>
            <a:r>
              <a:rPr lang="tr-TR" sz="2000" b="1" dirty="0" smtClean="0">
                <a:latin typeface="Avenir Next" charset="0"/>
                <a:ea typeface="Avenir Next" charset="0"/>
                <a:cs typeface="Avenir Next" charset="0"/>
              </a:rPr>
              <a:t>ECVET </a:t>
            </a:r>
            <a:r>
              <a:rPr lang="tr-TR" sz="2000" b="1" dirty="0">
                <a:latin typeface="Avenir Next" charset="0"/>
                <a:ea typeface="Avenir Next" charset="0"/>
                <a:cs typeface="Avenir Next" charset="0"/>
              </a:rPr>
              <a:t>Uzmanları </a:t>
            </a:r>
            <a:r>
              <a:rPr lang="tr-TR" sz="2000" b="1" dirty="0" smtClean="0">
                <a:latin typeface="Avenir Next" charset="0"/>
                <a:ea typeface="Avenir Next" charset="0"/>
                <a:cs typeface="Avenir Next" charset="0"/>
              </a:rPr>
              <a:t>Ekibi, 14 üyeden oluşmaktadır. </a:t>
            </a:r>
          </a:p>
          <a:p>
            <a:pPr lvl="1">
              <a:spcBef>
                <a:spcPts val="1350"/>
              </a:spcBef>
              <a:buBlip>
                <a:blip r:embed="rId3"/>
              </a:buBlip>
            </a:pPr>
            <a:r>
              <a:rPr lang="tr-TR" sz="2000" dirty="0" smtClean="0">
                <a:latin typeface="Avenir Next" charset="0"/>
                <a:ea typeface="Avenir Next" charset="0"/>
                <a:cs typeface="Avenir Next" charset="0"/>
              </a:rPr>
              <a:t>Ulusal Ajans (Koordinasyon)</a:t>
            </a:r>
          </a:p>
          <a:p>
            <a:pPr lvl="1">
              <a:spcBef>
                <a:spcPts val="1350"/>
              </a:spcBef>
              <a:buBlip>
                <a:blip r:embed="rId3"/>
              </a:buBlip>
            </a:pPr>
            <a:r>
              <a:rPr lang="tr-TR" sz="2000" dirty="0" smtClean="0">
                <a:latin typeface="Avenir Next" charset="0"/>
                <a:ea typeface="Avenir Next" charset="0"/>
                <a:cs typeface="Avenir Next" charset="0"/>
              </a:rPr>
              <a:t>MEB</a:t>
            </a:r>
          </a:p>
          <a:p>
            <a:pPr lvl="1">
              <a:spcBef>
                <a:spcPts val="1350"/>
              </a:spcBef>
              <a:buBlip>
                <a:blip r:embed="rId3"/>
              </a:buBlip>
            </a:pPr>
            <a:r>
              <a:rPr lang="tr-TR" sz="2000" dirty="0" smtClean="0">
                <a:latin typeface="Avenir Next" charset="0"/>
                <a:ea typeface="Avenir Next" charset="0"/>
                <a:cs typeface="Avenir Next" charset="0"/>
              </a:rPr>
              <a:t>MYK</a:t>
            </a:r>
          </a:p>
          <a:p>
            <a:pPr lvl="1">
              <a:spcBef>
                <a:spcPts val="1350"/>
              </a:spcBef>
              <a:buBlip>
                <a:blip r:embed="rId3"/>
              </a:buBlip>
            </a:pPr>
            <a:r>
              <a:rPr lang="tr-TR" sz="2000" dirty="0" smtClean="0">
                <a:latin typeface="Avenir Next" charset="0"/>
                <a:ea typeface="Avenir Next" charset="0"/>
                <a:cs typeface="Avenir Next" charset="0"/>
              </a:rPr>
              <a:t>TESK</a:t>
            </a:r>
          </a:p>
        </p:txBody>
      </p:sp>
      <p:sp>
        <p:nvSpPr>
          <p:cNvPr id="4" name="Dikdörtgen 3"/>
          <p:cNvSpPr/>
          <p:nvPr/>
        </p:nvSpPr>
        <p:spPr>
          <a:xfrm>
            <a:off x="4716016" y="4037643"/>
            <a:ext cx="3289920" cy="2349361"/>
          </a:xfrm>
          <a:prstGeom prst="rect">
            <a:avLst/>
          </a:prstGeom>
        </p:spPr>
        <p:txBody>
          <a:bodyPr wrap="square">
            <a:spAutoFit/>
          </a:bodyPr>
          <a:lstStyle/>
          <a:p>
            <a:pPr lvl="1">
              <a:spcBef>
                <a:spcPts val="1350"/>
              </a:spcBef>
              <a:buBlip>
                <a:blip r:embed="rId3"/>
              </a:buBlip>
            </a:pPr>
            <a:r>
              <a:rPr lang="tr-TR" sz="2000" dirty="0" smtClean="0">
                <a:latin typeface="Avenir Roman" charset="0"/>
                <a:ea typeface="Avenir Roman" charset="0"/>
                <a:cs typeface="Avenir Roman" charset="0"/>
              </a:rPr>
              <a:t> TİSK </a:t>
            </a:r>
            <a:endParaRPr lang="tr-TR" sz="2000" dirty="0">
              <a:latin typeface="Avenir Roman" charset="0"/>
              <a:ea typeface="Avenir Roman" charset="0"/>
              <a:cs typeface="Avenir Roman" charset="0"/>
            </a:endParaRPr>
          </a:p>
          <a:p>
            <a:pPr lvl="1">
              <a:spcBef>
                <a:spcPts val="1350"/>
              </a:spcBef>
              <a:buBlip>
                <a:blip r:embed="rId3"/>
              </a:buBlip>
            </a:pPr>
            <a:r>
              <a:rPr lang="tr-TR" sz="2000" dirty="0" smtClean="0">
                <a:latin typeface="Avenir Roman" charset="0"/>
                <a:ea typeface="Avenir Roman" charset="0"/>
                <a:cs typeface="Avenir Roman" charset="0"/>
              </a:rPr>
              <a:t> HAKİŞ</a:t>
            </a:r>
            <a:endParaRPr lang="tr-TR" sz="2000" dirty="0">
              <a:latin typeface="Avenir Roman" charset="0"/>
              <a:ea typeface="Avenir Roman" charset="0"/>
              <a:cs typeface="Avenir Roman" charset="0"/>
            </a:endParaRPr>
          </a:p>
          <a:p>
            <a:pPr lvl="1">
              <a:spcBef>
                <a:spcPts val="1350"/>
              </a:spcBef>
              <a:buBlip>
                <a:blip r:embed="rId3"/>
              </a:buBlip>
            </a:pPr>
            <a:r>
              <a:rPr lang="tr-TR" sz="2000" dirty="0" smtClean="0">
                <a:latin typeface="Avenir Roman" charset="0"/>
                <a:ea typeface="Avenir Roman" charset="0"/>
                <a:cs typeface="Avenir Roman" charset="0"/>
              </a:rPr>
              <a:t> TÜRKİŞ</a:t>
            </a:r>
          </a:p>
          <a:p>
            <a:pPr lvl="1">
              <a:spcBef>
                <a:spcPts val="1350"/>
              </a:spcBef>
              <a:buBlip>
                <a:blip r:embed="rId3"/>
              </a:buBlip>
            </a:pPr>
            <a:r>
              <a:rPr lang="tr-TR" sz="2000" dirty="0" smtClean="0">
                <a:latin typeface="Avenir Roman" charset="0"/>
                <a:ea typeface="Avenir Roman" charset="0"/>
                <a:cs typeface="Avenir Roman" charset="0"/>
              </a:rPr>
              <a:t> ÜNİVERSİTELER</a:t>
            </a:r>
          </a:p>
          <a:p>
            <a:pPr lvl="1">
              <a:spcBef>
                <a:spcPts val="1350"/>
              </a:spcBef>
            </a:pPr>
            <a:endParaRPr lang="tr-TR" sz="2000" dirty="0">
              <a:latin typeface="Avenir Roman" charset="0"/>
              <a:ea typeface="Avenir Roman" charset="0"/>
              <a:cs typeface="Avenir Roman" charset="0"/>
            </a:endParaRPr>
          </a:p>
        </p:txBody>
      </p:sp>
      <p:sp>
        <p:nvSpPr>
          <p:cNvPr id="5" name="Dikdörtgen 4"/>
          <p:cNvSpPr/>
          <p:nvPr/>
        </p:nvSpPr>
        <p:spPr>
          <a:xfrm>
            <a:off x="2699792" y="6067544"/>
            <a:ext cx="2531334" cy="369332"/>
          </a:xfrm>
          <a:prstGeom prst="rect">
            <a:avLst/>
          </a:prstGeom>
        </p:spPr>
        <p:txBody>
          <a:bodyPr wrap="none">
            <a:spAutoFit/>
          </a:bodyPr>
          <a:lstStyle/>
          <a:p>
            <a:r>
              <a:rPr lang="tr-TR" dirty="0">
                <a:hlinkClick r:id="rId4"/>
              </a:rPr>
              <a:t>http://ecvet.ua.gov.tr/tr/</a:t>
            </a:r>
            <a:endParaRPr lang="tr-TR" dirty="0"/>
          </a:p>
        </p:txBody>
      </p:sp>
    </p:spTree>
    <p:extLst>
      <p:ext uri="{BB962C8B-B14F-4D97-AF65-F5344CB8AC3E}">
        <p14:creationId xmlns:p14="http://schemas.microsoft.com/office/powerpoint/2010/main" val="40729264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08281" cy="6858000"/>
          </a:xfrm>
          <a:prstGeom prst="rect">
            <a:avLst/>
          </a:prstGeom>
        </p:spPr>
      </p:pic>
      <p:sp>
        <p:nvSpPr>
          <p:cNvPr id="4" name="Subtitle 2"/>
          <p:cNvSpPr txBox="1">
            <a:spLocks/>
          </p:cNvSpPr>
          <p:nvPr/>
        </p:nvSpPr>
        <p:spPr>
          <a:xfrm>
            <a:off x="1295400" y="5114925"/>
            <a:ext cx="6400800" cy="457200"/>
          </a:xfrm>
          <a:prstGeom prst="rect">
            <a:avLst/>
          </a:prstGeom>
        </p:spPr>
        <p:txBody>
          <a:bodyPr vert="horz" lIns="91440" tIns="45720" rIns="91440" bIns="45720" rtlCol="0">
            <a:normAutofit/>
          </a:bodyPr>
          <a:lstStyle/>
          <a:p>
            <a:pPr algn="ctr">
              <a:spcBef>
                <a:spcPct val="20000"/>
              </a:spcBef>
              <a:buFont typeface="Arial"/>
              <a:buNone/>
              <a:defRPr/>
            </a:pPr>
            <a:endParaRPr lang="en-US" dirty="0">
              <a:solidFill>
                <a:prstClr val="white"/>
              </a:solidFill>
              <a:latin typeface="Arial"/>
              <a:cs typeface="Arial"/>
            </a:endParaRPr>
          </a:p>
        </p:txBody>
      </p:sp>
      <p:sp>
        <p:nvSpPr>
          <p:cNvPr id="3" name="Title 2"/>
          <p:cNvSpPr>
            <a:spLocks noGrp="1"/>
          </p:cNvSpPr>
          <p:nvPr>
            <p:ph type="title"/>
          </p:nvPr>
        </p:nvSpPr>
        <p:spPr>
          <a:xfrm>
            <a:off x="2444303" y="4727483"/>
            <a:ext cx="4511918" cy="1689283"/>
          </a:xfrm>
        </p:spPr>
        <p:txBody>
          <a:bodyPr>
            <a:noAutofit/>
          </a:bodyPr>
          <a:lstStyle/>
          <a:p>
            <a:pPr algn="ctr" defTabSz="914400" fontAlgn="base">
              <a:lnSpc>
                <a:spcPct val="90000"/>
              </a:lnSpc>
              <a:spcAft>
                <a:spcPct val="0"/>
              </a:spcAft>
            </a:pPr>
            <a:r>
              <a:rPr lang="tr-TR" altLang="tr-TR" sz="2400" b="0" dirty="0" smtClean="0">
                <a:latin typeface="Avenir Next" charset="0"/>
                <a:ea typeface="Avenir Next" charset="0"/>
                <a:cs typeface="Avenir Next" charset="0"/>
              </a:rPr>
              <a:t>Dr. Balkır ÖZÜNLÜ</a:t>
            </a:r>
            <a:br>
              <a:rPr lang="tr-TR" altLang="tr-TR" sz="2400" b="0" dirty="0" smtClean="0">
                <a:latin typeface="Avenir Next" charset="0"/>
                <a:ea typeface="Avenir Next" charset="0"/>
                <a:cs typeface="Avenir Next" charset="0"/>
              </a:rPr>
            </a:br>
            <a:r>
              <a:rPr lang="tr-TR" altLang="tr-TR" sz="2400" b="0" dirty="0" smtClean="0">
                <a:latin typeface="Avenir Next" charset="0"/>
                <a:ea typeface="Avenir Next" charset="0"/>
                <a:cs typeface="Avenir Next" charset="0"/>
              </a:rPr>
              <a:t>MEB MTEGM</a:t>
            </a:r>
            <a:br>
              <a:rPr lang="tr-TR" altLang="tr-TR" sz="2400" b="0" dirty="0" smtClean="0">
                <a:latin typeface="Avenir Next" charset="0"/>
                <a:ea typeface="Avenir Next" charset="0"/>
                <a:cs typeface="Avenir Next" charset="0"/>
              </a:rPr>
            </a:br>
            <a:r>
              <a:rPr lang="tr-TR" altLang="tr-TR" sz="2400" b="0" dirty="0" smtClean="0">
                <a:latin typeface="Avenir Next" charset="0"/>
                <a:ea typeface="Avenir Next" charset="0"/>
                <a:cs typeface="Avenir Next" charset="0"/>
              </a:rPr>
              <a:t>Sosyal Ort. ve Projeler DB</a:t>
            </a:r>
            <a:br>
              <a:rPr lang="tr-TR" altLang="tr-TR" sz="2400" b="0" dirty="0" smtClean="0">
                <a:latin typeface="Avenir Next" charset="0"/>
                <a:ea typeface="Avenir Next" charset="0"/>
                <a:cs typeface="Avenir Next" charset="0"/>
              </a:rPr>
            </a:br>
            <a:r>
              <a:rPr lang="tr-TR" altLang="tr-TR" sz="2400" b="0" dirty="0" smtClean="0">
                <a:latin typeface="Avenir Next" charset="0"/>
                <a:ea typeface="Avenir Next" charset="0"/>
                <a:cs typeface="Avenir Next" charset="0"/>
              </a:rPr>
              <a:t>Ulusal ECVET Uzmanı</a:t>
            </a:r>
            <a:endParaRPr lang="tr-TR" altLang="tr-TR" sz="2400" b="0" dirty="0">
              <a:latin typeface="Avenir Next" charset="0"/>
              <a:ea typeface="Avenir Next" charset="0"/>
              <a:cs typeface="Avenir Next" charset="0"/>
            </a:endParaRPr>
          </a:p>
        </p:txBody>
      </p:sp>
      <p:sp>
        <p:nvSpPr>
          <p:cNvPr id="2" name="TextBox 1"/>
          <p:cNvSpPr txBox="1"/>
          <p:nvPr/>
        </p:nvSpPr>
        <p:spPr>
          <a:xfrm>
            <a:off x="2144166" y="3439009"/>
            <a:ext cx="4845348" cy="830997"/>
          </a:xfrm>
          <a:prstGeom prst="rect">
            <a:avLst/>
          </a:prstGeom>
          <a:noFill/>
        </p:spPr>
        <p:txBody>
          <a:bodyPr wrap="square" rtlCol="0">
            <a:spAutoFit/>
          </a:bodyPr>
          <a:lstStyle/>
          <a:p>
            <a:pPr algn="ctr"/>
            <a:r>
              <a:rPr lang="tr-TR" sz="4800" b="1" dirty="0" smtClean="0">
                <a:solidFill>
                  <a:schemeClr val="accent1">
                    <a:lumMod val="75000"/>
                  </a:schemeClr>
                </a:solidFill>
                <a:effectLst>
                  <a:outerShdw blurRad="38100" dist="38100" dir="2700000" algn="tl">
                    <a:srgbClr val="000000">
                      <a:alpha val="43137"/>
                    </a:srgbClr>
                  </a:outerShdw>
                </a:effectLst>
                <a:latin typeface="Avenir Next Demi Bold" charset="0"/>
                <a:ea typeface="Avenir Next Demi Bold" charset="0"/>
                <a:cs typeface="Avenir Next Demi Bold" charset="0"/>
              </a:rPr>
              <a:t>TEŞEKKÜRLER</a:t>
            </a:r>
            <a:endParaRPr lang="tr-TR" sz="4800" b="1" dirty="0">
              <a:solidFill>
                <a:schemeClr val="accent1">
                  <a:lumMod val="75000"/>
                </a:schemeClr>
              </a:solidFill>
              <a:effectLst>
                <a:outerShdw blurRad="38100" dist="38100" dir="2700000" algn="tl">
                  <a:srgbClr val="000000">
                    <a:alpha val="43137"/>
                  </a:srgbClr>
                </a:outerShdw>
              </a:effectLst>
              <a:latin typeface="Avenir Next Demi Bold" charset="0"/>
              <a:ea typeface="Avenir Next Demi Bold" charset="0"/>
              <a:cs typeface="Avenir Next Demi Bold" charset="0"/>
            </a:endParaRPr>
          </a:p>
        </p:txBody>
      </p:sp>
      <p:pic>
        <p:nvPicPr>
          <p:cNvPr id="5" name="İçerik Yer Tutucusu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841" y="1364658"/>
            <a:ext cx="4511918" cy="1414394"/>
          </a:xfrm>
          <a:prstGeom prst="rect">
            <a:avLst/>
          </a:prstGeom>
        </p:spPr>
      </p:pic>
    </p:spTree>
    <p:extLst>
      <p:ext uri="{BB962C8B-B14F-4D97-AF65-F5344CB8AC3E}">
        <p14:creationId xmlns:p14="http://schemas.microsoft.com/office/powerpoint/2010/main" val="1866636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B5545C-2D2A-B245-86D8-BD4AE549DC54}"/>
              </a:ext>
            </a:extLst>
          </p:cNvPr>
          <p:cNvSpPr>
            <a:spLocks noGrp="1"/>
          </p:cNvSpPr>
          <p:nvPr>
            <p:ph type="title"/>
          </p:nvPr>
        </p:nvSpPr>
        <p:spPr>
          <a:xfrm>
            <a:off x="971600" y="1124744"/>
            <a:ext cx="7598668" cy="1157217"/>
          </a:xfrm>
        </p:spPr>
        <p:txBody>
          <a:bodyPr>
            <a:noAutofit/>
          </a:bodyPr>
          <a:lstStyle/>
          <a:p>
            <a:pPr algn="ctr"/>
            <a:r>
              <a:rPr lang="tr-TR" sz="4000" b="1" dirty="0"/>
              <a:t>Mesleki ve Teknik Eğitimde Kazanımların Transferi </a:t>
            </a:r>
            <a:r>
              <a:rPr lang="tr-TR" sz="4000" b="1" dirty="0" smtClean="0"/>
              <a:t>Sistemi (ECVET)</a:t>
            </a:r>
            <a:endParaRPr lang="tr-TR" sz="4000" b="1" dirty="0"/>
          </a:p>
        </p:txBody>
      </p:sp>
      <p:sp>
        <p:nvSpPr>
          <p:cNvPr id="4" name="Content Placeholder 6">
            <a:extLst>
              <a:ext uri="{FF2B5EF4-FFF2-40B4-BE49-F238E27FC236}">
                <a16:creationId xmlns:a16="http://schemas.microsoft.com/office/drawing/2014/main" id="{73D1EBC3-853F-5A4B-87DB-A50B1BAF55D1}"/>
              </a:ext>
            </a:extLst>
          </p:cNvPr>
          <p:cNvSpPr txBox="1">
            <a:spLocks noGrp="1"/>
          </p:cNvSpPr>
          <p:nvPr>
            <p:ph idx="1"/>
          </p:nvPr>
        </p:nvSpPr>
        <p:spPr>
          <a:xfrm>
            <a:off x="905744" y="2492896"/>
            <a:ext cx="7664524" cy="3456383"/>
          </a:xfrm>
          <a:prstGeom prst="rect">
            <a:avLst/>
          </a:prstGeom>
        </p:spPr>
        <p:txBody>
          <a:bodyPr vert="horz" lIns="297000" tIns="45720" rIns="91440" bIns="45720" rtlCol="0" anchor="t">
            <a:noAutofit/>
          </a:bodyPr>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latinLnBrk="0">
              <a:lnSpc>
                <a:spcPct val="150000"/>
              </a:lnSpc>
              <a:spcBef>
                <a:spcPct val="0"/>
              </a:spcBef>
            </a:pPr>
            <a:r>
              <a:rPr lang="tr-TR" altLang="tr-TR" sz="2400" dirty="0">
                <a:latin typeface="Arial" pitchFamily="34" charset="0"/>
                <a:ea typeface="Avenir Next" charset="0"/>
                <a:cs typeface="Arial" pitchFamily="34" charset="0"/>
              </a:rPr>
              <a:t>Mesleki eğitim ve öğretimde </a:t>
            </a:r>
            <a:r>
              <a:rPr lang="tr-TR" altLang="tr-TR" sz="2400" dirty="0">
                <a:latin typeface="Arial" pitchFamily="34" charset="0"/>
                <a:cs typeface="Arial" pitchFamily="34" charset="0"/>
              </a:rPr>
              <a:t>bireylerin farklı bir ülkede, </a:t>
            </a:r>
            <a:r>
              <a:rPr lang="tr-TR" altLang="tr-TR" sz="2400" dirty="0" smtClean="0">
                <a:latin typeface="Arial" pitchFamily="34" charset="0"/>
                <a:cs typeface="Arial" pitchFamily="34" charset="0"/>
              </a:rPr>
              <a:t>bir </a:t>
            </a:r>
            <a:r>
              <a:rPr lang="tr-TR" altLang="tr-TR" sz="2400" dirty="0">
                <a:latin typeface="Arial" pitchFamily="34" charset="0"/>
                <a:cs typeface="Arial" pitchFamily="34" charset="0"/>
              </a:rPr>
              <a:t>eğitim ve öğretim kurumunda veya </a:t>
            </a:r>
            <a:r>
              <a:rPr lang="tr-TR" altLang="tr-TR" sz="2400" dirty="0" smtClean="0">
                <a:latin typeface="Arial" pitchFamily="34" charset="0"/>
                <a:cs typeface="Arial" pitchFamily="34" charset="0"/>
              </a:rPr>
              <a:t>bir </a:t>
            </a:r>
            <a:r>
              <a:rPr lang="tr-TR" altLang="tr-TR" sz="2400" dirty="0">
                <a:latin typeface="Arial" pitchFamily="34" charset="0"/>
                <a:cs typeface="Arial" pitchFamily="34" charset="0"/>
              </a:rPr>
              <a:t>öğrenme ortamında </a:t>
            </a:r>
            <a:r>
              <a:rPr lang="tr-TR" altLang="tr-TR" sz="2400" dirty="0" smtClean="0">
                <a:latin typeface="Arial" pitchFamily="34" charset="0"/>
                <a:ea typeface="Avenir Next" charset="0"/>
                <a:cs typeface="Arial" pitchFamily="34" charset="0"/>
              </a:rPr>
              <a:t>elde </a:t>
            </a:r>
            <a:r>
              <a:rPr lang="tr-TR" altLang="tr-TR" sz="2400" dirty="0">
                <a:latin typeface="Arial" pitchFamily="34" charset="0"/>
                <a:ea typeface="Avenir Next" charset="0"/>
                <a:cs typeface="Arial" pitchFamily="34" charset="0"/>
              </a:rPr>
              <a:t>ettikleri öğrenme çıktılarının/kazanımlarının (bilgi, beceri ve yetkinlikler) </a:t>
            </a:r>
            <a:r>
              <a:rPr lang="tr-TR" altLang="tr-TR" sz="2400" dirty="0" smtClean="0">
                <a:latin typeface="Arial" pitchFamily="34" charset="0"/>
                <a:ea typeface="Avenir Next" charset="0"/>
                <a:cs typeface="Arial" pitchFamily="34" charset="0"/>
              </a:rPr>
              <a:t>transferinin </a:t>
            </a:r>
            <a:r>
              <a:rPr lang="tr-TR" altLang="tr-TR" sz="2400" dirty="0">
                <a:latin typeface="Arial" pitchFamily="34" charset="0"/>
                <a:ea typeface="Avenir Next" charset="0"/>
                <a:cs typeface="Arial" pitchFamily="34" charset="0"/>
              </a:rPr>
              <a:t>sağlanması, biriktirilmesi </a:t>
            </a:r>
            <a:r>
              <a:rPr lang="tr-TR" altLang="tr-TR" sz="2400" dirty="0" smtClean="0">
                <a:latin typeface="Arial" pitchFamily="34" charset="0"/>
                <a:ea typeface="Avenir Next" charset="0"/>
                <a:cs typeface="Arial" pitchFamily="34" charset="0"/>
              </a:rPr>
              <a:t>ve </a:t>
            </a:r>
            <a:r>
              <a:rPr lang="tr-TR" altLang="tr-TR" sz="2400" dirty="0">
                <a:latin typeface="Arial" pitchFamily="34" charset="0"/>
                <a:ea typeface="Avenir Next" charset="0"/>
                <a:cs typeface="Arial" pitchFamily="34" charset="0"/>
              </a:rPr>
              <a:t>tanınması </a:t>
            </a:r>
            <a:r>
              <a:rPr lang="tr-TR" altLang="tr-TR" sz="2400" dirty="0" smtClean="0">
                <a:latin typeface="Arial" pitchFamily="34" charset="0"/>
                <a:ea typeface="Avenir Next" charset="0"/>
                <a:cs typeface="Arial" pitchFamily="34" charset="0"/>
              </a:rPr>
              <a:t>amacıyla </a:t>
            </a:r>
            <a:r>
              <a:rPr lang="tr-TR" altLang="tr-TR" sz="2400" dirty="0">
                <a:latin typeface="Arial" pitchFamily="34" charset="0"/>
                <a:ea typeface="Avenir Next" charset="0"/>
                <a:cs typeface="Arial" pitchFamily="34" charset="0"/>
              </a:rPr>
              <a:t>geliştirilmiş bir </a:t>
            </a:r>
            <a:r>
              <a:rPr lang="tr-TR" altLang="tr-TR" sz="2400" dirty="0" smtClean="0">
                <a:latin typeface="Arial" pitchFamily="34" charset="0"/>
                <a:ea typeface="Avenir Next" charset="0"/>
                <a:cs typeface="Arial" pitchFamily="34" charset="0"/>
              </a:rPr>
              <a:t>sistemdir</a:t>
            </a:r>
            <a:r>
              <a:rPr lang="tr-TR" altLang="tr-TR" sz="2400" dirty="0">
                <a:latin typeface="Arial" pitchFamily="34" charset="0"/>
                <a:ea typeface="Avenir Next" charset="0"/>
                <a:cs typeface="Arial" pitchFamily="34" charset="0"/>
              </a:rPr>
              <a:t>. </a:t>
            </a:r>
          </a:p>
        </p:txBody>
      </p:sp>
    </p:spTree>
    <p:extLst>
      <p:ext uri="{BB962C8B-B14F-4D97-AF65-F5344CB8AC3E}">
        <p14:creationId xmlns:p14="http://schemas.microsoft.com/office/powerpoint/2010/main" val="307676130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3308311" y="921835"/>
            <a:ext cx="5268047" cy="5232399"/>
            <a:chOff x="3308311" y="921835"/>
            <a:chExt cx="5268047" cy="5232399"/>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00" r="3471" b="1571"/>
            <a:stretch/>
          </p:blipFill>
          <p:spPr bwMode="auto">
            <a:xfrm rot="21157502">
              <a:off x="3308311" y="921835"/>
              <a:ext cx="5268047" cy="52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rot="20613523">
              <a:off x="3973595" y="3370059"/>
              <a:ext cx="1580454" cy="1754326"/>
            </a:xfrm>
            <a:prstGeom prst="rect">
              <a:avLst/>
            </a:prstGeom>
            <a:noFill/>
          </p:spPr>
          <p:txBody>
            <a:bodyPr wrap="square" rtlCol="0">
              <a:spAutoFit/>
            </a:bodyPr>
            <a:lstStyle/>
            <a:p>
              <a:pPr algn="r"/>
              <a:r>
                <a:rPr lang="tr-TR" sz="1200" dirty="0">
                  <a:solidFill>
                    <a:srgbClr val="002060"/>
                  </a:solidFill>
                </a:rPr>
                <a:t>Öğrenme </a:t>
              </a:r>
              <a:r>
                <a:rPr lang="tr-TR" sz="1200" dirty="0" smtClean="0">
                  <a:solidFill>
                    <a:srgbClr val="002060"/>
                  </a:solidFill>
                </a:rPr>
                <a:t>Kazanımlarının</a:t>
              </a:r>
            </a:p>
            <a:p>
              <a:pPr algn="r"/>
              <a:r>
                <a:rPr lang="tr-TR" sz="1200" dirty="0" smtClean="0">
                  <a:solidFill>
                    <a:srgbClr val="002060"/>
                  </a:solidFill>
                </a:rPr>
                <a:t>biriktirilmesi</a:t>
              </a:r>
            </a:p>
            <a:p>
              <a:pPr algn="r"/>
              <a:r>
                <a:rPr lang="tr-TR" sz="1200" dirty="0" smtClean="0">
                  <a:solidFill>
                    <a:srgbClr val="002060"/>
                  </a:solidFill>
                </a:rPr>
                <a:t>ve</a:t>
              </a:r>
            </a:p>
            <a:p>
              <a:pPr algn="r"/>
              <a:r>
                <a:rPr lang="tr-TR" sz="1200" dirty="0" smtClean="0">
                  <a:solidFill>
                    <a:srgbClr val="002060"/>
                  </a:solidFill>
                </a:rPr>
                <a:t> resmileştirilmesi</a:t>
              </a:r>
            </a:p>
            <a:p>
              <a:pPr algn="r"/>
              <a:endParaRPr lang="tr-TR" sz="1200" dirty="0" smtClean="0">
                <a:solidFill>
                  <a:srgbClr val="002060"/>
                </a:solidFill>
              </a:endParaRPr>
            </a:p>
            <a:p>
              <a:pPr algn="r"/>
              <a:r>
                <a:rPr lang="tr-TR" sz="1200" dirty="0" smtClean="0">
                  <a:solidFill>
                    <a:srgbClr val="002060"/>
                  </a:solidFill>
                </a:rPr>
                <a:t>Bireysel İlerlemenin desteklenmesi</a:t>
              </a:r>
            </a:p>
            <a:p>
              <a:pPr algn="r"/>
              <a:endParaRPr lang="tr-TR" sz="1200" dirty="0" smtClean="0">
                <a:solidFill>
                  <a:srgbClr val="002060"/>
                </a:solidFill>
              </a:endParaRPr>
            </a:p>
          </p:txBody>
        </p:sp>
        <p:sp>
          <p:nvSpPr>
            <p:cNvPr id="7" name="Dikdörtgen 6"/>
            <p:cNvSpPr/>
            <p:nvPr/>
          </p:nvSpPr>
          <p:spPr>
            <a:xfrm rot="21185298">
              <a:off x="3747753" y="5146961"/>
              <a:ext cx="2158861" cy="338554"/>
            </a:xfrm>
            <a:prstGeom prst="rect">
              <a:avLst/>
            </a:prstGeom>
          </p:spPr>
          <p:txBody>
            <a:bodyPr wrap="none">
              <a:spAutoFit/>
            </a:bodyPr>
            <a:lstStyle/>
            <a:p>
              <a:r>
                <a:rPr lang="tr-TR" sz="1600" b="1" dirty="0">
                  <a:solidFill>
                    <a:srgbClr val="0070C0"/>
                  </a:solidFill>
                </a:rPr>
                <a:t>HAYATBOYU ÖĞRENME</a:t>
              </a:r>
            </a:p>
          </p:txBody>
        </p:sp>
        <p:sp>
          <p:nvSpPr>
            <p:cNvPr id="11" name="Dikdörtgen 10"/>
            <p:cNvSpPr/>
            <p:nvPr/>
          </p:nvSpPr>
          <p:spPr>
            <a:xfrm rot="20938848">
              <a:off x="6128393" y="4425899"/>
              <a:ext cx="2175724" cy="338554"/>
            </a:xfrm>
            <a:prstGeom prst="rect">
              <a:avLst/>
            </a:prstGeom>
          </p:spPr>
          <p:txBody>
            <a:bodyPr wrap="none">
              <a:spAutoFit/>
            </a:bodyPr>
            <a:lstStyle/>
            <a:p>
              <a:r>
                <a:rPr lang="tr-TR" sz="1600" b="1" dirty="0" smtClean="0">
                  <a:solidFill>
                    <a:srgbClr val="0070C0"/>
                  </a:solidFill>
                </a:rPr>
                <a:t>COĞRAFİ HAREKETLİLİK</a:t>
              </a:r>
              <a:endParaRPr lang="tr-TR" sz="1600" b="1" dirty="0">
                <a:solidFill>
                  <a:srgbClr val="0070C0"/>
                </a:solidFill>
              </a:endParaRPr>
            </a:p>
          </p:txBody>
        </p:sp>
        <p:sp>
          <p:nvSpPr>
            <p:cNvPr id="12" name="Metin kutusu 11"/>
            <p:cNvSpPr txBox="1"/>
            <p:nvPr/>
          </p:nvSpPr>
          <p:spPr>
            <a:xfrm rot="20613523">
              <a:off x="5560407" y="2315161"/>
              <a:ext cx="1262631" cy="1354217"/>
            </a:xfrm>
            <a:prstGeom prst="rect">
              <a:avLst/>
            </a:prstGeom>
            <a:noFill/>
          </p:spPr>
          <p:txBody>
            <a:bodyPr wrap="square" rtlCol="0">
              <a:spAutoFit/>
            </a:bodyPr>
            <a:lstStyle/>
            <a:p>
              <a:pPr>
                <a:spcBef>
                  <a:spcPts val="600"/>
                </a:spcBef>
                <a:spcAft>
                  <a:spcPts val="600"/>
                </a:spcAft>
              </a:pPr>
              <a:r>
                <a:rPr lang="tr-TR" sz="1200" dirty="0" smtClean="0">
                  <a:solidFill>
                    <a:srgbClr val="002060"/>
                  </a:solidFill>
                </a:rPr>
                <a:t>Kalitenin arttırılması</a:t>
              </a:r>
            </a:p>
            <a:p>
              <a:pPr>
                <a:spcBef>
                  <a:spcPts val="600"/>
                </a:spcBef>
              </a:pPr>
              <a:r>
                <a:rPr lang="tr-TR" sz="1200" dirty="0" smtClean="0">
                  <a:solidFill>
                    <a:srgbClr val="002060"/>
                  </a:solidFill>
                </a:rPr>
                <a:t>Öğrenme kazanımları bağlamında ortak yaklaşım</a:t>
              </a:r>
            </a:p>
          </p:txBody>
        </p:sp>
        <p:sp>
          <p:nvSpPr>
            <p:cNvPr id="13" name="Metin kutusu 12"/>
            <p:cNvSpPr txBox="1"/>
            <p:nvPr/>
          </p:nvSpPr>
          <p:spPr>
            <a:xfrm rot="20613523">
              <a:off x="5896071" y="3654436"/>
              <a:ext cx="1661933" cy="800219"/>
            </a:xfrm>
            <a:prstGeom prst="rect">
              <a:avLst/>
            </a:prstGeom>
            <a:noFill/>
          </p:spPr>
          <p:txBody>
            <a:bodyPr wrap="square" rtlCol="0">
              <a:spAutoFit/>
            </a:bodyPr>
            <a:lstStyle/>
            <a:p>
              <a:pPr>
                <a:spcAft>
                  <a:spcPts val="1200"/>
                </a:spcAft>
              </a:pPr>
              <a:r>
                <a:rPr lang="tr-TR" sz="1200" dirty="0" smtClean="0">
                  <a:solidFill>
                    <a:srgbClr val="002060"/>
                  </a:solidFill>
                </a:rPr>
                <a:t>Yurtdışı öğrenmenin  artıları</a:t>
              </a:r>
            </a:p>
            <a:p>
              <a:r>
                <a:rPr lang="tr-TR" sz="1200" dirty="0" smtClean="0">
                  <a:solidFill>
                    <a:srgbClr val="002060"/>
                  </a:solidFill>
                </a:rPr>
                <a:t>Öğrenmenin tanınması</a:t>
              </a:r>
            </a:p>
          </p:txBody>
        </p:sp>
      </p:grpSp>
      <p:pic>
        <p:nvPicPr>
          <p:cNvPr id="4098" name="Picture 2" descr="UyarÄ± dikkat iÅareti tutan adam â Stok fotoÄraf"/>
          <p:cNvPicPr>
            <a:picLocks noChangeAspect="1" noChangeArrowheads="1"/>
          </p:cNvPicPr>
          <p:nvPr/>
        </p:nvPicPr>
        <p:blipFill rotWithShape="1">
          <a:blip r:embed="rId4">
            <a:extLst>
              <a:ext uri="{28A0092B-C50C-407E-A947-70E740481C1C}">
                <a14:useLocalDpi xmlns:a14="http://schemas.microsoft.com/office/drawing/2010/main" val="0"/>
              </a:ext>
            </a:extLst>
          </a:blip>
          <a:srcRect l="4322" t="8180" r="7646" b="5613"/>
          <a:stretch/>
        </p:blipFill>
        <p:spPr bwMode="auto">
          <a:xfrm>
            <a:off x="467544" y="3645024"/>
            <a:ext cx="2710424" cy="265424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rot="19842536">
            <a:off x="93711" y="1392684"/>
            <a:ext cx="4421607"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ECVET Zorunlu Değildir!!!</a:t>
            </a:r>
            <a:endParaRPr lang="tr-T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654521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750"/>
                                  </p:stCondLst>
                                  <p:childTnLst>
                                    <p:set>
                                      <p:cBhvr>
                                        <p:cTn id="17" dur="1" fill="hold">
                                          <p:stCondLst>
                                            <p:cond delay="0"/>
                                          </p:stCondLst>
                                        </p:cTn>
                                        <p:tgtEl>
                                          <p:spTgt spid="8"/>
                                        </p:tgtEl>
                                        <p:attrNameLst>
                                          <p:attrName>style.visibility</p:attrName>
                                        </p:attrNameLst>
                                      </p:cBhvr>
                                      <p:to>
                                        <p:strVal val="visible"/>
                                      </p:to>
                                    </p:set>
                                    <p:anim calcmode="lin" valueType="num">
                                      <p:cBhvr>
                                        <p:cTn id="18" dur="1500" fill="hold"/>
                                        <p:tgtEl>
                                          <p:spTgt spid="8"/>
                                        </p:tgtEl>
                                        <p:attrNameLst>
                                          <p:attrName>ppt_w</p:attrName>
                                        </p:attrNameLst>
                                      </p:cBhvr>
                                      <p:tavLst>
                                        <p:tav tm="0">
                                          <p:val>
                                            <p:fltVal val="0"/>
                                          </p:val>
                                        </p:tav>
                                        <p:tav tm="100000">
                                          <p:val>
                                            <p:strVal val="#ppt_w"/>
                                          </p:val>
                                        </p:tav>
                                      </p:tavLst>
                                    </p:anim>
                                    <p:anim calcmode="lin" valueType="num">
                                      <p:cBhvr>
                                        <p:cTn id="19" dur="1500" fill="hold"/>
                                        <p:tgtEl>
                                          <p:spTgt spid="8"/>
                                        </p:tgtEl>
                                        <p:attrNameLst>
                                          <p:attrName>ppt_h</p:attrName>
                                        </p:attrNameLst>
                                      </p:cBhvr>
                                      <p:tavLst>
                                        <p:tav tm="0">
                                          <p:val>
                                            <p:fltVal val="0"/>
                                          </p:val>
                                        </p:tav>
                                        <p:tav tm="100000">
                                          <p:val>
                                            <p:strVal val="#ppt_h"/>
                                          </p:val>
                                        </p:tav>
                                      </p:tavLst>
                                    </p:anim>
                                    <p:animEffect transition="in" filter="fade">
                                      <p:cBhvr>
                                        <p:cTn id="2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3AF7E7-BAAC-7D42-8A02-0195946B693F}"/>
              </a:ext>
            </a:extLst>
          </p:cNvPr>
          <p:cNvSpPr>
            <a:spLocks noGrp="1"/>
          </p:cNvSpPr>
          <p:nvPr>
            <p:ph idx="1"/>
          </p:nvPr>
        </p:nvSpPr>
        <p:spPr>
          <a:xfrm>
            <a:off x="827584" y="1556792"/>
            <a:ext cx="8136904" cy="4536504"/>
          </a:xfrm>
        </p:spPr>
        <p:txBody>
          <a:bodyPr>
            <a:normAutofit/>
          </a:bodyPr>
          <a:lstStyle/>
          <a:p>
            <a:pPr marL="0" indent="0">
              <a:buNone/>
            </a:pPr>
            <a:r>
              <a:rPr lang="tr-TR" altLang="tr-TR" sz="2400" b="1" dirty="0" smtClean="0">
                <a:solidFill>
                  <a:srgbClr val="087FB5"/>
                </a:solidFill>
                <a:latin typeface="Avenir Next Demi Bold" charset="0"/>
                <a:ea typeface="Avenir Next Demi Bold" charset="0"/>
                <a:cs typeface="Avenir Next Demi Bold" charset="0"/>
              </a:rPr>
              <a:t>Öğreniciler…İşverenler…</a:t>
            </a:r>
            <a:r>
              <a:rPr lang="tr-TR" altLang="tr-TR" sz="2400" b="1" dirty="0">
                <a:solidFill>
                  <a:srgbClr val="087FB5"/>
                </a:solidFill>
                <a:latin typeface="Avenir Next Demi Bold" charset="0"/>
                <a:ea typeface="Avenir Next Demi Bold" charset="0"/>
                <a:cs typeface="Avenir Next Demi Bold" charset="0"/>
              </a:rPr>
              <a:t>Mesleki Eğitim </a:t>
            </a:r>
            <a:r>
              <a:rPr lang="tr-TR" altLang="tr-TR" sz="2400" b="1" dirty="0" smtClean="0">
                <a:solidFill>
                  <a:srgbClr val="087FB5"/>
                </a:solidFill>
                <a:latin typeface="Avenir Next Demi Bold" charset="0"/>
                <a:ea typeface="Avenir Next Demi Bold" charset="0"/>
                <a:cs typeface="Avenir Next Demi Bold" charset="0"/>
              </a:rPr>
              <a:t>Sağlayıcıları</a:t>
            </a:r>
            <a:r>
              <a:rPr lang="mr-IN" altLang="tr-TR" sz="2400" b="1" dirty="0">
                <a:solidFill>
                  <a:srgbClr val="087FB5"/>
                </a:solidFill>
                <a:latin typeface="Avenir Next Demi Bold" charset="0"/>
                <a:ea typeface="Avenir Next Demi Bold" charset="0"/>
                <a:cs typeface="Avenir Next Demi Bold" charset="0"/>
              </a:rPr>
              <a:t>…</a:t>
            </a:r>
            <a:endParaRPr lang="tr-TR" altLang="tr-TR" sz="2400" b="1" dirty="0">
              <a:solidFill>
                <a:srgbClr val="087FB5"/>
              </a:solidFill>
              <a:latin typeface="Avenir Next Demi Bold" charset="0"/>
              <a:ea typeface="Avenir Next Demi Bold" charset="0"/>
              <a:cs typeface="Avenir Next Demi Bold" charset="0"/>
            </a:endParaRPr>
          </a:p>
          <a:p>
            <a:pPr marL="1000125" indent="-449263">
              <a:lnSpc>
                <a:spcPct val="120000"/>
              </a:lnSpc>
              <a:spcBef>
                <a:spcPts val="1200"/>
              </a:spcBef>
              <a:buBlip>
                <a:blip r:embed="rId3"/>
              </a:buBlip>
            </a:pPr>
            <a:r>
              <a:rPr lang="tr-TR" sz="2000" dirty="0" smtClean="0">
                <a:solidFill>
                  <a:schemeClr val="accent2">
                    <a:lumMod val="75000"/>
                  </a:schemeClr>
                </a:solidFill>
              </a:rPr>
              <a:t>Öğrenme </a:t>
            </a:r>
            <a:r>
              <a:rPr lang="tr-TR" sz="2000" dirty="0">
                <a:solidFill>
                  <a:schemeClr val="accent2">
                    <a:lumMod val="75000"/>
                  </a:schemeClr>
                </a:solidFill>
              </a:rPr>
              <a:t>kazanımı </a:t>
            </a:r>
            <a:r>
              <a:rPr lang="tr-TR" sz="2000" dirty="0" smtClean="0">
                <a:solidFill>
                  <a:schemeClr val="accent2">
                    <a:lumMod val="75000"/>
                  </a:schemeClr>
                </a:solidFill>
              </a:rPr>
              <a:t>yaklaşımını temel amasından </a:t>
            </a:r>
            <a:r>
              <a:rPr lang="tr-TR" sz="2000" dirty="0">
                <a:solidFill>
                  <a:schemeClr val="accent2">
                    <a:lumMod val="75000"/>
                  </a:schemeClr>
                </a:solidFill>
              </a:rPr>
              <a:t>dolayı </a:t>
            </a:r>
            <a:r>
              <a:rPr lang="tr-TR" sz="2000" dirty="0" smtClean="0">
                <a:solidFill>
                  <a:schemeClr val="accent2">
                    <a:lumMod val="75000"/>
                  </a:schemeClr>
                </a:solidFill>
              </a:rPr>
              <a:t>kurum/ülkeler/işverenler </a:t>
            </a:r>
            <a:r>
              <a:rPr lang="tr-TR" sz="2000" dirty="0">
                <a:solidFill>
                  <a:schemeClr val="accent2">
                    <a:lumMod val="75000"/>
                  </a:schemeClr>
                </a:solidFill>
              </a:rPr>
              <a:t>arasında ortak bir dil oluşturması</a:t>
            </a:r>
          </a:p>
          <a:p>
            <a:pPr marL="1000125" indent="-449263">
              <a:lnSpc>
                <a:spcPct val="120000"/>
              </a:lnSpc>
              <a:spcBef>
                <a:spcPts val="1200"/>
              </a:spcBef>
              <a:buBlip>
                <a:blip r:embed="rId3"/>
              </a:buBlip>
            </a:pPr>
            <a:r>
              <a:rPr lang="tr-TR" sz="2200" dirty="0" err="1" smtClean="0">
                <a:solidFill>
                  <a:schemeClr val="accent2">
                    <a:lumMod val="75000"/>
                  </a:schemeClr>
                </a:solidFill>
              </a:rPr>
              <a:t>Hayatboyu</a:t>
            </a:r>
            <a:r>
              <a:rPr lang="tr-TR" sz="2200" dirty="0" smtClean="0">
                <a:solidFill>
                  <a:schemeClr val="accent2">
                    <a:lumMod val="75000"/>
                  </a:schemeClr>
                </a:solidFill>
              </a:rPr>
              <a:t> </a:t>
            </a:r>
            <a:r>
              <a:rPr lang="tr-TR" sz="2200" dirty="0">
                <a:solidFill>
                  <a:schemeClr val="accent2">
                    <a:lumMod val="75000"/>
                  </a:schemeClr>
                </a:solidFill>
              </a:rPr>
              <a:t>öğrenme ve kariyer esnekliği sağlaması</a:t>
            </a:r>
          </a:p>
          <a:p>
            <a:pPr marL="1000125" indent="-449263">
              <a:lnSpc>
                <a:spcPct val="120000"/>
              </a:lnSpc>
              <a:spcBef>
                <a:spcPts val="1200"/>
              </a:spcBef>
              <a:buBlip>
                <a:blip r:embed="rId3"/>
              </a:buBlip>
            </a:pPr>
            <a:r>
              <a:rPr lang="tr-TR" sz="2200" dirty="0">
                <a:solidFill>
                  <a:schemeClr val="accent2">
                    <a:lumMod val="75000"/>
                  </a:schemeClr>
                </a:solidFill>
              </a:rPr>
              <a:t>Önceki öğrenmelerin tanınmasına imkan sağlaması</a:t>
            </a:r>
          </a:p>
          <a:p>
            <a:pPr marL="1000125" indent="-449263">
              <a:lnSpc>
                <a:spcPct val="120000"/>
              </a:lnSpc>
              <a:spcBef>
                <a:spcPts val="1200"/>
              </a:spcBef>
              <a:buBlip>
                <a:blip r:embed="rId3"/>
              </a:buBlip>
            </a:pPr>
            <a:r>
              <a:rPr lang="tr-TR" sz="2200" dirty="0" smtClean="0">
                <a:solidFill>
                  <a:schemeClr val="accent2">
                    <a:lumMod val="75000"/>
                  </a:schemeClr>
                </a:solidFill>
                <a:latin typeface="Avenir Next" charset="0"/>
                <a:ea typeface="Avenir Next" charset="0"/>
                <a:cs typeface="Avenir Next" charset="0"/>
              </a:rPr>
              <a:t>Hareketlilik </a:t>
            </a:r>
            <a:r>
              <a:rPr lang="tr-TR" sz="2200" dirty="0">
                <a:solidFill>
                  <a:schemeClr val="accent2">
                    <a:lumMod val="75000"/>
                  </a:schemeClr>
                </a:solidFill>
                <a:latin typeface="Avenir Next" charset="0"/>
                <a:ea typeface="Avenir Next" charset="0"/>
                <a:cs typeface="Avenir Next" charset="0"/>
              </a:rPr>
              <a:t>sonrası, öğrenme sürecinin </a:t>
            </a:r>
            <a:r>
              <a:rPr lang="tr-TR" sz="2200" dirty="0" smtClean="0">
                <a:solidFill>
                  <a:schemeClr val="accent2">
                    <a:lumMod val="75000"/>
                  </a:schemeClr>
                </a:solidFill>
                <a:latin typeface="Avenir Next" charset="0"/>
                <a:ea typeface="Avenir Next" charset="0"/>
                <a:cs typeface="Avenir Next" charset="0"/>
              </a:rPr>
              <a:t>tekrarını gerektirmeden </a:t>
            </a:r>
            <a:r>
              <a:rPr lang="tr-TR" sz="2200" dirty="0">
                <a:solidFill>
                  <a:schemeClr val="accent2">
                    <a:lumMod val="75000"/>
                  </a:schemeClr>
                </a:solidFill>
                <a:latin typeface="Avenir Next" charset="0"/>
                <a:ea typeface="Avenir Next" charset="0"/>
                <a:cs typeface="Avenir Next" charset="0"/>
              </a:rPr>
              <a:t>kazanımların transfer </a:t>
            </a:r>
            <a:r>
              <a:rPr lang="tr-TR" sz="2200" dirty="0" smtClean="0">
                <a:solidFill>
                  <a:schemeClr val="accent2">
                    <a:lumMod val="75000"/>
                  </a:schemeClr>
                </a:solidFill>
              </a:rPr>
              <a:t>edilebilmesi</a:t>
            </a:r>
            <a:endParaRPr lang="tr-TR" sz="2200" dirty="0">
              <a:solidFill>
                <a:schemeClr val="accent2">
                  <a:lumMod val="75000"/>
                </a:schemeClr>
              </a:solidFill>
            </a:endParaRPr>
          </a:p>
          <a:p>
            <a:pPr marL="1000125" indent="-449263">
              <a:lnSpc>
                <a:spcPct val="120000"/>
              </a:lnSpc>
              <a:spcBef>
                <a:spcPts val="1200"/>
              </a:spcBef>
              <a:buBlip>
                <a:blip r:embed="rId3"/>
              </a:buBlip>
            </a:pPr>
            <a:r>
              <a:rPr lang="tr-TR" sz="2000" dirty="0" smtClean="0">
                <a:solidFill>
                  <a:schemeClr val="accent2">
                    <a:lumMod val="75000"/>
                  </a:schemeClr>
                </a:solidFill>
              </a:rPr>
              <a:t>Kalitesi </a:t>
            </a:r>
            <a:r>
              <a:rPr lang="tr-TR" sz="2000" dirty="0">
                <a:solidFill>
                  <a:schemeClr val="accent2">
                    <a:lumMod val="75000"/>
                  </a:schemeClr>
                </a:solidFill>
              </a:rPr>
              <a:t>arttırılmış hareketlilik ve değişimlere olanak </a:t>
            </a:r>
            <a:r>
              <a:rPr lang="tr-TR" sz="2000" dirty="0" smtClean="0">
                <a:solidFill>
                  <a:schemeClr val="accent2">
                    <a:lumMod val="75000"/>
                  </a:schemeClr>
                </a:solidFill>
              </a:rPr>
              <a:t>sağlaması</a:t>
            </a:r>
            <a:endParaRPr lang="tr-TR" sz="2000" dirty="0">
              <a:solidFill>
                <a:schemeClr val="accent2">
                  <a:lumMod val="75000"/>
                </a:schemeClr>
              </a:solidFill>
            </a:endParaRPr>
          </a:p>
        </p:txBody>
      </p:sp>
      <p:sp>
        <p:nvSpPr>
          <p:cNvPr id="6" name="Unvan 1">
            <a:extLst>
              <a:ext uri="{FF2B5EF4-FFF2-40B4-BE49-F238E27FC236}">
                <a16:creationId xmlns:a16="http://schemas.microsoft.com/office/drawing/2014/main" id="{FE70282F-189E-5A4E-B0CC-D29579A99E37}"/>
              </a:ext>
            </a:extLst>
          </p:cNvPr>
          <p:cNvSpPr txBox="1">
            <a:spLocks/>
          </p:cNvSpPr>
          <p:nvPr/>
        </p:nvSpPr>
        <p:spPr>
          <a:xfrm>
            <a:off x="963976" y="548024"/>
            <a:ext cx="7568464" cy="80462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a:solidFill>
                  <a:srgbClr val="D32F43"/>
                </a:solidFill>
                <a:latin typeface="Arial" charset="0"/>
                <a:ea typeface="Arial" charset="0"/>
                <a:cs typeface="Arial" charset="0"/>
              </a:rPr>
              <a:t>Neden </a:t>
            </a:r>
            <a:r>
              <a:rPr lang="tr-TR" sz="3600" b="1" dirty="0" smtClean="0">
                <a:solidFill>
                  <a:srgbClr val="D32F43"/>
                </a:solidFill>
                <a:latin typeface="Arial" charset="0"/>
                <a:ea typeface="Arial" charset="0"/>
                <a:cs typeface="Arial" charset="0"/>
              </a:rPr>
              <a:t>ECVET?</a:t>
            </a:r>
            <a:endParaRPr lang="tr-TR" sz="3600" b="1" dirty="0">
              <a:solidFill>
                <a:srgbClr val="D32F43"/>
              </a:solidFill>
              <a:latin typeface="Arial" charset="0"/>
              <a:ea typeface="Arial" charset="0"/>
              <a:cs typeface="Arial" charset="0"/>
            </a:endParaRPr>
          </a:p>
        </p:txBody>
      </p:sp>
    </p:spTree>
    <p:extLst>
      <p:ext uri="{BB962C8B-B14F-4D97-AF65-F5344CB8AC3E}">
        <p14:creationId xmlns:p14="http://schemas.microsoft.com/office/powerpoint/2010/main" val="119580864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599" y="539025"/>
            <a:ext cx="7839611" cy="826328"/>
          </a:xfrm>
        </p:spPr>
        <p:txBody>
          <a:bodyPr>
            <a:normAutofit/>
          </a:bodyPr>
          <a:lstStyle/>
          <a:p>
            <a:r>
              <a:rPr lang="tr-TR" b="1" dirty="0" smtClean="0"/>
              <a:t>Öğrenme Kazanımı Yaklaşımı</a:t>
            </a:r>
            <a:endParaRPr lang="tr-TR" b="1" dirty="0"/>
          </a:p>
        </p:txBody>
      </p:sp>
      <p:sp>
        <p:nvSpPr>
          <p:cNvPr id="3" name="İçerik Yer Tutucusu 2"/>
          <p:cNvSpPr>
            <a:spLocks noGrp="1"/>
          </p:cNvSpPr>
          <p:nvPr>
            <p:ph idx="1"/>
          </p:nvPr>
        </p:nvSpPr>
        <p:spPr>
          <a:xfrm>
            <a:off x="837108" y="1628800"/>
            <a:ext cx="7974101" cy="1656184"/>
          </a:xfrm>
        </p:spPr>
        <p:txBody>
          <a:bodyPr>
            <a:normAutofit fontScale="85000" lnSpcReduction="10000"/>
          </a:bodyPr>
          <a:lstStyle/>
          <a:p>
            <a:pPr algn="just">
              <a:lnSpc>
                <a:spcPct val="150000"/>
              </a:lnSpc>
              <a:spcBef>
                <a:spcPts val="1350"/>
              </a:spcBef>
              <a:buBlip>
                <a:blip r:embed="rId3"/>
              </a:buBlip>
            </a:pPr>
            <a:r>
              <a:rPr lang="tr-TR" sz="2200" dirty="0" smtClean="0">
                <a:latin typeface="Avenir Next" charset="0"/>
                <a:ea typeface="Avenir Next" charset="0"/>
                <a:cs typeface="Avenir Next" charset="0"/>
              </a:rPr>
              <a:t>Öğrenme </a:t>
            </a:r>
            <a:r>
              <a:rPr lang="tr-TR" sz="2200" dirty="0">
                <a:latin typeface="Avenir Next" charset="0"/>
                <a:ea typeface="Avenir Next" charset="0"/>
                <a:cs typeface="Avenir Next" charset="0"/>
              </a:rPr>
              <a:t>kazanımı; </a:t>
            </a:r>
            <a:r>
              <a:rPr lang="tr-TR" sz="2200" dirty="0" smtClean="0">
                <a:latin typeface="Avenir Next" charset="0"/>
                <a:ea typeface="Avenir Next" charset="0"/>
                <a:cs typeface="Avenir Next" charset="0"/>
              </a:rPr>
              <a:t>bir </a:t>
            </a:r>
            <a:r>
              <a:rPr lang="tr-TR" sz="2200" dirty="0">
                <a:latin typeface="Avenir Next" charset="0"/>
                <a:ea typeface="Avenir Next" charset="0"/>
                <a:cs typeface="Avenir Next" charset="0"/>
              </a:rPr>
              <a:t>yeterliliğin bilgi, beceri ve/veya </a:t>
            </a:r>
            <a:r>
              <a:rPr lang="tr-TR" sz="2200" dirty="0" smtClean="0">
                <a:latin typeface="Avenir Next" charset="0"/>
                <a:ea typeface="Avenir Next" charset="0"/>
                <a:cs typeface="Avenir Next" charset="0"/>
              </a:rPr>
              <a:t>yetkinliklerden oluşan </a:t>
            </a:r>
            <a:r>
              <a:rPr lang="tr-TR" sz="2200" dirty="0">
                <a:latin typeface="Avenir Next" charset="0"/>
                <a:ea typeface="Avenir Next" charset="0"/>
                <a:cs typeface="Avenir Next" charset="0"/>
              </a:rPr>
              <a:t>değerlendirilebilir ve doğrulanabilir parçalarıdır. </a:t>
            </a:r>
            <a:endParaRPr lang="tr-TR" sz="2200" dirty="0" smtClean="0">
              <a:latin typeface="Avenir Next" charset="0"/>
              <a:ea typeface="Avenir Next" charset="0"/>
              <a:cs typeface="Avenir Next" charset="0"/>
            </a:endParaRPr>
          </a:p>
          <a:p>
            <a:pPr marL="0" indent="0" algn="just">
              <a:lnSpc>
                <a:spcPct val="150000"/>
              </a:lnSpc>
              <a:spcBef>
                <a:spcPts val="1350"/>
              </a:spcBef>
              <a:buNone/>
            </a:pPr>
            <a:r>
              <a:rPr lang="tr-TR" sz="2200" dirty="0" smtClean="0">
                <a:latin typeface="Avenir Next" charset="0"/>
                <a:ea typeface="Avenir Next" charset="0"/>
                <a:cs typeface="Avenir Next" charset="0"/>
              </a:rPr>
              <a:t>Bu </a:t>
            </a:r>
            <a:r>
              <a:rPr lang="tr-TR" sz="2200" dirty="0">
                <a:latin typeface="Avenir Next" charset="0"/>
                <a:ea typeface="Avenir Next" charset="0"/>
                <a:cs typeface="Avenir Next" charset="0"/>
              </a:rPr>
              <a:t>sayede, öğrenme kazanımları; biriktirilebilir veya transfer edilebilirdir. </a:t>
            </a:r>
          </a:p>
          <a:p>
            <a:pPr algn="just">
              <a:lnSpc>
                <a:spcPct val="150000"/>
              </a:lnSpc>
            </a:pPr>
            <a:endParaRPr lang="tr-TR" dirty="0"/>
          </a:p>
          <a:p>
            <a:pPr algn="just">
              <a:lnSpc>
                <a:spcPct val="150000"/>
              </a:lnSpc>
            </a:pPr>
            <a:endParaRPr lang="tr-TR" dirty="0" smtClean="0"/>
          </a:p>
          <a:p>
            <a:pPr algn="just">
              <a:lnSpc>
                <a:spcPct val="150000"/>
              </a:lnSpc>
            </a:pPr>
            <a:endParaRPr lang="tr-TR" dirty="0"/>
          </a:p>
          <a:p>
            <a:pPr algn="just">
              <a:lnSpc>
                <a:spcPct val="150000"/>
              </a:lnSpc>
            </a:pPr>
            <a:endParaRPr lang="tr-TR" dirty="0" smtClean="0"/>
          </a:p>
          <a:p>
            <a:pPr algn="just">
              <a:lnSpc>
                <a:spcPct val="150000"/>
              </a:lnSpc>
            </a:pPr>
            <a:endParaRPr lang="tr-TR" dirty="0" smtClean="0"/>
          </a:p>
          <a:p>
            <a:pPr algn="just">
              <a:lnSpc>
                <a:spcPct val="150000"/>
              </a:lnSpc>
            </a:pPr>
            <a:endParaRPr lang="tr-TR"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3352419"/>
            <a:ext cx="3962400" cy="2736488"/>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15239753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935997533"/>
              </p:ext>
            </p:extLst>
          </p:nvPr>
        </p:nvGraphicFramePr>
        <p:xfrm>
          <a:off x="0" y="857250"/>
          <a:ext cx="9009993" cy="5488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458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33752" y="897569"/>
            <a:ext cx="6066587" cy="786290"/>
          </a:xfrm>
        </p:spPr>
        <p:txBody>
          <a:bodyPr>
            <a:normAutofit/>
          </a:bodyPr>
          <a:lstStyle/>
          <a:p>
            <a:r>
              <a:rPr lang="tr-TR" b="1" dirty="0" err="1" smtClean="0"/>
              <a:t>ECVET’in</a:t>
            </a:r>
            <a:r>
              <a:rPr lang="tr-TR" b="1" dirty="0" smtClean="0"/>
              <a:t> kısa tarihi</a:t>
            </a:r>
            <a:endParaRPr lang="tr-TR" b="1" dirty="0"/>
          </a:p>
        </p:txBody>
      </p:sp>
      <p:graphicFrame>
        <p:nvGraphicFramePr>
          <p:cNvPr id="5" name="Diyagram 4"/>
          <p:cNvGraphicFramePr/>
          <p:nvPr>
            <p:extLst>
              <p:ext uri="{D42A27DB-BD31-4B8C-83A1-F6EECF244321}">
                <p14:modId xmlns:p14="http://schemas.microsoft.com/office/powerpoint/2010/main" val="2079218167"/>
              </p:ext>
            </p:extLst>
          </p:nvPr>
        </p:nvGraphicFramePr>
        <p:xfrm>
          <a:off x="-212287" y="4836824"/>
          <a:ext cx="2696055" cy="175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kdörtgen 6"/>
          <p:cNvSpPr/>
          <p:nvPr/>
        </p:nvSpPr>
        <p:spPr>
          <a:xfrm>
            <a:off x="4509999" y="4438414"/>
            <a:ext cx="901571" cy="7188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Dikdörtgen 21"/>
          <p:cNvSpPr/>
          <p:nvPr/>
        </p:nvSpPr>
        <p:spPr>
          <a:xfrm>
            <a:off x="611560" y="2060848"/>
            <a:ext cx="7992888" cy="646331"/>
          </a:xfrm>
          <a:prstGeom prst="rect">
            <a:avLst/>
          </a:prstGeom>
        </p:spPr>
        <p:txBody>
          <a:bodyPr wrap="square">
            <a:spAutoFit/>
          </a:bodyPr>
          <a:lstStyle/>
          <a:p>
            <a:pPr lvl="0" algn="just"/>
            <a:r>
              <a:rPr lang="tr-TR" b="1" dirty="0"/>
              <a:t>2009 </a:t>
            </a:r>
            <a:r>
              <a:rPr lang="tr-TR" dirty="0"/>
              <a:t>yılında Avrupa Parlamentosu ve Konsey önerisiyle “Mesleki Eğitim ve Öğretim için Avrupa Kredi Sisteminin (ECVET) Kurulması” kabul edilmiştir. </a:t>
            </a:r>
          </a:p>
        </p:txBody>
      </p:sp>
      <p:sp>
        <p:nvSpPr>
          <p:cNvPr id="23" name="Satır Belirtme Çizgisi 2 22"/>
          <p:cNvSpPr/>
          <p:nvPr/>
        </p:nvSpPr>
        <p:spPr>
          <a:xfrm>
            <a:off x="5411570" y="4287988"/>
            <a:ext cx="3528392" cy="1445268"/>
          </a:xfrm>
          <a:prstGeom prst="borderCallout2">
            <a:avLst>
              <a:gd name="adj1" fmla="val -6621"/>
              <a:gd name="adj2" fmla="val 58308"/>
              <a:gd name="adj3" fmla="val -14052"/>
              <a:gd name="adj4" fmla="val 39875"/>
              <a:gd name="adj5" fmla="val -34597"/>
              <a:gd name="adj6" fmla="val 273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rgbClr val="002060"/>
                </a:solidFill>
              </a:rPr>
              <a:t>2009 yılından beri; mesleki </a:t>
            </a:r>
            <a:r>
              <a:rPr lang="tr-TR" sz="1600" dirty="0">
                <a:solidFill>
                  <a:srgbClr val="002060"/>
                </a:solidFill>
              </a:rPr>
              <a:t>eğitim yeterliliklerinin tasarımında, hareketliliğin yaygınlaştırılması ve </a:t>
            </a:r>
            <a:r>
              <a:rPr lang="tr-TR" sz="1600" dirty="0" smtClean="0">
                <a:solidFill>
                  <a:srgbClr val="002060"/>
                </a:solidFill>
              </a:rPr>
              <a:t>geliştirilmesinde, </a:t>
            </a:r>
            <a:r>
              <a:rPr lang="tr-TR" sz="1600" dirty="0">
                <a:solidFill>
                  <a:srgbClr val="002060"/>
                </a:solidFill>
              </a:rPr>
              <a:t>kalite güvencesini desteklemek </a:t>
            </a:r>
            <a:r>
              <a:rPr lang="tr-TR" sz="1600" dirty="0" smtClean="0">
                <a:solidFill>
                  <a:srgbClr val="002060"/>
                </a:solidFill>
              </a:rPr>
              <a:t>amacıyla ECVET </a:t>
            </a:r>
            <a:r>
              <a:rPr lang="tr-TR" sz="1600" dirty="0">
                <a:solidFill>
                  <a:srgbClr val="002060"/>
                </a:solidFill>
              </a:rPr>
              <a:t>ilkelerinin aktif kullanımı teşvik edilmektedir</a:t>
            </a:r>
            <a:r>
              <a:rPr lang="tr-TR" sz="1600" dirty="0" smtClean="0">
                <a:solidFill>
                  <a:srgbClr val="002060"/>
                </a:solidFill>
              </a:rPr>
              <a:t>.</a:t>
            </a:r>
            <a:endParaRPr lang="tr-TR" sz="1600" dirty="0">
              <a:solidFill>
                <a:srgbClr val="002060"/>
              </a:solidFill>
            </a:endParaRPr>
          </a:p>
        </p:txBody>
      </p:sp>
      <p:sp>
        <p:nvSpPr>
          <p:cNvPr id="24" name="AutoShape 4" descr="https://attachment.outlook.live.net/owa/balkirozunlu@hotmail.com/service.svc/s/GetAttachmentThumbnail?id=AQMkADAwATM3ZmYAZS04MjBmLTA0NTgtMDACLTAwCgBGAAADAsWHUDzTK0GAC5uS2zY9NgcABTLpHhB2ikKQaOREULlPkwAAAgEMAAAABTLpHhB2ikKQaOREULlPkwACz9ioygAAAAESABAAvgZCi%2B83k02jMcmf8SPWRA%3D%3D&amp;thumbnailType=2&amp;owa=outlook.live.com&amp;scriptVer=2019070101.10&amp;isc=1&amp;X-OWA-CANARY=jGPi3J4ruE2V-QnKTfXw4bDfFFxABdcYsuD5-9GtFWPUEg9qTYyXg-6j4YBVBDz_VHmfUHdl4rw.&amp;token=eyJhbGciOiJSUzI1NiIsImtpZCI6IjA2MDBGOUY2NzQ2MjA3MzdFNzM0MDRFMjg3QzQ1QTgxOENCN0NFQjgiLCJ4NXQiOiJCZ0Q1OW5SaUJ6Zm5OQVRpaDhSYWdZeTN6cmciLCJ0eXAiOiJKV1QifQ.eyJ2ZXIiOiJFeGNoYW5nZS5DYWxsYmFjay5WMSIsImFwcGN0eHNlbmRlciI6Ik93YURvd25sb2FkQDg0ZGY5ZTdmLWU5ZjYtNDBhZi1iNDM1LWFhYWFhYWFhYWFhYSIsImFwcGN0eCI6IntcIm1zZXhjaHByb3RcIjpcIm93YVwiLFwicHJpbWFyeXNpZFwiOlwiUy0xLTI4MjctMjI5Mzc0LTIxODIwMjIyMzJcIixcInB1aWRcIjpcIjk4NTE1NjAxMDU3NDkzNlwiLFwib2lkXCI6XCIwMDAzN2ZmZS04MjBmLTA0NTgtMDAwMC0wMDAwMDAwMDAwMDBcIixcInNjb3BlXCI6XCJPd2FEb3dubG9hZFwifSIsIm5iZiI6MTU2Mjc2NzcwMCwiZXhwIjoxNTYyNzY4MzAwLCJpc3MiOiIwMDAwMDAwMi0wMDAwLTBmZjEtY2UwMC0wMDAwMDAwMDAwMDBAODRkZjllN2YtZTlmNi00MGFmLWI0MzUtYWFhYWFhYWFhYWFhIiwiYXVkIjoiMDAwMDAwMDItMDAwMC0wZmYxLWNlMDAtMDAwMDAwMDAwMDAwL2F0dGFjaG1lbnQub3V0bG9vay5saXZlLm5ldEA4NGRmOWU3Zi1lOWY2LTQwYWYtYjQzNS1hYWFhYWFhYWFhYWEifQ.i1SSHWoELYrEwTTVuwUgWmUja2tPpuO62jZVJD870DPzGf7en2ZOzciaxbN0gN2FcAHzeZD3GadcaYWmo9A7PoBG6xg5ZcrIG40o6JDNvLEQaKYpG1q5w3o8yII5-HpbBPVLrKQv468cd2IYNefGWU67UU2s431SukwVK3iAQOjVsIMLz5EmXZgR1DPY2paTAL7WrT5DXMC_DsNC7qCSgk9_bW_SG4O3Brp9a5ylkISohltaeg8bIu_yKBI33QYFItn-35iy3tpnE7_ERBkPL2Iks_1n_13m8EL7xFicFdxsbDvZ01qBZX4GPwVxruY_hkoyQzHv6UQxPH-zm41VhQ&amp;animation=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6" name="Resim 25"/>
          <p:cNvPicPr>
            <a:picLocks noChangeAspect="1"/>
          </p:cNvPicPr>
          <p:nvPr/>
        </p:nvPicPr>
        <p:blipFill rotWithShape="1">
          <a:blip r:embed="rId8">
            <a:extLst>
              <a:ext uri="{28A0092B-C50C-407E-A947-70E740481C1C}">
                <a14:useLocalDpi xmlns:a14="http://schemas.microsoft.com/office/drawing/2010/main" val="0"/>
              </a:ext>
            </a:extLst>
          </a:blip>
          <a:srcRect b="21308"/>
          <a:stretch/>
        </p:blipFill>
        <p:spPr>
          <a:xfrm>
            <a:off x="251520" y="2707179"/>
            <a:ext cx="5091571" cy="2303443"/>
          </a:xfrm>
          <a:prstGeom prst="rect">
            <a:avLst/>
          </a:prstGeom>
        </p:spPr>
      </p:pic>
      <p:sp>
        <p:nvSpPr>
          <p:cNvPr id="27" name="Akış Çizelgesi: İşlem 26"/>
          <p:cNvSpPr/>
          <p:nvPr/>
        </p:nvSpPr>
        <p:spPr>
          <a:xfrm>
            <a:off x="6012160" y="2924944"/>
            <a:ext cx="648072" cy="2880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00B0F0"/>
                </a:solidFill>
              </a:rPr>
              <a:t>2019</a:t>
            </a:r>
            <a:endParaRPr lang="tr-TR" sz="1600" b="1" dirty="0">
              <a:solidFill>
                <a:srgbClr val="00B0F0"/>
              </a:solidFill>
            </a:endParaRPr>
          </a:p>
        </p:txBody>
      </p:sp>
      <p:sp>
        <p:nvSpPr>
          <p:cNvPr id="45" name="Akış Çizelgesi: İşlem 44"/>
          <p:cNvSpPr/>
          <p:nvPr/>
        </p:nvSpPr>
        <p:spPr>
          <a:xfrm>
            <a:off x="5343091" y="2924944"/>
            <a:ext cx="504056" cy="2880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B0F0"/>
                </a:solidFill>
              </a:rPr>
              <a:t>…..</a:t>
            </a:r>
            <a:endParaRPr lang="tr-TR" dirty="0">
              <a:solidFill>
                <a:srgbClr val="00B0F0"/>
              </a:solidFill>
            </a:endParaRPr>
          </a:p>
        </p:txBody>
      </p:sp>
    </p:spTree>
    <p:extLst>
      <p:ext uri="{BB962C8B-B14F-4D97-AF65-F5344CB8AC3E}">
        <p14:creationId xmlns:p14="http://schemas.microsoft.com/office/powerpoint/2010/main" val="42929773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VET Genel Şablon - ABC66" id="{92E5895A-EF37-9942-93B5-E4A3A18D86A0}" vid="{73527E1A-77F4-814F-9426-EF7E9AE4AA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3245</TotalTime>
  <Words>1579</Words>
  <Application>Microsoft Office PowerPoint</Application>
  <PresentationFormat>Ekran Gösterisi (4:3)</PresentationFormat>
  <Paragraphs>276</Paragraphs>
  <Slides>31</Slides>
  <Notes>20</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43" baseType="lpstr">
      <vt:lpstr>ＭＳ Ｐゴシック</vt:lpstr>
      <vt:lpstr>Arial</vt:lpstr>
      <vt:lpstr>Arial Black</vt:lpstr>
      <vt:lpstr>Avenir Next</vt:lpstr>
      <vt:lpstr>Avenir Next Demi Bold</vt:lpstr>
      <vt:lpstr>Avenir Roman</vt:lpstr>
      <vt:lpstr>Calibri</vt:lpstr>
      <vt:lpstr>Helvetica</vt:lpstr>
      <vt:lpstr>Verdana</vt:lpstr>
      <vt:lpstr>Wingdings</vt:lpstr>
      <vt:lpstr>Özel Tasarım</vt:lpstr>
      <vt:lpstr>Artwork</vt:lpstr>
      <vt:lpstr>PowerPoint Sunusu</vt:lpstr>
      <vt:lpstr>Sunum Planı</vt:lpstr>
      <vt:lpstr>ECVET Nedir?</vt:lpstr>
      <vt:lpstr>Mesleki ve Teknik Eğitimde Kazanımların Transferi Sistemi (ECVET)</vt:lpstr>
      <vt:lpstr>PowerPoint Sunusu</vt:lpstr>
      <vt:lpstr>PowerPoint Sunusu</vt:lpstr>
      <vt:lpstr>Öğrenme Kazanımı Yaklaşımı</vt:lpstr>
      <vt:lpstr>PowerPoint Sunusu</vt:lpstr>
      <vt:lpstr>ECVET’in kısa tarihi</vt:lpstr>
      <vt:lpstr>ECVET Faydalanıcıları</vt:lpstr>
      <vt:lpstr>PowerPoint Sunusu</vt:lpstr>
      <vt:lpstr>PowerPoint Sunusu</vt:lpstr>
      <vt:lpstr>PowerPoint Sunusu</vt:lpstr>
      <vt:lpstr>ECVET’in Temel Prensipleri</vt:lpstr>
      <vt:lpstr>ECVET NASIL Uygulanır?</vt:lpstr>
      <vt:lpstr>PowerPoint Sunusu</vt:lpstr>
      <vt:lpstr>PowerPoint Sunusu</vt:lpstr>
      <vt:lpstr>HAREKETLİLİK ÖNCESİ ÖNEMLİ ADIMLAR</vt:lpstr>
      <vt:lpstr>Mutabakat Zaptı  (Memorandum of Understanding-MoU)</vt:lpstr>
      <vt:lpstr>Öğrenim Sözleşmesi (Learning Agreement-LA)</vt:lpstr>
      <vt:lpstr>PowerPoint Sunusu</vt:lpstr>
      <vt:lpstr>PowerPoint Sunusu</vt:lpstr>
      <vt:lpstr>Öğrenme Çıktılarının Değerlendirilmesi</vt:lpstr>
      <vt:lpstr>Değerlendirme Sonuçlarının Kayıt Altına Alınması </vt:lpstr>
      <vt:lpstr>PowerPoint Sunusu</vt:lpstr>
      <vt:lpstr>PowerPoint Sunusu</vt:lpstr>
      <vt:lpstr>PowerPoint Sunusu</vt:lpstr>
      <vt:lpstr>PowerPoint Sunusu</vt:lpstr>
      <vt:lpstr>PowerPoint Sunusu</vt:lpstr>
      <vt:lpstr>Ulusal ECVET Uzmanları Ekibi</vt:lpstr>
      <vt:lpstr>Dr. Balkır ÖZÜNLÜ MEB MTEGM Sosyal Ort. ve Projeler DB Ulusal ECVET Uzmanı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 Burak CESUR</dc:creator>
  <cp:lastModifiedBy>VVV</cp:lastModifiedBy>
  <cp:revision>157</cp:revision>
  <cp:lastPrinted>2018-12-22T12:06:16Z</cp:lastPrinted>
  <dcterms:created xsi:type="dcterms:W3CDTF">2018-12-21T23:48:43Z</dcterms:created>
  <dcterms:modified xsi:type="dcterms:W3CDTF">2019-10-22T13:23:01Z</dcterms:modified>
</cp:coreProperties>
</file>