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85" r:id="rId16"/>
    <p:sldId id="286" r:id="rId17"/>
    <p:sldId id="273" r:id="rId18"/>
    <p:sldId id="275" r:id="rId19"/>
    <p:sldId id="276" r:id="rId20"/>
    <p:sldId id="277" r:id="rId21"/>
    <p:sldId id="279" r:id="rId22"/>
    <p:sldId id="287" r:id="rId23"/>
    <p:sldId id="280" r:id="rId24"/>
    <p:sldId id="281" r:id="rId25"/>
    <p:sldId id="282" r:id="rId26"/>
    <p:sldId id="271" r:id="rId27"/>
    <p:sldId id="28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312"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al__ma_Sayfas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al__ma_Sayfas_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al__ma_Sayfas_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al__ma_Sayfas_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al__ma_Sayfas_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al__ma_Sayfas_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al__ma_Sayfas_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al__ma_Sayfas_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al__ma_Sayfas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al__ma_Sayfas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al__ma_Sayfas_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al__ma_Sayfas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Ankete</a:t>
            </a:r>
            <a:r>
              <a:rPr lang="en-US" dirty="0"/>
              <a:t> </a:t>
            </a:r>
            <a:r>
              <a:rPr lang="en-US" dirty="0" err="1" smtClean="0"/>
              <a:t>Katılım</a:t>
            </a:r>
            <a:r>
              <a:rPr lang="tr-TR" dirty="0" smtClean="0"/>
              <a:t>(Türkiye)</a:t>
            </a:r>
            <a:endParaRPr lang="en-US" dirty="0"/>
          </a:p>
        </c:rich>
      </c:tx>
      <c:overlay val="0"/>
    </c:title>
    <c:autoTitleDeleted val="0"/>
    <c:plotArea>
      <c:layout/>
      <c:pieChart>
        <c:varyColors val="1"/>
        <c:ser>
          <c:idx val="0"/>
          <c:order val="0"/>
          <c:tx>
            <c:strRef>
              <c:f>Sayfa1!$B$1</c:f>
              <c:strCache>
                <c:ptCount val="1"/>
                <c:pt idx="0">
                  <c:v>Ankete Katılım</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Sayfa1!$A$2:$A$5</c:f>
              <c:strCache>
                <c:ptCount val="4"/>
                <c:pt idx="0">
                  <c:v>Öğretmen</c:v>
                </c:pt>
                <c:pt idx="1">
                  <c:v>Öğrenci</c:v>
                </c:pt>
                <c:pt idx="2">
                  <c:v>Yönetici</c:v>
                </c:pt>
                <c:pt idx="3">
                  <c:v>Aile</c:v>
                </c:pt>
              </c:strCache>
            </c:strRef>
          </c:cat>
          <c:val>
            <c:numRef>
              <c:f>Sayfa1!$B$2:$B$5</c:f>
              <c:numCache>
                <c:formatCode>General</c:formatCode>
                <c:ptCount val="4"/>
                <c:pt idx="0">
                  <c:v>30</c:v>
                </c:pt>
                <c:pt idx="1">
                  <c:v>30</c:v>
                </c:pt>
                <c:pt idx="2">
                  <c:v>10</c:v>
                </c:pt>
                <c:pt idx="3">
                  <c:v>30</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Sayfa1!$A$2:$A$4</c:f>
              <c:strCache>
                <c:ptCount val="3"/>
                <c:pt idx="0">
                  <c:v>Evet</c:v>
                </c:pt>
                <c:pt idx="1">
                  <c:v>Hayır</c:v>
                </c:pt>
                <c:pt idx="2">
                  <c:v>Biraz</c:v>
                </c:pt>
              </c:strCache>
            </c:strRef>
          </c:cat>
          <c:val>
            <c:numRef>
              <c:f>Sayfa1!$B$2:$B$4</c:f>
              <c:numCache>
                <c:formatCode>General</c:formatCode>
                <c:ptCount val="3"/>
                <c:pt idx="0">
                  <c:v>6</c:v>
                </c:pt>
                <c:pt idx="1">
                  <c:v>62</c:v>
                </c:pt>
                <c:pt idx="2">
                  <c:v>32</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1</c:v>
                </c:pt>
                <c:pt idx="1">
                  <c:v>99</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15</c:v>
                </c:pt>
                <c:pt idx="1">
                  <c:v>85</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96</c:v>
                </c:pt>
                <c:pt idx="1">
                  <c:v>4</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87</c:v>
                </c:pt>
                <c:pt idx="1">
                  <c:v>13</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99</c:v>
                </c:pt>
                <c:pt idx="1">
                  <c:v>1</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92</c:v>
                </c:pt>
                <c:pt idx="1">
                  <c:v>8</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92</c:v>
                </c:pt>
                <c:pt idx="1">
                  <c:v>8</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92</c:v>
                </c:pt>
                <c:pt idx="1">
                  <c:v>8</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Ankete</a:t>
            </a:r>
            <a:r>
              <a:rPr lang="en-US" dirty="0"/>
              <a:t> </a:t>
            </a:r>
            <a:r>
              <a:rPr lang="en-US" dirty="0" err="1" smtClean="0"/>
              <a:t>Katılım</a:t>
            </a:r>
            <a:endParaRPr lang="tr-TR" dirty="0" smtClean="0"/>
          </a:p>
          <a:p>
            <a:pPr>
              <a:defRPr/>
            </a:pPr>
            <a:r>
              <a:rPr lang="tr-TR" dirty="0" smtClean="0"/>
              <a:t>(Proje</a:t>
            </a:r>
            <a:r>
              <a:rPr lang="tr-TR" baseline="0" dirty="0" smtClean="0"/>
              <a:t> Ortakları</a:t>
            </a:r>
            <a:r>
              <a:rPr lang="tr-TR" dirty="0" smtClean="0"/>
              <a:t>)</a:t>
            </a:r>
            <a:endParaRPr lang="en-US" dirty="0"/>
          </a:p>
        </c:rich>
      </c:tx>
      <c:overlay val="0"/>
    </c:title>
    <c:autoTitleDeleted val="0"/>
    <c:plotArea>
      <c:layout/>
      <c:pieChart>
        <c:varyColors val="1"/>
        <c:ser>
          <c:idx val="0"/>
          <c:order val="0"/>
          <c:tx>
            <c:strRef>
              <c:f>Sayfa1!$B$1</c:f>
              <c:strCache>
                <c:ptCount val="1"/>
                <c:pt idx="0">
                  <c:v>Ankete Katılım</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Sayfa1!$A$2:$A$5</c:f>
              <c:strCache>
                <c:ptCount val="4"/>
                <c:pt idx="0">
                  <c:v>Türkiye</c:v>
                </c:pt>
                <c:pt idx="1">
                  <c:v>Almanya</c:v>
                </c:pt>
                <c:pt idx="2">
                  <c:v>İspanya</c:v>
                </c:pt>
                <c:pt idx="3">
                  <c:v>İtalya</c:v>
                </c:pt>
              </c:strCache>
            </c:strRef>
          </c:cat>
          <c:val>
            <c:numRef>
              <c:f>Sayfa1!$B$2:$B$5</c:f>
              <c:numCache>
                <c:formatCode>General</c:formatCode>
                <c:ptCount val="4"/>
                <c:pt idx="0">
                  <c:v>35</c:v>
                </c:pt>
                <c:pt idx="1">
                  <c:v>12</c:v>
                </c:pt>
                <c:pt idx="2">
                  <c:v>28</c:v>
                </c:pt>
                <c:pt idx="3">
                  <c:v>25</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Sütun1</c:v>
                </c:pt>
              </c:strCache>
            </c:strRef>
          </c:tx>
          <c:dLbls>
            <c:dLbl>
              <c:idx val="0"/>
              <c:layout>
                <c:manualLayout>
                  <c:x val="-3.4037370333337445E-2"/>
                  <c:y val="9.7776358182424222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Sayfa1!$A$2:$A$4</c:f>
              <c:strCache>
                <c:ptCount val="3"/>
                <c:pt idx="0">
                  <c:v>Evet</c:v>
                </c:pt>
                <c:pt idx="1">
                  <c:v>Hayır</c:v>
                </c:pt>
                <c:pt idx="2">
                  <c:v>Biraz</c:v>
                </c:pt>
              </c:strCache>
            </c:strRef>
          </c:cat>
          <c:val>
            <c:numRef>
              <c:f>Sayfa1!$B$2:$B$4</c:f>
              <c:numCache>
                <c:formatCode>General</c:formatCode>
                <c:ptCount val="3"/>
                <c:pt idx="0">
                  <c:v>6</c:v>
                </c:pt>
                <c:pt idx="1">
                  <c:v>82</c:v>
                </c:pt>
                <c:pt idx="2">
                  <c:v>12</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Sütun1</c:v>
                </c:pt>
              </c:strCache>
            </c:strRef>
          </c:tx>
          <c:dLbls>
            <c:dLbl>
              <c:idx val="0"/>
              <c:layout>
                <c:manualLayout>
                  <c:x val="-0.1058915264559082"/>
                  <c:y val="0.17185146094878345"/>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Sayfa1!$A$2:$A$4</c:f>
              <c:strCache>
                <c:ptCount val="3"/>
                <c:pt idx="0">
                  <c:v>Evet</c:v>
                </c:pt>
                <c:pt idx="1">
                  <c:v>Hayır</c:v>
                </c:pt>
                <c:pt idx="2">
                  <c:v>Biraz</c:v>
                </c:pt>
              </c:strCache>
            </c:strRef>
          </c:cat>
          <c:val>
            <c:numRef>
              <c:f>Sayfa1!$B$2:$B$4</c:f>
              <c:numCache>
                <c:formatCode>General</c:formatCode>
                <c:ptCount val="3"/>
                <c:pt idx="0">
                  <c:v>15</c:v>
                </c:pt>
                <c:pt idx="1">
                  <c:v>47</c:v>
                </c:pt>
                <c:pt idx="2">
                  <c:v>38</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Sayfa1!$A$2:$A$4</c:f>
              <c:strCache>
                <c:ptCount val="3"/>
                <c:pt idx="0">
                  <c:v>Evet</c:v>
                </c:pt>
                <c:pt idx="1">
                  <c:v>Hayır</c:v>
                </c:pt>
                <c:pt idx="2">
                  <c:v>Biraz</c:v>
                </c:pt>
              </c:strCache>
            </c:strRef>
          </c:cat>
          <c:val>
            <c:numRef>
              <c:f>Sayfa1!$B$2:$B$4</c:f>
              <c:numCache>
                <c:formatCode>General</c:formatCode>
                <c:ptCount val="3"/>
                <c:pt idx="0">
                  <c:v>2</c:v>
                </c:pt>
                <c:pt idx="1">
                  <c:v>20</c:v>
                </c:pt>
                <c:pt idx="2">
                  <c:v>78</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Sayfa1!$A$2:$A$4</c:f>
              <c:strCache>
                <c:ptCount val="3"/>
                <c:pt idx="0">
                  <c:v>Evet</c:v>
                </c:pt>
                <c:pt idx="1">
                  <c:v>Hayır</c:v>
                </c:pt>
                <c:pt idx="2">
                  <c:v>Biraz</c:v>
                </c:pt>
              </c:strCache>
            </c:strRef>
          </c:cat>
          <c:val>
            <c:numRef>
              <c:f>Sayfa1!$B$2:$B$4</c:f>
              <c:numCache>
                <c:formatCode>General</c:formatCode>
                <c:ptCount val="3"/>
                <c:pt idx="0">
                  <c:v>17</c:v>
                </c:pt>
                <c:pt idx="1">
                  <c:v>47</c:v>
                </c:pt>
                <c:pt idx="2">
                  <c:v>36</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20</c:v>
                </c:pt>
                <c:pt idx="1">
                  <c:v>80</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Sayfa1!$A$2:$A$3</c:f>
              <c:strCache>
                <c:ptCount val="2"/>
                <c:pt idx="0">
                  <c:v>Evet</c:v>
                </c:pt>
                <c:pt idx="1">
                  <c:v>Hayır</c:v>
                </c:pt>
              </c:strCache>
            </c:strRef>
          </c:cat>
          <c:val>
            <c:numRef>
              <c:f>Sayfa1!$B$2:$B$3</c:f>
              <c:numCache>
                <c:formatCode>General</c:formatCode>
                <c:ptCount val="2"/>
                <c:pt idx="0">
                  <c:v>42</c:v>
                </c:pt>
                <c:pt idx="1">
                  <c:v>58</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Satışlar</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Sayfa1!$A$2:$A$4</c:f>
              <c:strCache>
                <c:ptCount val="3"/>
                <c:pt idx="0">
                  <c:v>Evet</c:v>
                </c:pt>
                <c:pt idx="1">
                  <c:v>Hayır</c:v>
                </c:pt>
                <c:pt idx="2">
                  <c:v>Biraz</c:v>
                </c:pt>
              </c:strCache>
            </c:strRef>
          </c:cat>
          <c:val>
            <c:numRef>
              <c:f>Sayfa1!$B$2:$B$4</c:f>
              <c:numCache>
                <c:formatCode>General</c:formatCode>
                <c:ptCount val="3"/>
                <c:pt idx="0">
                  <c:v>1</c:v>
                </c:pt>
                <c:pt idx="1">
                  <c:v>80</c:v>
                </c:pt>
                <c:pt idx="2">
                  <c:v>19</c:v>
                </c:pt>
              </c:numCache>
            </c:numRef>
          </c:val>
        </c:ser>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E3C05-40F8-4C83-BF60-8F314522C946}" type="datetimeFigureOut">
              <a:rPr lang="tr-TR" smtClean="0"/>
              <a:pPr/>
              <a:t>25.04.2018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5A7C2-9CE1-4244-AAD6-C99D3EECBE80}" type="slidenum">
              <a:rPr lang="tr-TR" smtClean="0"/>
              <a:pPr/>
              <a:t>‹#›</a:t>
            </a:fld>
            <a:endParaRPr lang="tr-TR"/>
          </a:p>
        </p:txBody>
      </p:sp>
    </p:spTree>
    <p:extLst>
      <p:ext uri="{BB962C8B-B14F-4D97-AF65-F5344CB8AC3E}">
        <p14:creationId xmlns:p14="http://schemas.microsoft.com/office/powerpoint/2010/main" val="173203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Kredi</a:t>
            </a:r>
            <a:r>
              <a:rPr lang="tr-TR" baseline="0" dirty="0" smtClean="0"/>
              <a:t> Transfer </a:t>
            </a:r>
            <a:r>
              <a:rPr lang="tr-TR" baseline="0" dirty="0" err="1" smtClean="0"/>
              <a:t>Sistemi:Öğrenme</a:t>
            </a:r>
            <a:r>
              <a:rPr lang="tr-TR" baseline="0" dirty="0" smtClean="0"/>
              <a:t> kazanımlarına dayalı çalışma yükünün sayısal olarak ifade edilmesidir.</a:t>
            </a:r>
          </a:p>
          <a:p>
            <a:endParaRPr lang="tr-TR" dirty="0"/>
          </a:p>
        </p:txBody>
      </p:sp>
      <p:sp>
        <p:nvSpPr>
          <p:cNvPr id="4" name="Slayt Numarası Yer Tutucusu 3"/>
          <p:cNvSpPr>
            <a:spLocks noGrp="1"/>
          </p:cNvSpPr>
          <p:nvPr>
            <p:ph type="sldNum" sz="quarter" idx="10"/>
          </p:nvPr>
        </p:nvSpPr>
        <p:spPr/>
        <p:txBody>
          <a:bodyPr/>
          <a:lstStyle/>
          <a:p>
            <a:fld id="{8415A7C2-9CE1-4244-AAD6-C99D3EECBE80}" type="slidenum">
              <a:rPr lang="tr-TR" smtClean="0"/>
              <a:pPr/>
              <a:t>3</a:t>
            </a:fld>
            <a:endParaRPr lang="tr-TR"/>
          </a:p>
        </p:txBody>
      </p:sp>
    </p:spTree>
    <p:extLst>
      <p:ext uri="{BB962C8B-B14F-4D97-AF65-F5344CB8AC3E}">
        <p14:creationId xmlns:p14="http://schemas.microsoft.com/office/powerpoint/2010/main" val="170554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415A7C2-9CE1-4244-AAD6-C99D3EECBE80}" type="slidenum">
              <a:rPr lang="tr-TR" smtClean="0"/>
              <a:pPr/>
              <a:t>14</a:t>
            </a:fld>
            <a:endParaRPr lang="tr-TR"/>
          </a:p>
        </p:txBody>
      </p:sp>
    </p:spTree>
    <p:extLst>
      <p:ext uri="{BB962C8B-B14F-4D97-AF65-F5344CB8AC3E}">
        <p14:creationId xmlns:p14="http://schemas.microsoft.com/office/powerpoint/2010/main" val="389507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4/25/2018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29" r:id="rId12"/>
    <p:sldLayoutId id="214748373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rot="5400000">
            <a:off x="3116187" y="2124845"/>
            <a:ext cx="2232248" cy="5416623"/>
          </a:xfrm>
          <a:prstGeom prst="round2SameRect">
            <a:avLst/>
          </a:prstGeom>
          <a:solidFill>
            <a:srgbClr val="FF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5" name="TextBox 1"/>
          <p:cNvSpPr txBox="1">
            <a:spLocks noChangeArrowheads="1"/>
          </p:cNvSpPr>
          <p:nvPr/>
        </p:nvSpPr>
        <p:spPr bwMode="auto">
          <a:xfrm>
            <a:off x="1838299" y="3955992"/>
            <a:ext cx="4788024" cy="1754326"/>
          </a:xfrm>
          <a:prstGeom prst="rect">
            <a:avLst/>
          </a:prstGeom>
          <a:noFill/>
          <a:ln w="9525">
            <a:noFill/>
            <a:miter lim="800000"/>
            <a:headEnd/>
            <a:tailEnd/>
          </a:ln>
        </p:spPr>
        <p:txBody>
          <a:bodyPr wrap="square">
            <a:spAutoFit/>
          </a:bodyPr>
          <a:lstStyle/>
          <a:p>
            <a:r>
              <a:rPr lang="tr-TR" altLang="ko-KR" sz="3600" b="1" dirty="0">
                <a:solidFill>
                  <a:schemeClr val="bg1"/>
                </a:solidFill>
                <a:latin typeface="Arial" pitchFamily="34" charset="0"/>
                <a:ea typeface="맑은 고딕" pitchFamily="50" charset="-127"/>
                <a:cs typeface="Arial" pitchFamily="34" charset="0"/>
              </a:rPr>
              <a:t>TÜRKİYE’DE ECVET’İN MEVCUT DURUMU</a:t>
            </a:r>
            <a:endParaRPr lang="en-US" altLang="ko-KR" sz="3600" b="1" dirty="0">
              <a:solidFill>
                <a:schemeClr val="bg1"/>
              </a:solidFill>
              <a:latin typeface="Arial" pitchFamily="34" charset="0"/>
              <a:ea typeface="맑은 고딕" pitchFamily="50" charset="-127"/>
              <a:cs typeface="Arial" pitchFamily="34" charset="0"/>
            </a:endParaRPr>
          </a:p>
        </p:txBody>
      </p:sp>
      <p:sp>
        <p:nvSpPr>
          <p:cNvPr id="7" name="TextBox 6">
            <a:hlinkClick r:id="rId2"/>
          </p:cNvPr>
          <p:cNvSpPr txBox="1"/>
          <p:nvPr/>
        </p:nvSpPr>
        <p:spPr>
          <a:xfrm>
            <a:off x="1524000" y="6597932"/>
            <a:ext cx="9144000" cy="215444"/>
          </a:xfrm>
          <a:prstGeom prst="rect">
            <a:avLst/>
          </a:prstGeom>
          <a:noFill/>
        </p:spPr>
        <p:txBody>
          <a:bodyPr wrap="square" rtlCol="0">
            <a:spAutoFit/>
          </a:bodyPr>
          <a:lstStyle/>
          <a:p>
            <a:pPr algn="ctr"/>
            <a:r>
              <a:rPr lang="en-US" altLang="ko-KR" sz="800" dirty="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pic>
        <p:nvPicPr>
          <p:cNvPr id="10" name="Resim 9">
            <a:extLst>
              <a:ext uri="{FF2B5EF4-FFF2-40B4-BE49-F238E27FC236}">
                <a16:creationId xmlns="" xmlns:a16="http://schemas.microsoft.com/office/drawing/2014/main" id="{74FAB129-9FF4-4379-9CFF-C30B24FA4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402536"/>
            <a:ext cx="3864004" cy="3314495"/>
          </a:xfrm>
          <a:prstGeom prst="rect">
            <a:avLst/>
          </a:prstGeom>
        </p:spPr>
      </p:pic>
      <p:pic>
        <p:nvPicPr>
          <p:cNvPr id="6" name="5 Resim" descr="UALOGOLAR.png"/>
          <p:cNvPicPr>
            <a:picLocks noChangeAspect="1"/>
          </p:cNvPicPr>
          <p:nvPr/>
        </p:nvPicPr>
        <p:blipFill>
          <a:blip r:embed="rId4"/>
          <a:stretch>
            <a:fillRect/>
          </a:stretch>
        </p:blipFill>
        <p:spPr>
          <a:xfrm>
            <a:off x="5167306" y="1"/>
            <a:ext cx="5572164" cy="1064031"/>
          </a:xfrm>
          <a:prstGeom prst="rect">
            <a:avLst/>
          </a:prstGeom>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15680" y="1988840"/>
            <a:ext cx="7056784" cy="2736304"/>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Türkiye geliştirilecek Ulusal Yeterlilik Çerçevesi  (UYÇ) ile ilgili Avrupa Yeterlilik Çerçevesinden 8 referans seviyesinin kullanılmasını benimsenmiş durumdadır. Bu sistem kabul edilen mesleki       standartlarının bu seviyelere uygun bir şekilde   belgelendirilmesine dayanmaktadır.</a:t>
            </a: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429474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124744"/>
            <a:ext cx="7056784" cy="3312368"/>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MYK, Mesleki Standartların (MS) geliştirilmesi    için lider kurum olarak gönüllü mesleki               kuruluşları akredite etmektedir. Akredite olan     kuruluşlar </a:t>
            </a:r>
            <a:r>
              <a:rPr lang="tr-TR" sz="2400" dirty="0" err="1">
                <a:latin typeface="Arial" panose="020B0604020202020204" pitchFamily="34" charset="0"/>
                <a:cs typeface="Arial" panose="020B0604020202020204" pitchFamily="34" charset="0"/>
              </a:rPr>
              <a:t>MS’larını</a:t>
            </a:r>
            <a:r>
              <a:rPr lang="tr-TR" sz="2400" dirty="0">
                <a:latin typeface="Arial" panose="020B0604020202020204" pitchFamily="34" charset="0"/>
                <a:cs typeface="Arial" panose="020B0604020202020204" pitchFamily="34" charset="0"/>
              </a:rPr>
              <a:t> geliştirmeye devam </a:t>
            </a:r>
            <a:r>
              <a:rPr lang="tr-TR" sz="2400" dirty="0" err="1">
                <a:latin typeface="Arial" panose="020B0604020202020204" pitchFamily="34" charset="0"/>
                <a:cs typeface="Arial" panose="020B0604020202020204" pitchFamily="34" charset="0"/>
              </a:rPr>
              <a:t>etmektedir.MYK</a:t>
            </a:r>
            <a:r>
              <a:rPr lang="tr-TR" sz="2400"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ayrıca </a:t>
            </a:r>
            <a:r>
              <a:rPr lang="tr-TR" sz="2400" dirty="0">
                <a:latin typeface="Arial" panose="020B0604020202020204" pitchFamily="34" charset="0"/>
                <a:cs typeface="Arial" panose="020B0604020202020204" pitchFamily="34" charset="0"/>
              </a:rPr>
              <a:t>tüm </a:t>
            </a:r>
            <a:r>
              <a:rPr lang="tr-TR" sz="2400" dirty="0">
                <a:latin typeface="Arial" panose="020B0604020202020204" pitchFamily="34" charset="0"/>
                <a:cs typeface="Arial" panose="020B0604020202020204" pitchFamily="34" charset="0"/>
              </a:rPr>
              <a:t>bireyler tarafından kazanılan öğrenme </a:t>
            </a:r>
            <a:r>
              <a:rPr lang="tr-TR" sz="2400" dirty="0">
                <a:latin typeface="Arial" panose="020B0604020202020204" pitchFamily="34" charset="0"/>
                <a:cs typeface="Arial" panose="020B0604020202020204" pitchFamily="34" charset="0"/>
              </a:rPr>
              <a:t>çıktılarının </a:t>
            </a:r>
            <a:r>
              <a:rPr lang="tr-TR" sz="2400" dirty="0">
                <a:latin typeface="Arial" panose="020B0604020202020204" pitchFamily="34" charset="0"/>
                <a:cs typeface="Arial" panose="020B0604020202020204" pitchFamily="34" charset="0"/>
              </a:rPr>
              <a:t>değerlendirilmesi ve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onaylanması </a:t>
            </a:r>
            <a:r>
              <a:rPr lang="tr-TR" sz="2400" dirty="0">
                <a:latin typeface="Arial" panose="020B0604020202020204" pitchFamily="34" charset="0"/>
                <a:cs typeface="Arial" panose="020B0604020202020204" pitchFamily="34" charset="0"/>
              </a:rPr>
              <a:t>ile  ilgili önemli sorumluluklara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sahiptir.</a:t>
            </a:r>
            <a:endParaRPr lang="tr-TR" sz="2400" dirty="0">
              <a:latin typeface="Arial" panose="020B0604020202020204" pitchFamily="34" charset="0"/>
              <a:cs typeface="Arial" panose="020B0604020202020204" pitchFamily="34" charset="0"/>
            </a:endParaRP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27400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124744"/>
            <a:ext cx="7056784" cy="504056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Türkiye’deki </a:t>
            </a:r>
            <a:r>
              <a:rPr lang="tr-TR" sz="2400" dirty="0">
                <a:latin typeface="Arial" panose="020B0604020202020204" pitchFamily="34" charset="0"/>
                <a:cs typeface="Arial" panose="020B0604020202020204" pitchFamily="34" charset="0"/>
              </a:rPr>
              <a:t>ECVET ’i </a:t>
            </a:r>
            <a:r>
              <a:rPr lang="tr-TR" sz="2400" dirty="0">
                <a:latin typeface="Arial" panose="020B0604020202020204" pitchFamily="34" charset="0"/>
                <a:cs typeface="Arial" panose="020B0604020202020204" pitchFamily="34" charset="0"/>
              </a:rPr>
              <a:t>destekleyen çalışmalar     2014 yılında Türk Ulusal Ajansı tarafından          kurulan Ulusal ECVET Ekibi tarafından daha da güçlenerek devam etmiştir. Ekip; </a:t>
            </a:r>
            <a:r>
              <a:rPr lang="tr-TR" sz="2400" dirty="0">
                <a:latin typeface="Arial" panose="020B0604020202020204" pitchFamily="34" charset="0"/>
                <a:cs typeface="Arial" panose="020B0604020202020204" pitchFamily="34" charset="0"/>
              </a:rPr>
              <a:t>MEB, </a:t>
            </a:r>
            <a:r>
              <a:rPr lang="tr-TR" sz="2400" dirty="0">
                <a:latin typeface="Arial" panose="020B0604020202020204" pitchFamily="34" charset="0"/>
                <a:cs typeface="Arial" panose="020B0604020202020204" pitchFamily="34" charset="0"/>
              </a:rPr>
              <a:t>Avrupa   Birliği ve Dış İlişkiler Genel Müdürlüğü,              </a:t>
            </a:r>
            <a:r>
              <a:rPr lang="tr-TR" sz="2400" dirty="0" err="1">
                <a:latin typeface="Arial" panose="020B0604020202020204" pitchFamily="34" charset="0"/>
                <a:cs typeface="Arial" panose="020B0604020202020204" pitchFamily="34" charset="0"/>
              </a:rPr>
              <a:t>Hayatboyu</a:t>
            </a:r>
            <a:r>
              <a:rPr lang="tr-TR" sz="2400" dirty="0">
                <a:latin typeface="Arial" panose="020B0604020202020204" pitchFamily="34" charset="0"/>
                <a:cs typeface="Arial" panose="020B0604020202020204" pitchFamily="34" charset="0"/>
              </a:rPr>
              <a:t> Öğrenme Genel Müdürlüğü, Mesleki ve Teknik Eğitim Genel Müdürlüğü, Meslek        Liseleri, YÖK, MYK, TÜRK-İŞ, HAK-İŞ, TİSK ve TESK temsilcilerinden oluşan son derece geniş katılımlı bir yapıya sahiptir.</a:t>
            </a: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24793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124744"/>
            <a:ext cx="7056784" cy="504056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Türk Ulusal Ajansı ECVET ile ilgili faaliyetlerini Milli Eğitim Bakanlık birimleri ve sektör işbirliği    ile devam ettirmektedir. 25-26 Aralık 2015</a:t>
            </a:r>
            <a:r>
              <a:rPr lang="tr-TR" sz="2400" b="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tarihinde yapılan ECVET Tematik İzleme            Toplantısı Türkiye’de </a:t>
            </a:r>
            <a:r>
              <a:rPr lang="tr-TR" sz="2400" dirty="0" err="1">
                <a:latin typeface="Arial" panose="020B0604020202020204" pitchFamily="34" charset="0"/>
                <a:cs typeface="Arial" panose="020B0604020202020204" pitchFamily="34" charset="0"/>
              </a:rPr>
              <a:t>ECVET’e</a:t>
            </a:r>
            <a:r>
              <a:rPr lang="tr-TR" sz="2400" dirty="0">
                <a:latin typeface="Arial" panose="020B0604020202020204" pitchFamily="34" charset="0"/>
                <a:cs typeface="Arial" panose="020B0604020202020204" pitchFamily="34" charset="0"/>
              </a:rPr>
              <a:t> dönük yapılan    önemli çalışmalardan biridir. Bu çalışma             Türkiye’de ECVET konusuna destek sunan ve    tüm ayrıntılarıyla ortaya konduğu önemli            çalışmalardan </a:t>
            </a:r>
            <a:r>
              <a:rPr lang="tr-TR" sz="2400" dirty="0">
                <a:latin typeface="Arial" panose="020B0604020202020204" pitchFamily="34" charset="0"/>
                <a:cs typeface="Arial" panose="020B0604020202020204" pitchFamily="34" charset="0"/>
              </a:rPr>
              <a:t>biri konumundadır.</a:t>
            </a:r>
            <a:endParaRPr lang="tr-TR" sz="2400" dirty="0">
              <a:latin typeface="Arial" panose="020B0604020202020204" pitchFamily="34" charset="0"/>
              <a:cs typeface="Arial" panose="020B0604020202020204" pitchFamily="34" charset="0"/>
            </a:endParaRP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56784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0752" y="620688"/>
            <a:ext cx="7063720" cy="6006353"/>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latin typeface="Arial" panose="020B0604020202020204" pitchFamily="34" charset="0"/>
                <a:cs typeface="Arial" panose="020B0604020202020204" pitchFamily="34" charset="0"/>
              </a:rPr>
              <a:t>Türkiye Ulusal Ajansının 2015 yılında gerçekleştirdiği </a:t>
            </a:r>
            <a:r>
              <a:rPr lang="tr-TR" sz="2400" dirty="0" err="1">
                <a:latin typeface="Arial" panose="020B0604020202020204" pitchFamily="34" charset="0"/>
                <a:cs typeface="Arial" panose="020B0604020202020204" pitchFamily="34" charset="0"/>
              </a:rPr>
              <a:t>çalıştayda</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ECVET’in</a:t>
            </a:r>
            <a:r>
              <a:rPr lang="tr-TR" sz="2400" dirty="0">
                <a:latin typeface="Arial" panose="020B0604020202020204" pitchFamily="34" charset="0"/>
                <a:cs typeface="Arial" panose="020B0604020202020204" pitchFamily="34" charset="0"/>
              </a:rPr>
              <a:t> Türkiye’deki </a:t>
            </a:r>
            <a:r>
              <a:rPr lang="tr-TR" sz="2400" dirty="0">
                <a:latin typeface="Arial" panose="020B0604020202020204" pitchFamily="34" charset="0"/>
                <a:cs typeface="Arial" panose="020B0604020202020204" pitchFamily="34" charset="0"/>
              </a:rPr>
              <a:t>mevcut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durumuna ve uygulanması </a:t>
            </a:r>
            <a:r>
              <a:rPr lang="tr-TR" sz="2400" dirty="0">
                <a:latin typeface="Arial" panose="020B0604020202020204" pitchFamily="34" charset="0"/>
                <a:cs typeface="Arial" panose="020B0604020202020204" pitchFamily="34" charset="0"/>
              </a:rPr>
              <a:t>önündeki engellere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baktığımızda şöyle </a:t>
            </a:r>
            <a:r>
              <a:rPr lang="tr-TR" sz="2400" dirty="0">
                <a:latin typeface="Arial" panose="020B0604020202020204" pitchFamily="34" charset="0"/>
                <a:cs typeface="Arial" panose="020B0604020202020204" pitchFamily="34" charset="0"/>
              </a:rPr>
              <a:t>bir tablo ortaya </a:t>
            </a:r>
            <a:r>
              <a:rPr lang="tr-TR" sz="2400" dirty="0">
                <a:latin typeface="Arial" panose="020B0604020202020204" pitchFamily="34" charset="0"/>
                <a:cs typeface="Arial" panose="020B0604020202020204" pitchFamily="34" charset="0"/>
              </a:rPr>
              <a:t>konmuştur:</a:t>
            </a:r>
            <a:endParaRPr lang="tr-TR" sz="2400" dirty="0">
              <a:latin typeface="Arial" panose="020B0604020202020204" pitchFamily="34" charset="0"/>
              <a:cs typeface="Arial" panose="020B0604020202020204" pitchFamily="34" charset="0"/>
            </a:endParaRPr>
          </a:p>
        </p:txBody>
      </p:sp>
      <p:pic>
        <p:nvPicPr>
          <p:cNvPr id="3" name="Resim 2">
            <a:extLst>
              <a:ext uri="{FF2B5EF4-FFF2-40B4-BE49-F238E27FC236}">
                <a16:creationId xmlns="" xmlns:a16="http://schemas.microsoft.com/office/drawing/2014/main" id="{E5335D20-ACC0-4F64-87D6-0306D3EA9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728" y="2294871"/>
            <a:ext cx="6696744" cy="4332171"/>
          </a:xfrm>
          <a:prstGeom prst="rect">
            <a:avLst/>
          </a:prstGeom>
        </p:spPr>
      </p:pic>
    </p:spTree>
    <p:extLst>
      <p:ext uri="{BB962C8B-B14F-4D97-AF65-F5344CB8AC3E}">
        <p14:creationId xmlns:p14="http://schemas.microsoft.com/office/powerpoint/2010/main" val="85537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43672" y="332656"/>
            <a:ext cx="7524328" cy="736858"/>
          </a:xfrm>
        </p:spPr>
        <p:txBody>
          <a:bodyPr>
            <a:normAutofit fontScale="90000"/>
          </a:bodyPr>
          <a:lstStyle/>
          <a:p>
            <a:r>
              <a:rPr lang="tr-TR" dirty="0"/>
              <a:t>ECVET Tematik İzleme            Toplantısı </a:t>
            </a:r>
            <a:r>
              <a:rPr lang="tr-TR" dirty="0" smtClean="0"/>
              <a:t>Çözüm Önerileri</a:t>
            </a:r>
            <a:endParaRPr lang="tr-TR" dirty="0"/>
          </a:p>
        </p:txBody>
      </p:sp>
      <p:sp>
        <p:nvSpPr>
          <p:cNvPr id="4" name="İçerik Yer Tutucusu 3"/>
          <p:cNvSpPr>
            <a:spLocks noGrp="1"/>
          </p:cNvSpPr>
          <p:nvPr>
            <p:ph idx="10"/>
          </p:nvPr>
        </p:nvSpPr>
        <p:spPr>
          <a:xfrm>
            <a:off x="3359696" y="1484784"/>
            <a:ext cx="6840760" cy="4968552"/>
          </a:xfrm>
        </p:spPr>
        <p:txBody>
          <a:bodyPr>
            <a:noAutofit/>
          </a:bodyPr>
          <a:lstStyle/>
          <a:p>
            <a:r>
              <a:rPr lang="tr-TR" sz="2200" dirty="0"/>
              <a:t>1- Mevzuat </a:t>
            </a:r>
            <a:r>
              <a:rPr lang="tr-TR" sz="2200" dirty="0"/>
              <a:t>açısından;</a:t>
            </a:r>
          </a:p>
          <a:p>
            <a:pPr marL="285750" indent="-285750">
              <a:buFont typeface="Arial" pitchFamily="34" charset="0"/>
              <a:buChar char="•"/>
            </a:pPr>
            <a:r>
              <a:rPr lang="tr-TR" sz="2200" dirty="0"/>
              <a:t>Ölçme Değerlendirme sisteminin Öğrenim Çıktılarına göre </a:t>
            </a:r>
            <a:r>
              <a:rPr lang="tr-TR" sz="2200" dirty="0"/>
              <a:t>yapılması</a:t>
            </a:r>
            <a:endParaRPr lang="tr-TR" sz="2200" dirty="0"/>
          </a:p>
          <a:p>
            <a:pPr marL="285750" indent="-285750">
              <a:buFont typeface="Arial" pitchFamily="34" charset="0"/>
              <a:buChar char="•"/>
            </a:pPr>
            <a:r>
              <a:rPr lang="tr-TR" sz="2200" dirty="0" err="1"/>
              <a:t>MEB’lığı</a:t>
            </a:r>
            <a:r>
              <a:rPr lang="tr-TR" sz="2200" dirty="0"/>
              <a:t>, bölgesel eğitim otoriteleri olan İl ve İlçe Milli Eğitim Müdürlükleri </a:t>
            </a:r>
            <a:r>
              <a:rPr lang="tr-TR" sz="2200" dirty="0"/>
              <a:t>yada okullara, kazanılan becerilerin onaylanması  ve kabul edilmesi konusunda yetki devrinin yapılması</a:t>
            </a:r>
          </a:p>
          <a:p>
            <a:pPr marL="285750" indent="-285750">
              <a:buFont typeface="Arial" pitchFamily="34" charset="0"/>
              <a:buChar char="•"/>
            </a:pPr>
            <a:r>
              <a:rPr lang="tr-TR" sz="2200" dirty="0"/>
              <a:t>Mesleki </a:t>
            </a:r>
            <a:r>
              <a:rPr lang="tr-TR" sz="2200" dirty="0"/>
              <a:t>Ölçme ve </a:t>
            </a:r>
            <a:r>
              <a:rPr lang="tr-TR" sz="2200" dirty="0"/>
              <a:t>Değerlendirmenin yetkili </a:t>
            </a:r>
            <a:r>
              <a:rPr lang="tr-TR" sz="2200" dirty="0"/>
              <a:t>kurumlara </a:t>
            </a:r>
            <a:r>
              <a:rPr lang="tr-TR" sz="2200" dirty="0"/>
              <a:t>aktarılması</a:t>
            </a:r>
            <a:endParaRPr lang="tr-TR" sz="2200" dirty="0"/>
          </a:p>
          <a:p>
            <a:pPr marL="285750" indent="-285750">
              <a:buFont typeface="Arial" pitchFamily="34" charset="0"/>
              <a:buChar char="•"/>
            </a:pPr>
            <a:r>
              <a:rPr lang="tr-TR" sz="2200" dirty="0"/>
              <a:t>Yönetmelikler  </a:t>
            </a:r>
            <a:r>
              <a:rPr lang="tr-TR" sz="2200" dirty="0"/>
              <a:t>çıkartılırken Paydaş </a:t>
            </a:r>
            <a:r>
              <a:rPr lang="tr-TR" sz="2200" dirty="0"/>
              <a:t>kurumlar </a:t>
            </a:r>
            <a:r>
              <a:rPr lang="tr-TR" sz="2200" dirty="0" err="1"/>
              <a:t>ın</a:t>
            </a:r>
            <a:r>
              <a:rPr lang="tr-TR" sz="2200" dirty="0"/>
              <a:t> bir </a:t>
            </a:r>
            <a:r>
              <a:rPr lang="tr-TR" sz="2200" dirty="0"/>
              <a:t>araya </a:t>
            </a:r>
            <a:r>
              <a:rPr lang="tr-TR" sz="2200" dirty="0"/>
              <a:t>getirilmesi</a:t>
            </a:r>
            <a:endParaRPr lang="tr-TR" sz="2200" dirty="0"/>
          </a:p>
          <a:p>
            <a:pPr marL="285750" indent="-285750">
              <a:buFont typeface="Arial" pitchFamily="34" charset="0"/>
              <a:buChar char="•"/>
            </a:pPr>
            <a:r>
              <a:rPr lang="tr-TR" sz="2200" dirty="0"/>
              <a:t>Bürokrasinin hızlandırılması,</a:t>
            </a:r>
            <a:endParaRPr lang="tr-TR" sz="2200" dirty="0"/>
          </a:p>
          <a:p>
            <a:pPr marL="285750" indent="-285750">
              <a:buFont typeface="Arial" pitchFamily="34" charset="0"/>
              <a:buChar char="•"/>
            </a:pPr>
            <a:r>
              <a:rPr lang="tr-TR" sz="2200" dirty="0"/>
              <a:t>Kredilendirmeye ilişkin ortak düzenlemelerin </a:t>
            </a:r>
            <a:r>
              <a:rPr lang="tr-TR" sz="2200" dirty="0"/>
              <a:t>yapılması</a:t>
            </a:r>
            <a:endParaRPr lang="tr-TR" sz="2200" dirty="0"/>
          </a:p>
        </p:txBody>
      </p:sp>
    </p:spTree>
    <p:extLst>
      <p:ext uri="{BB962C8B-B14F-4D97-AF65-F5344CB8AC3E}">
        <p14:creationId xmlns:p14="http://schemas.microsoft.com/office/powerpoint/2010/main" val="90403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43672" y="620688"/>
            <a:ext cx="7524328" cy="1069514"/>
          </a:xfrm>
        </p:spPr>
        <p:txBody>
          <a:bodyPr>
            <a:normAutofit fontScale="90000"/>
          </a:bodyPr>
          <a:lstStyle/>
          <a:p>
            <a:r>
              <a:rPr lang="tr-TR" dirty="0"/>
              <a:t>ECVET Tematik İzleme            Toplantısı Çözüm Önerileri</a:t>
            </a:r>
          </a:p>
        </p:txBody>
      </p:sp>
      <p:sp>
        <p:nvSpPr>
          <p:cNvPr id="4" name="İçerik Yer Tutucusu 3"/>
          <p:cNvSpPr>
            <a:spLocks noGrp="1"/>
          </p:cNvSpPr>
          <p:nvPr>
            <p:ph idx="10"/>
          </p:nvPr>
        </p:nvSpPr>
        <p:spPr>
          <a:xfrm>
            <a:off x="3431704" y="1412776"/>
            <a:ext cx="7128792" cy="5328592"/>
          </a:xfrm>
        </p:spPr>
        <p:txBody>
          <a:bodyPr>
            <a:noAutofit/>
          </a:bodyPr>
          <a:lstStyle/>
          <a:p>
            <a:pPr marL="342900" indent="-342900">
              <a:buFont typeface="+mj-lt"/>
              <a:buAutoNum type="arabicPeriod"/>
            </a:pPr>
            <a:endParaRPr lang="tr-TR" sz="2200" dirty="0"/>
          </a:p>
          <a:p>
            <a:pPr marL="342900" indent="-342900">
              <a:buFont typeface="+mj-lt"/>
              <a:buAutoNum type="arabicPeriod" startAt="2"/>
            </a:pPr>
            <a:r>
              <a:rPr lang="tr-TR" sz="2200" dirty="0"/>
              <a:t>ECVET </a:t>
            </a:r>
            <a:r>
              <a:rPr lang="tr-TR" sz="2200" dirty="0"/>
              <a:t>Konusunda daha fazla farkındalık </a:t>
            </a:r>
            <a:r>
              <a:rPr lang="tr-TR" sz="2200" dirty="0"/>
              <a:t>faaliyetinin gerçekleştirilmesi,</a:t>
            </a:r>
            <a:endParaRPr lang="tr-TR" sz="2200" dirty="0"/>
          </a:p>
          <a:p>
            <a:pPr marL="342900" indent="-342900">
              <a:buFont typeface="+mj-lt"/>
              <a:buAutoNum type="arabicPeriod" startAt="2"/>
            </a:pPr>
            <a:r>
              <a:rPr lang="tr-TR" sz="2200" dirty="0"/>
              <a:t>Mesleki Yabancı Eğitimine daha fazla ağırlık </a:t>
            </a:r>
            <a:r>
              <a:rPr lang="tr-TR" sz="2200" dirty="0"/>
              <a:t>verilmesi,</a:t>
            </a:r>
            <a:endParaRPr lang="tr-TR" sz="2200" dirty="0"/>
          </a:p>
          <a:p>
            <a:pPr marL="342900" indent="-342900">
              <a:buFont typeface="+mj-lt"/>
              <a:buAutoNum type="arabicPeriod" startAt="2"/>
            </a:pPr>
            <a:r>
              <a:rPr lang="tr-TR" sz="2200" dirty="0"/>
              <a:t>Öğretmenlerin değişim ve hareketlilik projeleri </a:t>
            </a:r>
            <a:r>
              <a:rPr lang="tr-TR" sz="2200" dirty="0"/>
              <a:t>gerçekleştirmelerinin desteklenmesi,</a:t>
            </a:r>
            <a:endParaRPr lang="tr-TR" sz="2200" dirty="0"/>
          </a:p>
          <a:p>
            <a:pPr marL="342900" indent="-342900">
              <a:buFont typeface="+mj-lt"/>
              <a:buAutoNum type="arabicPeriod" startAt="2"/>
            </a:pPr>
            <a:r>
              <a:rPr lang="tr-TR" sz="2200" dirty="0"/>
              <a:t>Önceki Öğrenmelerin tanınması ve mesleki belgelendirmenin tüm </a:t>
            </a:r>
            <a:r>
              <a:rPr lang="tr-TR" sz="2200" dirty="0"/>
              <a:t>ülkeye yaygınlaşması </a:t>
            </a:r>
            <a:r>
              <a:rPr lang="tr-TR" sz="2200" dirty="0"/>
              <a:t>için gerekli teşvik edici (ve zorlayıcı) kanun ve </a:t>
            </a:r>
            <a:r>
              <a:rPr lang="tr-TR" sz="2200" dirty="0"/>
              <a:t>yönetmelikler yapılması,</a:t>
            </a:r>
            <a:endParaRPr lang="tr-TR" sz="2200" dirty="0"/>
          </a:p>
          <a:p>
            <a:pPr marL="342900" indent="-342900">
              <a:buFont typeface="+mj-lt"/>
              <a:buAutoNum type="arabicPeriod" startAt="2"/>
            </a:pPr>
            <a:r>
              <a:rPr lang="tr-TR" sz="2200" dirty="0"/>
              <a:t>Akredite edilmiş test merkezi kurumlarının çoğaltılması ve Mesleki </a:t>
            </a:r>
            <a:r>
              <a:rPr lang="tr-TR" sz="2200" dirty="0"/>
              <a:t>Eğitim Akreditasyonunun </a:t>
            </a:r>
            <a:r>
              <a:rPr lang="tr-TR" sz="2200" dirty="0"/>
              <a:t>oluşturulması gerekmektedir.</a:t>
            </a:r>
          </a:p>
        </p:txBody>
      </p:sp>
      <p:pic>
        <p:nvPicPr>
          <p:cNvPr id="5" name="4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68814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Projemiz Kapsamında ECVET Mevcut </a:t>
            </a:r>
            <a:r>
              <a:rPr lang="tr-TR" dirty="0"/>
              <a:t>D</a:t>
            </a:r>
            <a:r>
              <a:rPr lang="tr-TR" dirty="0" smtClean="0"/>
              <a:t>urum </a:t>
            </a:r>
            <a:r>
              <a:rPr lang="tr-TR" dirty="0"/>
              <a:t>A</a:t>
            </a:r>
            <a:r>
              <a:rPr lang="tr-TR" dirty="0" smtClean="0"/>
              <a:t>nalizi</a:t>
            </a:r>
            <a:endParaRPr lang="tr-TR" dirty="0"/>
          </a:p>
        </p:txBody>
      </p:sp>
      <p:sp>
        <p:nvSpPr>
          <p:cNvPr id="4" name="İçerik Yer Tutucusu 3"/>
          <p:cNvSpPr>
            <a:spLocks noGrp="1"/>
          </p:cNvSpPr>
          <p:nvPr>
            <p:ph idx="10"/>
          </p:nvPr>
        </p:nvSpPr>
        <p:spPr>
          <a:xfrm>
            <a:off x="3071664" y="1340768"/>
            <a:ext cx="7416824" cy="1584176"/>
          </a:xfrm>
        </p:spPr>
        <p:txBody>
          <a:bodyPr>
            <a:normAutofit/>
          </a:bodyPr>
          <a:lstStyle/>
          <a:p>
            <a:r>
              <a:rPr lang="tr-TR" sz="2200" dirty="0"/>
              <a:t>Yöneticilerin </a:t>
            </a:r>
            <a:r>
              <a:rPr lang="tr-TR" sz="2200" dirty="0"/>
              <a:t>ve öğretmenlerin ECVET aracı hakkında sahip oldukları bilgi </a:t>
            </a:r>
            <a:r>
              <a:rPr lang="tr-TR" sz="2200" dirty="0"/>
              <a:t>düzeylerini ölçmek için uygulanan proje anketimize ;  Türkiye’den 100, proje ortağı ülkelerinden farklı kategorilerden 283 kişi katılmıştır. </a:t>
            </a:r>
          </a:p>
        </p:txBody>
      </p:sp>
      <p:graphicFrame>
        <p:nvGraphicFramePr>
          <p:cNvPr id="5" name="Grafik 4"/>
          <p:cNvGraphicFramePr/>
          <p:nvPr>
            <p:extLst>
              <p:ext uri="{D42A27DB-BD31-4B8C-83A1-F6EECF244321}">
                <p14:modId xmlns:p14="http://schemas.microsoft.com/office/powerpoint/2010/main" val="2661982817"/>
              </p:ext>
            </p:extLst>
          </p:nvPr>
        </p:nvGraphicFramePr>
        <p:xfrm>
          <a:off x="2783632" y="3284984"/>
          <a:ext cx="4032448" cy="3112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p:nvPr>
            <p:extLst>
              <p:ext uri="{D42A27DB-BD31-4B8C-83A1-F6EECF244321}">
                <p14:modId xmlns:p14="http://schemas.microsoft.com/office/powerpoint/2010/main" val="274710197"/>
              </p:ext>
            </p:extLst>
          </p:nvPr>
        </p:nvGraphicFramePr>
        <p:xfrm>
          <a:off x="6665495" y="2924944"/>
          <a:ext cx="4032448" cy="36004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6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273494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955256535"/>
              </p:ext>
            </p:extLst>
          </p:nvPr>
        </p:nvGraphicFramePr>
        <p:xfrm>
          <a:off x="3071664" y="2348880"/>
          <a:ext cx="3888432"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İçerik Yer Tutucusu 3"/>
          <p:cNvSpPr>
            <a:spLocks noGrp="1"/>
          </p:cNvSpPr>
          <p:nvPr>
            <p:ph idx="10"/>
          </p:nvPr>
        </p:nvSpPr>
        <p:spPr>
          <a:xfrm>
            <a:off x="3215680" y="548680"/>
            <a:ext cx="6563072" cy="720080"/>
          </a:xfrm>
        </p:spPr>
        <p:txBody>
          <a:bodyPr>
            <a:noAutofit/>
          </a:bodyPr>
          <a:lstStyle/>
          <a:p>
            <a:r>
              <a:rPr lang="tr-TR" sz="2800" b="1" dirty="0">
                <a:latin typeface="Arial" pitchFamily="34" charset="0"/>
                <a:cs typeface="Arial" pitchFamily="34" charset="0"/>
              </a:rPr>
              <a:t>1) </a:t>
            </a:r>
            <a:r>
              <a:rPr lang="tr-TR" sz="2800" b="1" dirty="0" err="1">
                <a:latin typeface="Arial" pitchFamily="34" charset="0"/>
                <a:cs typeface="Arial" pitchFamily="34" charset="0"/>
              </a:rPr>
              <a:t>ECVET’in</a:t>
            </a:r>
            <a:r>
              <a:rPr lang="tr-TR" sz="2800" b="1" dirty="0">
                <a:latin typeface="Arial" pitchFamily="34" charset="0"/>
                <a:cs typeface="Arial" pitchFamily="34" charset="0"/>
              </a:rPr>
              <a:t> ne olduğunun bilinip bilinmediği sorulduğunda</a:t>
            </a:r>
            <a:r>
              <a:rPr lang="tr-TR" sz="2800" b="1" dirty="0">
                <a:latin typeface="Arial" pitchFamily="34" charset="0"/>
                <a:cs typeface="Arial" pitchFamily="34" charset="0"/>
              </a:rPr>
              <a:t>;</a:t>
            </a:r>
            <a:endParaRPr lang="tr-TR" sz="2800" b="1" dirty="0">
              <a:latin typeface="Arial" pitchFamily="34" charset="0"/>
              <a:cs typeface="Arial" pitchFamily="34" charset="0"/>
            </a:endParaRPr>
          </a:p>
        </p:txBody>
      </p:sp>
      <p:graphicFrame>
        <p:nvGraphicFramePr>
          <p:cNvPr id="6" name="İçerik Yer Tutucusu 4"/>
          <p:cNvGraphicFramePr>
            <a:graphicFrameLocks/>
          </p:cNvGraphicFramePr>
          <p:nvPr>
            <p:extLst>
              <p:ext uri="{D42A27DB-BD31-4B8C-83A1-F6EECF244321}">
                <p14:modId xmlns:p14="http://schemas.microsoft.com/office/powerpoint/2010/main" val="1791031715"/>
              </p:ext>
            </p:extLst>
          </p:nvPr>
        </p:nvGraphicFramePr>
        <p:xfrm>
          <a:off x="6809474" y="2348880"/>
          <a:ext cx="3888432"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Metin kutusu 7"/>
          <p:cNvSpPr txBox="1"/>
          <p:nvPr/>
        </p:nvSpPr>
        <p:spPr>
          <a:xfrm>
            <a:off x="4007769" y="2139555"/>
            <a:ext cx="962123" cy="400110"/>
          </a:xfrm>
          <a:prstGeom prst="rect">
            <a:avLst/>
          </a:prstGeom>
          <a:noFill/>
        </p:spPr>
        <p:txBody>
          <a:bodyPr wrap="none" rtlCol="0">
            <a:spAutoFit/>
          </a:bodyPr>
          <a:lstStyle/>
          <a:p>
            <a:r>
              <a:rPr lang="tr-TR" sz="2000" b="1" dirty="0"/>
              <a:t>Türkiye</a:t>
            </a:r>
            <a:endParaRPr lang="tr-TR" b="1" dirty="0"/>
          </a:p>
        </p:txBody>
      </p:sp>
      <p:sp>
        <p:nvSpPr>
          <p:cNvPr id="9" name="Metin kutusu 8"/>
          <p:cNvSpPr txBox="1"/>
          <p:nvPr/>
        </p:nvSpPr>
        <p:spPr>
          <a:xfrm>
            <a:off x="7248129" y="2148009"/>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7" name="6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75480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2999656" y="404664"/>
            <a:ext cx="7488832" cy="1224136"/>
          </a:xfrm>
        </p:spPr>
        <p:txBody>
          <a:bodyPr>
            <a:noAutofit/>
          </a:bodyPr>
          <a:lstStyle/>
          <a:p>
            <a:pPr lvl="0"/>
            <a:r>
              <a:rPr lang="tr-TR" sz="2800" b="1" dirty="0"/>
              <a:t>2) </a:t>
            </a:r>
            <a:r>
              <a:rPr lang="en-GB" sz="2800" b="1" dirty="0" err="1"/>
              <a:t>Eğitim</a:t>
            </a:r>
            <a:r>
              <a:rPr lang="en-GB" sz="2800" b="1" dirty="0"/>
              <a:t> </a:t>
            </a:r>
            <a:r>
              <a:rPr lang="en-GB" sz="2800" b="1" dirty="0" err="1"/>
              <a:t>kurumlarının</a:t>
            </a:r>
            <a:r>
              <a:rPr lang="en-GB" sz="2800" b="1" dirty="0"/>
              <a:t> </a:t>
            </a:r>
            <a:r>
              <a:rPr lang="en-GB" sz="2800" b="1" dirty="0" err="1"/>
              <a:t>Ecvet’i</a:t>
            </a:r>
            <a:r>
              <a:rPr lang="en-GB" sz="2800" b="1" dirty="0"/>
              <a:t> </a:t>
            </a:r>
            <a:r>
              <a:rPr lang="en-GB" sz="2800" b="1" dirty="0" err="1"/>
              <a:t>niçin</a:t>
            </a:r>
            <a:r>
              <a:rPr lang="en-GB" sz="2800" b="1" dirty="0"/>
              <a:t> </a:t>
            </a:r>
            <a:r>
              <a:rPr lang="en-GB" sz="2800" b="1" dirty="0" err="1"/>
              <a:t>kullandığını</a:t>
            </a:r>
            <a:r>
              <a:rPr lang="en-GB" sz="2800" b="1" dirty="0"/>
              <a:t> </a:t>
            </a:r>
            <a:r>
              <a:rPr lang="en-GB" sz="2800" b="1" dirty="0" err="1"/>
              <a:t>biliyor</a:t>
            </a:r>
            <a:r>
              <a:rPr lang="en-GB" sz="2800" b="1" dirty="0"/>
              <a:t> </a:t>
            </a:r>
            <a:r>
              <a:rPr lang="en-GB" sz="2800" b="1" dirty="0" err="1"/>
              <a:t>musunuz</a:t>
            </a:r>
            <a:r>
              <a:rPr lang="en-GB" sz="2800" b="1" dirty="0"/>
              <a:t> </a:t>
            </a:r>
            <a:r>
              <a:rPr lang="en-GB" sz="2800" b="1" dirty="0"/>
              <a:t>?</a:t>
            </a:r>
            <a:r>
              <a:rPr lang="tr-TR" sz="2800" b="1" dirty="0"/>
              <a:t> </a:t>
            </a:r>
          </a:p>
        </p:txBody>
      </p:sp>
      <p:graphicFrame>
        <p:nvGraphicFramePr>
          <p:cNvPr id="7" name="Grafik 6"/>
          <p:cNvGraphicFramePr/>
          <p:nvPr>
            <p:extLst>
              <p:ext uri="{D42A27DB-BD31-4B8C-83A1-F6EECF244321}">
                <p14:modId xmlns:p14="http://schemas.microsoft.com/office/powerpoint/2010/main" val="527202376"/>
              </p:ext>
            </p:extLst>
          </p:nvPr>
        </p:nvGraphicFramePr>
        <p:xfrm>
          <a:off x="2855640" y="1844824"/>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k 8"/>
          <p:cNvGraphicFramePr/>
          <p:nvPr>
            <p:extLst>
              <p:ext uri="{D42A27DB-BD31-4B8C-83A1-F6EECF244321}">
                <p14:modId xmlns:p14="http://schemas.microsoft.com/office/powerpoint/2010/main" val="3923137261"/>
              </p:ext>
            </p:extLst>
          </p:nvPr>
        </p:nvGraphicFramePr>
        <p:xfrm>
          <a:off x="6533202" y="1916832"/>
          <a:ext cx="4104456" cy="3040112"/>
        </p:xfrm>
        <a:graphic>
          <a:graphicData uri="http://schemas.openxmlformats.org/drawingml/2006/chart">
            <c:chart xmlns:c="http://schemas.openxmlformats.org/drawingml/2006/chart" xmlns:r="http://schemas.openxmlformats.org/officeDocument/2006/relationships" r:id="rId3"/>
          </a:graphicData>
        </a:graphic>
      </p:graphicFrame>
      <p:sp>
        <p:nvSpPr>
          <p:cNvPr id="10" name="Metin kutusu 9"/>
          <p:cNvSpPr txBox="1"/>
          <p:nvPr/>
        </p:nvSpPr>
        <p:spPr>
          <a:xfrm>
            <a:off x="3935761" y="1484784"/>
            <a:ext cx="962123" cy="400110"/>
          </a:xfrm>
          <a:prstGeom prst="rect">
            <a:avLst/>
          </a:prstGeom>
          <a:noFill/>
        </p:spPr>
        <p:txBody>
          <a:bodyPr wrap="none" rtlCol="0">
            <a:spAutoFit/>
          </a:bodyPr>
          <a:lstStyle/>
          <a:p>
            <a:r>
              <a:rPr lang="tr-TR" sz="2000" b="1" dirty="0"/>
              <a:t>Türkiye</a:t>
            </a:r>
            <a:endParaRPr lang="tr-TR" b="1" dirty="0"/>
          </a:p>
        </p:txBody>
      </p:sp>
      <p:sp>
        <p:nvSpPr>
          <p:cNvPr id="11" name="Metin kutusu 10"/>
          <p:cNvSpPr txBox="1"/>
          <p:nvPr/>
        </p:nvSpPr>
        <p:spPr>
          <a:xfrm>
            <a:off x="7032105" y="1493238"/>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8" name="7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21083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 xmlns:a16="http://schemas.microsoft.com/office/drawing/2014/main" id="{36F9740D-BE63-41CE-860A-A50A97964FD5}"/>
              </a:ext>
            </a:extLst>
          </p:cNvPr>
          <p:cNvSpPr txBox="1">
            <a:spLocks/>
          </p:cNvSpPr>
          <p:nvPr/>
        </p:nvSpPr>
        <p:spPr>
          <a:xfrm>
            <a:off x="3647728" y="361877"/>
            <a:ext cx="9144000" cy="106951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tr-TR" altLang="ko-KR" dirty="0">
                <a:solidFill>
                  <a:schemeClr val="tx1"/>
                </a:solidFill>
                <a:ea typeface="맑은 고딕" pitchFamily="50" charset="-127"/>
              </a:rPr>
              <a:t>ECVET NEDİR?</a:t>
            </a:r>
            <a:endParaRPr lang="ko-KR" altLang="en-US" dirty="0">
              <a:solidFill>
                <a:schemeClr val="tx1"/>
              </a:solidFill>
            </a:endParaRPr>
          </a:p>
        </p:txBody>
      </p:sp>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359696" y="1844824"/>
            <a:ext cx="7056784" cy="360040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dirty="0">
                <a:latin typeface="Arial" panose="020B0604020202020204" pitchFamily="34" charset="0"/>
                <a:cs typeface="Arial" panose="020B0604020202020204" pitchFamily="34" charset="0"/>
              </a:rPr>
              <a:t>ECVET, bir öğrenme ortamından diğerine          ve/veya bir yeterlilikler sisteminden diğerine       geçiş yapan bireylerin öğrenme çıktılarının        aktarılmasını  ve birikimini kolaylaştırmayı          hedefleyen kullanışlı bir araçtır.</a:t>
            </a:r>
          </a:p>
        </p:txBody>
      </p:sp>
      <p:pic>
        <p:nvPicPr>
          <p:cNvPr id="4" name="3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3659674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3215680" y="332656"/>
            <a:ext cx="6563072" cy="864096"/>
          </a:xfrm>
        </p:spPr>
        <p:txBody>
          <a:bodyPr>
            <a:noAutofit/>
          </a:bodyPr>
          <a:lstStyle/>
          <a:p>
            <a:r>
              <a:rPr lang="tr-TR" sz="2800" b="1" dirty="0"/>
              <a:t>3) Daha </a:t>
            </a:r>
            <a:r>
              <a:rPr lang="tr-TR" sz="2800" b="1" dirty="0"/>
              <a:t>önce hiç uluslararası hareketlilik gerçekleştirdiniz mi ? </a:t>
            </a:r>
            <a:endParaRPr lang="tr-TR" sz="2800" b="1" dirty="0"/>
          </a:p>
        </p:txBody>
      </p:sp>
      <p:graphicFrame>
        <p:nvGraphicFramePr>
          <p:cNvPr id="6" name="Grafik 5"/>
          <p:cNvGraphicFramePr/>
          <p:nvPr>
            <p:extLst>
              <p:ext uri="{D42A27DB-BD31-4B8C-83A1-F6EECF244321}">
                <p14:modId xmlns:p14="http://schemas.microsoft.com/office/powerpoint/2010/main" val="2931174315"/>
              </p:ext>
            </p:extLst>
          </p:nvPr>
        </p:nvGraphicFramePr>
        <p:xfrm>
          <a:off x="2999656" y="2405112"/>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k 6"/>
          <p:cNvGraphicFramePr/>
          <p:nvPr>
            <p:extLst>
              <p:ext uri="{D42A27DB-BD31-4B8C-83A1-F6EECF244321}">
                <p14:modId xmlns:p14="http://schemas.microsoft.com/office/powerpoint/2010/main" val="4046901347"/>
              </p:ext>
            </p:extLst>
          </p:nvPr>
        </p:nvGraphicFramePr>
        <p:xfrm>
          <a:off x="6744072" y="2405112"/>
          <a:ext cx="4032448" cy="3184128"/>
        </p:xfrm>
        <a:graphic>
          <a:graphicData uri="http://schemas.openxmlformats.org/drawingml/2006/chart">
            <c:chart xmlns:c="http://schemas.openxmlformats.org/drawingml/2006/chart" xmlns:r="http://schemas.openxmlformats.org/officeDocument/2006/relationships" r:id="rId3"/>
          </a:graphicData>
        </a:graphic>
      </p:graphicFrame>
      <p:sp>
        <p:nvSpPr>
          <p:cNvPr id="8" name="Metin kutusu 7"/>
          <p:cNvSpPr txBox="1"/>
          <p:nvPr/>
        </p:nvSpPr>
        <p:spPr>
          <a:xfrm>
            <a:off x="4223793" y="2117080"/>
            <a:ext cx="962123" cy="400110"/>
          </a:xfrm>
          <a:prstGeom prst="rect">
            <a:avLst/>
          </a:prstGeom>
          <a:noFill/>
        </p:spPr>
        <p:txBody>
          <a:bodyPr wrap="none" rtlCol="0">
            <a:spAutoFit/>
          </a:bodyPr>
          <a:lstStyle/>
          <a:p>
            <a:r>
              <a:rPr lang="tr-TR" sz="2000" b="1" dirty="0"/>
              <a:t>Türkiye</a:t>
            </a:r>
            <a:endParaRPr lang="tr-TR" b="1" dirty="0"/>
          </a:p>
        </p:txBody>
      </p:sp>
      <p:sp>
        <p:nvSpPr>
          <p:cNvPr id="9" name="Metin kutusu 8"/>
          <p:cNvSpPr txBox="1"/>
          <p:nvPr/>
        </p:nvSpPr>
        <p:spPr>
          <a:xfrm>
            <a:off x="7248129" y="2125534"/>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10" name="9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36080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3143672" y="260649"/>
            <a:ext cx="7344816" cy="1656184"/>
          </a:xfrm>
        </p:spPr>
        <p:txBody>
          <a:bodyPr>
            <a:noAutofit/>
          </a:bodyPr>
          <a:lstStyle/>
          <a:p>
            <a:pPr lvl="0"/>
            <a:r>
              <a:rPr lang="tr-TR" sz="2800" b="1" dirty="0"/>
              <a:t>4) </a:t>
            </a:r>
            <a:r>
              <a:rPr lang="en-GB" sz="2800" b="1" dirty="0"/>
              <a:t>ECVET </a:t>
            </a:r>
            <a:r>
              <a:rPr lang="en-GB" sz="2800" b="1" dirty="0" err="1"/>
              <a:t>ile</a:t>
            </a:r>
            <a:r>
              <a:rPr lang="en-GB" sz="2800" b="1" dirty="0"/>
              <a:t> </a:t>
            </a:r>
            <a:r>
              <a:rPr lang="en-GB" sz="2800" b="1" dirty="0" err="1"/>
              <a:t>ilgili</a:t>
            </a:r>
            <a:r>
              <a:rPr lang="en-GB" sz="2800" b="1" dirty="0"/>
              <a:t>  </a:t>
            </a:r>
            <a:r>
              <a:rPr lang="en-GB" sz="2800" b="1" dirty="0" err="1"/>
              <a:t>Öğrenme</a:t>
            </a:r>
            <a:r>
              <a:rPr lang="en-GB" sz="2800" b="1" dirty="0"/>
              <a:t> </a:t>
            </a:r>
            <a:r>
              <a:rPr lang="en-GB" sz="2800" b="1" dirty="0" err="1"/>
              <a:t>Çıktıları</a:t>
            </a:r>
            <a:r>
              <a:rPr lang="en-GB" sz="2800" b="1" dirty="0"/>
              <a:t> , </a:t>
            </a:r>
            <a:r>
              <a:rPr lang="en-GB" sz="2800" b="1" dirty="0" err="1"/>
              <a:t>Birim</a:t>
            </a:r>
            <a:r>
              <a:rPr lang="en-GB" sz="2800" b="1" dirty="0"/>
              <a:t>, </a:t>
            </a:r>
            <a:r>
              <a:rPr lang="en-GB" sz="2800" b="1" dirty="0" err="1"/>
              <a:t>Öğrenme</a:t>
            </a:r>
            <a:r>
              <a:rPr lang="en-GB" sz="2800" b="1" dirty="0"/>
              <a:t> </a:t>
            </a:r>
            <a:r>
              <a:rPr lang="en-GB" sz="2800" b="1" dirty="0" err="1"/>
              <a:t>Anlaşması</a:t>
            </a:r>
            <a:r>
              <a:rPr lang="en-GB" sz="2800" b="1" dirty="0"/>
              <a:t>, </a:t>
            </a:r>
            <a:r>
              <a:rPr lang="en-GB" sz="2800" b="1" dirty="0" err="1"/>
              <a:t>Mutabakat</a:t>
            </a:r>
            <a:r>
              <a:rPr lang="en-GB" sz="2800" b="1" dirty="0"/>
              <a:t> </a:t>
            </a:r>
            <a:r>
              <a:rPr lang="en-GB" sz="2800" b="1" dirty="0" err="1"/>
              <a:t>Zaptı</a:t>
            </a:r>
            <a:r>
              <a:rPr lang="en-GB" sz="2800" b="1" dirty="0"/>
              <a:t>, </a:t>
            </a:r>
            <a:r>
              <a:rPr lang="en-GB" sz="2800" b="1" dirty="0" err="1"/>
              <a:t>Yeterlilikler</a:t>
            </a:r>
            <a:r>
              <a:rPr lang="en-GB" sz="2800" b="1" dirty="0"/>
              <a:t> </a:t>
            </a:r>
            <a:r>
              <a:rPr lang="en-GB" sz="2800" b="1" dirty="0" err="1"/>
              <a:t>vb</a:t>
            </a:r>
            <a:r>
              <a:rPr lang="tr-TR" sz="2800" b="1" dirty="0"/>
              <a:t>. kavramları biliyor musunuz?</a:t>
            </a:r>
            <a:endParaRPr lang="tr-TR" sz="2800" b="1" dirty="0"/>
          </a:p>
          <a:p>
            <a:endParaRPr lang="tr-TR" sz="2800" b="1" dirty="0"/>
          </a:p>
        </p:txBody>
      </p:sp>
      <p:graphicFrame>
        <p:nvGraphicFramePr>
          <p:cNvPr id="5" name="Grafik 4"/>
          <p:cNvGraphicFramePr/>
          <p:nvPr>
            <p:extLst>
              <p:ext uri="{D42A27DB-BD31-4B8C-83A1-F6EECF244321}">
                <p14:modId xmlns:p14="http://schemas.microsoft.com/office/powerpoint/2010/main" val="3448005711"/>
              </p:ext>
            </p:extLst>
          </p:nvPr>
        </p:nvGraphicFramePr>
        <p:xfrm>
          <a:off x="2782180" y="2708920"/>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p:nvPr>
            <p:extLst>
              <p:ext uri="{D42A27DB-BD31-4B8C-83A1-F6EECF244321}">
                <p14:modId xmlns:p14="http://schemas.microsoft.com/office/powerpoint/2010/main" val="1794057158"/>
              </p:ext>
            </p:extLst>
          </p:nvPr>
        </p:nvGraphicFramePr>
        <p:xfrm>
          <a:off x="6670612" y="2780928"/>
          <a:ext cx="4032448" cy="3184128"/>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3791745" y="2276872"/>
            <a:ext cx="962123" cy="400110"/>
          </a:xfrm>
          <a:prstGeom prst="rect">
            <a:avLst/>
          </a:prstGeom>
          <a:noFill/>
        </p:spPr>
        <p:txBody>
          <a:bodyPr wrap="none" rtlCol="0">
            <a:spAutoFit/>
          </a:bodyPr>
          <a:lstStyle/>
          <a:p>
            <a:r>
              <a:rPr lang="tr-TR" sz="2000" b="1" dirty="0"/>
              <a:t>Türkiye</a:t>
            </a:r>
            <a:endParaRPr lang="tr-TR" b="1" dirty="0"/>
          </a:p>
        </p:txBody>
      </p:sp>
      <p:sp>
        <p:nvSpPr>
          <p:cNvPr id="8" name="Metin kutusu 7"/>
          <p:cNvSpPr txBox="1"/>
          <p:nvPr/>
        </p:nvSpPr>
        <p:spPr>
          <a:xfrm>
            <a:off x="7032105" y="2285326"/>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9" name="8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0348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3215680" y="476672"/>
            <a:ext cx="7344816" cy="1080120"/>
          </a:xfrm>
        </p:spPr>
        <p:txBody>
          <a:bodyPr>
            <a:normAutofit/>
          </a:bodyPr>
          <a:lstStyle/>
          <a:p>
            <a:pPr lvl="0"/>
            <a:r>
              <a:rPr lang="tr-TR" sz="2800" b="1" dirty="0"/>
              <a:t>5</a:t>
            </a:r>
            <a:r>
              <a:rPr lang="tr-TR" sz="2800" b="1" dirty="0"/>
              <a:t>) </a:t>
            </a:r>
            <a:r>
              <a:rPr lang="en-US" sz="2800" b="1" dirty="0" err="1"/>
              <a:t>Öğrencileriniz</a:t>
            </a:r>
            <a:r>
              <a:rPr lang="en-US" sz="2800" b="1" dirty="0"/>
              <a:t> </a:t>
            </a:r>
            <a:r>
              <a:rPr lang="en-US" sz="2800" b="1" dirty="0" err="1"/>
              <a:t>için</a:t>
            </a:r>
            <a:r>
              <a:rPr lang="en-US" sz="2800" b="1" dirty="0"/>
              <a:t> ECVET </a:t>
            </a:r>
            <a:r>
              <a:rPr lang="en-US" sz="2800" b="1" dirty="0" err="1"/>
              <a:t>araçlarını</a:t>
            </a:r>
            <a:r>
              <a:rPr lang="en-US" sz="2800" b="1" dirty="0"/>
              <a:t> </a:t>
            </a:r>
            <a:r>
              <a:rPr lang="en-US" sz="2800" b="1" dirty="0" err="1"/>
              <a:t>kullanıyor</a:t>
            </a:r>
            <a:r>
              <a:rPr lang="en-US" sz="2800" b="1" dirty="0"/>
              <a:t> </a:t>
            </a:r>
            <a:r>
              <a:rPr lang="en-US" sz="2800" b="1" dirty="0" err="1"/>
              <a:t>musunuz</a:t>
            </a:r>
            <a:r>
              <a:rPr lang="en-US" sz="2800" b="1" dirty="0"/>
              <a:t> </a:t>
            </a:r>
            <a:r>
              <a:rPr lang="tr-TR" sz="2800" b="1" dirty="0"/>
              <a:t>?</a:t>
            </a:r>
            <a:endParaRPr lang="tr-TR" sz="2800" b="1" dirty="0"/>
          </a:p>
          <a:p>
            <a:endParaRPr lang="tr-TR" sz="2800" b="1" dirty="0"/>
          </a:p>
        </p:txBody>
      </p:sp>
      <p:graphicFrame>
        <p:nvGraphicFramePr>
          <p:cNvPr id="5" name="Grafik 4"/>
          <p:cNvGraphicFramePr/>
          <p:nvPr>
            <p:extLst>
              <p:ext uri="{D42A27DB-BD31-4B8C-83A1-F6EECF244321}">
                <p14:modId xmlns:p14="http://schemas.microsoft.com/office/powerpoint/2010/main" val="3195140752"/>
              </p:ext>
            </p:extLst>
          </p:nvPr>
        </p:nvGraphicFramePr>
        <p:xfrm>
          <a:off x="2855640" y="2549128"/>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p:nvPr>
            <p:extLst>
              <p:ext uri="{D42A27DB-BD31-4B8C-83A1-F6EECF244321}">
                <p14:modId xmlns:p14="http://schemas.microsoft.com/office/powerpoint/2010/main" val="634086549"/>
              </p:ext>
            </p:extLst>
          </p:nvPr>
        </p:nvGraphicFramePr>
        <p:xfrm>
          <a:off x="6635552" y="2549128"/>
          <a:ext cx="4032448" cy="3184128"/>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4007769" y="2139555"/>
            <a:ext cx="962123" cy="400110"/>
          </a:xfrm>
          <a:prstGeom prst="rect">
            <a:avLst/>
          </a:prstGeom>
          <a:noFill/>
        </p:spPr>
        <p:txBody>
          <a:bodyPr wrap="none" rtlCol="0">
            <a:spAutoFit/>
          </a:bodyPr>
          <a:lstStyle/>
          <a:p>
            <a:r>
              <a:rPr lang="tr-TR" sz="2000" b="1" dirty="0"/>
              <a:t>Türkiye</a:t>
            </a:r>
            <a:endParaRPr lang="tr-TR" b="1" dirty="0"/>
          </a:p>
        </p:txBody>
      </p:sp>
      <p:sp>
        <p:nvSpPr>
          <p:cNvPr id="8" name="Metin kutusu 7"/>
          <p:cNvSpPr txBox="1"/>
          <p:nvPr/>
        </p:nvSpPr>
        <p:spPr>
          <a:xfrm>
            <a:off x="7248129" y="2148009"/>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9" name="8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3975581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3215680" y="260649"/>
            <a:ext cx="7272808" cy="1584176"/>
          </a:xfrm>
        </p:spPr>
        <p:txBody>
          <a:bodyPr>
            <a:normAutofit/>
          </a:bodyPr>
          <a:lstStyle/>
          <a:p>
            <a:pPr lvl="0"/>
            <a:r>
              <a:rPr lang="tr-TR" sz="2800" b="1" dirty="0"/>
              <a:t>6) </a:t>
            </a:r>
            <a:r>
              <a:rPr lang="en-GB" sz="2800" b="1" dirty="0" err="1"/>
              <a:t>Öğrenciler</a:t>
            </a:r>
            <a:r>
              <a:rPr lang="en-GB" sz="2800" b="1" dirty="0"/>
              <a:t> </a:t>
            </a:r>
            <a:r>
              <a:rPr lang="en-GB" sz="2800" b="1" dirty="0" err="1"/>
              <a:t>ve</a:t>
            </a:r>
            <a:r>
              <a:rPr lang="en-GB" sz="2800" b="1" dirty="0"/>
              <a:t> </a:t>
            </a:r>
            <a:r>
              <a:rPr lang="en-GB" sz="2800" b="1" dirty="0" err="1"/>
              <a:t>Öğretmenlerin</a:t>
            </a:r>
            <a:r>
              <a:rPr lang="en-GB" sz="2800" b="1" dirty="0"/>
              <a:t> </a:t>
            </a:r>
            <a:r>
              <a:rPr lang="en-GB" sz="2800" b="1" dirty="0" err="1"/>
              <a:t>Ecvet</a:t>
            </a:r>
            <a:r>
              <a:rPr lang="en-GB" sz="2800" b="1" dirty="0"/>
              <a:t> </a:t>
            </a:r>
            <a:r>
              <a:rPr lang="en-GB" sz="2800" b="1" dirty="0" err="1"/>
              <a:t>araçları</a:t>
            </a:r>
            <a:r>
              <a:rPr lang="en-GB" sz="2800" b="1" dirty="0"/>
              <a:t> </a:t>
            </a:r>
            <a:r>
              <a:rPr lang="en-GB" sz="2800" b="1" dirty="0" err="1"/>
              <a:t>konusunda</a:t>
            </a:r>
            <a:r>
              <a:rPr lang="en-GB" sz="2800" b="1" dirty="0"/>
              <a:t> </a:t>
            </a:r>
            <a:r>
              <a:rPr lang="en-GB" sz="2800" b="1" dirty="0" err="1"/>
              <a:t>daha</a:t>
            </a:r>
            <a:r>
              <a:rPr lang="en-GB" sz="2800" b="1" dirty="0"/>
              <a:t> </a:t>
            </a:r>
            <a:r>
              <a:rPr lang="en-GB" sz="2800" b="1" dirty="0" err="1"/>
              <a:t>fazla</a:t>
            </a:r>
            <a:r>
              <a:rPr lang="en-GB" sz="2800" b="1" dirty="0"/>
              <a:t> </a:t>
            </a:r>
            <a:r>
              <a:rPr lang="en-GB" sz="2800" b="1" dirty="0" err="1"/>
              <a:t>bilgiye</a:t>
            </a:r>
            <a:r>
              <a:rPr lang="en-GB" sz="2800" b="1" dirty="0"/>
              <a:t> </a:t>
            </a:r>
            <a:r>
              <a:rPr lang="en-GB" sz="2800" b="1" dirty="0" err="1"/>
              <a:t>ihtiyacı</a:t>
            </a:r>
            <a:r>
              <a:rPr lang="en-GB" sz="2800" b="1" dirty="0"/>
              <a:t> </a:t>
            </a:r>
            <a:r>
              <a:rPr lang="en-GB" sz="2800" b="1" dirty="0" err="1"/>
              <a:t>olduğunu</a:t>
            </a:r>
            <a:r>
              <a:rPr lang="en-GB" sz="2800" b="1" dirty="0"/>
              <a:t> </a:t>
            </a:r>
            <a:r>
              <a:rPr lang="en-GB" sz="2800" b="1" dirty="0" err="1"/>
              <a:t>düşünüyor</a:t>
            </a:r>
            <a:r>
              <a:rPr lang="en-GB" sz="2800" b="1" dirty="0"/>
              <a:t> </a:t>
            </a:r>
            <a:r>
              <a:rPr lang="en-GB" sz="2800" b="1" dirty="0" err="1"/>
              <a:t>musunuz</a:t>
            </a:r>
            <a:r>
              <a:rPr lang="en-GB" sz="2800" b="1" dirty="0"/>
              <a:t> </a:t>
            </a:r>
            <a:r>
              <a:rPr lang="en-GB" sz="2800" b="1" dirty="0"/>
              <a:t>?</a:t>
            </a:r>
            <a:endParaRPr lang="tr-TR" sz="2800" b="1" dirty="0"/>
          </a:p>
        </p:txBody>
      </p:sp>
      <p:graphicFrame>
        <p:nvGraphicFramePr>
          <p:cNvPr id="5" name="Grafik 4"/>
          <p:cNvGraphicFramePr/>
          <p:nvPr>
            <p:extLst>
              <p:ext uri="{D42A27DB-BD31-4B8C-83A1-F6EECF244321}">
                <p14:modId xmlns:p14="http://schemas.microsoft.com/office/powerpoint/2010/main" val="3873965239"/>
              </p:ext>
            </p:extLst>
          </p:nvPr>
        </p:nvGraphicFramePr>
        <p:xfrm>
          <a:off x="2848962" y="2924944"/>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p:nvPr>
            <p:extLst>
              <p:ext uri="{D42A27DB-BD31-4B8C-83A1-F6EECF244321}">
                <p14:modId xmlns:p14="http://schemas.microsoft.com/office/powerpoint/2010/main" val="3864978268"/>
              </p:ext>
            </p:extLst>
          </p:nvPr>
        </p:nvGraphicFramePr>
        <p:xfrm>
          <a:off x="6628874" y="2924944"/>
          <a:ext cx="4032448" cy="3184128"/>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3719737" y="2382818"/>
            <a:ext cx="962123" cy="400110"/>
          </a:xfrm>
          <a:prstGeom prst="rect">
            <a:avLst/>
          </a:prstGeom>
          <a:noFill/>
        </p:spPr>
        <p:txBody>
          <a:bodyPr wrap="none" rtlCol="0">
            <a:spAutoFit/>
          </a:bodyPr>
          <a:lstStyle/>
          <a:p>
            <a:r>
              <a:rPr lang="tr-TR" sz="2000" b="1" dirty="0"/>
              <a:t>Türkiye</a:t>
            </a:r>
            <a:endParaRPr lang="tr-TR" b="1" dirty="0"/>
          </a:p>
        </p:txBody>
      </p:sp>
      <p:sp>
        <p:nvSpPr>
          <p:cNvPr id="8" name="Metin kutusu 7"/>
          <p:cNvSpPr txBox="1"/>
          <p:nvPr/>
        </p:nvSpPr>
        <p:spPr>
          <a:xfrm>
            <a:off x="6960097" y="2391272"/>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9" name="8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50778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3071664" y="332657"/>
            <a:ext cx="7596336" cy="1872208"/>
          </a:xfrm>
        </p:spPr>
        <p:txBody>
          <a:bodyPr>
            <a:normAutofit/>
          </a:bodyPr>
          <a:lstStyle/>
          <a:p>
            <a:r>
              <a:rPr lang="tr-TR" sz="2800" b="1" dirty="0"/>
              <a:t>7) </a:t>
            </a:r>
            <a:r>
              <a:rPr lang="en-GB" sz="2800" b="1" dirty="0" err="1"/>
              <a:t>Öğrenciler</a:t>
            </a:r>
            <a:r>
              <a:rPr lang="en-GB" sz="2800" b="1" dirty="0"/>
              <a:t> </a:t>
            </a:r>
            <a:r>
              <a:rPr lang="en-GB" sz="2800" b="1" dirty="0" err="1"/>
              <a:t>ve</a:t>
            </a:r>
            <a:r>
              <a:rPr lang="en-GB" sz="2800" b="1" dirty="0"/>
              <a:t> </a:t>
            </a:r>
            <a:r>
              <a:rPr lang="en-GB" sz="2800" b="1" dirty="0" err="1"/>
              <a:t>Öğretmenlerin</a:t>
            </a:r>
            <a:r>
              <a:rPr lang="en-GB" sz="2800" b="1" dirty="0"/>
              <a:t> </a:t>
            </a:r>
            <a:r>
              <a:rPr lang="en-GB" sz="2800" b="1" dirty="0" err="1"/>
              <a:t>Ecvet</a:t>
            </a:r>
            <a:r>
              <a:rPr lang="en-GB" sz="2800" b="1" dirty="0"/>
              <a:t>  </a:t>
            </a:r>
            <a:r>
              <a:rPr lang="en-GB" sz="2800" b="1" dirty="0" err="1"/>
              <a:t>ve</a:t>
            </a:r>
            <a:r>
              <a:rPr lang="en-GB" sz="2800" b="1" dirty="0"/>
              <a:t> </a:t>
            </a:r>
            <a:r>
              <a:rPr lang="en-GB" sz="2800" b="1" dirty="0" err="1"/>
              <a:t>Ecvet’in</a:t>
            </a:r>
            <a:r>
              <a:rPr lang="en-GB" sz="2800" b="1" dirty="0"/>
              <a:t> </a:t>
            </a:r>
            <a:r>
              <a:rPr lang="en-GB" sz="2800" b="1" dirty="0" err="1"/>
              <a:t>faydalarını</a:t>
            </a:r>
            <a:r>
              <a:rPr lang="en-GB" sz="2800" b="1" dirty="0"/>
              <a:t> </a:t>
            </a:r>
            <a:r>
              <a:rPr lang="en-GB" sz="2800" b="1" dirty="0" err="1"/>
              <a:t>daha</a:t>
            </a:r>
            <a:r>
              <a:rPr lang="en-GB" sz="2800" b="1" dirty="0"/>
              <a:t> </a:t>
            </a:r>
            <a:r>
              <a:rPr lang="en-GB" sz="2800" b="1" dirty="0" err="1"/>
              <a:t>iyi</a:t>
            </a:r>
            <a:r>
              <a:rPr lang="en-GB" sz="2800" b="1" dirty="0"/>
              <a:t> </a:t>
            </a:r>
            <a:r>
              <a:rPr lang="en-GB" sz="2800" b="1" dirty="0" err="1"/>
              <a:t>anlamaları</a:t>
            </a:r>
            <a:r>
              <a:rPr lang="en-GB" sz="2800" b="1" dirty="0"/>
              <a:t> </a:t>
            </a:r>
            <a:r>
              <a:rPr lang="en-GB" sz="2800" b="1" dirty="0" err="1"/>
              <a:t>için</a:t>
            </a:r>
            <a:r>
              <a:rPr lang="en-GB" sz="2800" b="1" dirty="0"/>
              <a:t> </a:t>
            </a:r>
            <a:r>
              <a:rPr lang="en-GB" sz="2800" b="1" dirty="0" err="1"/>
              <a:t>bir</a:t>
            </a:r>
            <a:r>
              <a:rPr lang="en-GB" sz="2800" b="1" dirty="0"/>
              <a:t>  </a:t>
            </a:r>
            <a:r>
              <a:rPr lang="en-GB" sz="2800" b="1" dirty="0" err="1"/>
              <a:t>rehbere</a:t>
            </a:r>
            <a:r>
              <a:rPr lang="en-GB" sz="2800" b="1" dirty="0"/>
              <a:t> </a:t>
            </a:r>
            <a:r>
              <a:rPr lang="en-GB" sz="2800" b="1" dirty="0" err="1"/>
              <a:t>ihtiyacı</a:t>
            </a:r>
            <a:r>
              <a:rPr lang="en-GB" sz="2800" b="1" dirty="0"/>
              <a:t> </a:t>
            </a:r>
            <a:r>
              <a:rPr lang="en-GB" sz="2800" b="1" dirty="0" err="1"/>
              <a:t>olduğunu</a:t>
            </a:r>
            <a:r>
              <a:rPr lang="en-GB" sz="2800" b="1" dirty="0"/>
              <a:t> </a:t>
            </a:r>
            <a:r>
              <a:rPr lang="en-GB" sz="2800" b="1" dirty="0" err="1"/>
              <a:t>düşünüyor</a:t>
            </a:r>
            <a:r>
              <a:rPr lang="en-GB" sz="2800" b="1" dirty="0"/>
              <a:t> </a:t>
            </a:r>
            <a:r>
              <a:rPr lang="en-GB" sz="2800" b="1" dirty="0" err="1"/>
              <a:t>musunuz</a:t>
            </a:r>
            <a:r>
              <a:rPr lang="en-GB" sz="2800" b="1" dirty="0"/>
              <a:t>?</a:t>
            </a:r>
            <a:r>
              <a:rPr lang="tr-TR" sz="2800" b="1" dirty="0"/>
              <a:t> </a:t>
            </a:r>
            <a:endParaRPr lang="tr-TR" sz="2800" b="1" dirty="0"/>
          </a:p>
        </p:txBody>
      </p:sp>
      <p:graphicFrame>
        <p:nvGraphicFramePr>
          <p:cNvPr id="5" name="Grafik 4"/>
          <p:cNvGraphicFramePr/>
          <p:nvPr>
            <p:extLst>
              <p:ext uri="{D42A27DB-BD31-4B8C-83A1-F6EECF244321}">
                <p14:modId xmlns:p14="http://schemas.microsoft.com/office/powerpoint/2010/main" val="679531755"/>
              </p:ext>
            </p:extLst>
          </p:nvPr>
        </p:nvGraphicFramePr>
        <p:xfrm>
          <a:off x="2848962" y="2924944"/>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p:nvPr>
            <p:extLst>
              <p:ext uri="{D42A27DB-BD31-4B8C-83A1-F6EECF244321}">
                <p14:modId xmlns:p14="http://schemas.microsoft.com/office/powerpoint/2010/main" val="1057176077"/>
              </p:ext>
            </p:extLst>
          </p:nvPr>
        </p:nvGraphicFramePr>
        <p:xfrm>
          <a:off x="6628874" y="2924944"/>
          <a:ext cx="4032448" cy="3184128"/>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4007769" y="2420888"/>
            <a:ext cx="962123" cy="400110"/>
          </a:xfrm>
          <a:prstGeom prst="rect">
            <a:avLst/>
          </a:prstGeom>
          <a:noFill/>
        </p:spPr>
        <p:txBody>
          <a:bodyPr wrap="none" rtlCol="0">
            <a:spAutoFit/>
          </a:bodyPr>
          <a:lstStyle/>
          <a:p>
            <a:r>
              <a:rPr lang="tr-TR" sz="2000" b="1" dirty="0"/>
              <a:t>Türkiye</a:t>
            </a:r>
            <a:endParaRPr lang="tr-TR" b="1" dirty="0"/>
          </a:p>
        </p:txBody>
      </p:sp>
      <p:sp>
        <p:nvSpPr>
          <p:cNvPr id="8" name="Metin kutusu 7"/>
          <p:cNvSpPr txBox="1"/>
          <p:nvPr/>
        </p:nvSpPr>
        <p:spPr>
          <a:xfrm>
            <a:off x="7248129" y="2429342"/>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9" name="8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41639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a:xfrm>
            <a:off x="3287688" y="260649"/>
            <a:ext cx="7272808" cy="1728192"/>
          </a:xfrm>
        </p:spPr>
        <p:txBody>
          <a:bodyPr>
            <a:normAutofit/>
          </a:bodyPr>
          <a:lstStyle/>
          <a:p>
            <a:pPr lvl="0"/>
            <a:r>
              <a:rPr lang="tr-TR" sz="2800" b="1" dirty="0"/>
              <a:t>8) </a:t>
            </a:r>
            <a:r>
              <a:rPr lang="en-GB" sz="2800" b="1" dirty="0" err="1"/>
              <a:t>Bir</a:t>
            </a:r>
            <a:r>
              <a:rPr lang="en-GB" sz="2800" b="1" dirty="0"/>
              <a:t> </a:t>
            </a:r>
            <a:r>
              <a:rPr lang="en-GB" sz="2800" b="1" dirty="0" err="1"/>
              <a:t>çevrimiçi</a:t>
            </a:r>
            <a:r>
              <a:rPr lang="en-GB" sz="2800" b="1" dirty="0"/>
              <a:t> </a:t>
            </a:r>
            <a:r>
              <a:rPr lang="en-GB" sz="2800" b="1" dirty="0" err="1"/>
              <a:t>platformun</a:t>
            </a:r>
            <a:r>
              <a:rPr lang="en-GB" sz="2800" b="1" dirty="0"/>
              <a:t> ECVET </a:t>
            </a:r>
            <a:r>
              <a:rPr lang="en-GB" sz="2800" b="1" dirty="0" err="1"/>
              <a:t>aracının</a:t>
            </a:r>
            <a:r>
              <a:rPr lang="en-GB" sz="2800" b="1" dirty="0"/>
              <a:t>  </a:t>
            </a:r>
            <a:r>
              <a:rPr lang="en-GB" sz="2800" b="1" dirty="0" err="1"/>
              <a:t>kullanılmasını</a:t>
            </a:r>
            <a:r>
              <a:rPr lang="en-GB" sz="2800" b="1" dirty="0"/>
              <a:t> </a:t>
            </a:r>
            <a:r>
              <a:rPr lang="en-GB" sz="2800" b="1" dirty="0" err="1"/>
              <a:t>destekleyeceğini</a:t>
            </a:r>
            <a:r>
              <a:rPr lang="en-GB" sz="2800" b="1" dirty="0"/>
              <a:t> </a:t>
            </a:r>
            <a:r>
              <a:rPr lang="en-GB" sz="2800" b="1" dirty="0" err="1"/>
              <a:t>düşünüyor</a:t>
            </a:r>
            <a:r>
              <a:rPr lang="en-GB" sz="2800" b="1" dirty="0"/>
              <a:t> </a:t>
            </a:r>
            <a:r>
              <a:rPr lang="en-GB" sz="2800" b="1" dirty="0" err="1"/>
              <a:t>musunuz</a:t>
            </a:r>
            <a:r>
              <a:rPr lang="en-GB" sz="2800" b="1" dirty="0"/>
              <a:t> ?</a:t>
            </a:r>
            <a:endParaRPr lang="tr-TR" sz="2800" b="1" dirty="0"/>
          </a:p>
          <a:p>
            <a:endParaRPr lang="tr-TR" sz="2800" b="1" dirty="0"/>
          </a:p>
        </p:txBody>
      </p:sp>
      <p:graphicFrame>
        <p:nvGraphicFramePr>
          <p:cNvPr id="5" name="Grafik 4"/>
          <p:cNvGraphicFramePr/>
          <p:nvPr>
            <p:extLst>
              <p:ext uri="{D42A27DB-BD31-4B8C-83A1-F6EECF244321}">
                <p14:modId xmlns:p14="http://schemas.microsoft.com/office/powerpoint/2010/main" val="1779741627"/>
              </p:ext>
            </p:extLst>
          </p:nvPr>
        </p:nvGraphicFramePr>
        <p:xfrm>
          <a:off x="2848962" y="2924944"/>
          <a:ext cx="4032448" cy="3184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p:nvPr>
            <p:extLst>
              <p:ext uri="{D42A27DB-BD31-4B8C-83A1-F6EECF244321}">
                <p14:modId xmlns:p14="http://schemas.microsoft.com/office/powerpoint/2010/main" val="2896064161"/>
              </p:ext>
            </p:extLst>
          </p:nvPr>
        </p:nvGraphicFramePr>
        <p:xfrm>
          <a:off x="6628874" y="2924944"/>
          <a:ext cx="4032448" cy="3184128"/>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4007769" y="2492896"/>
            <a:ext cx="962123" cy="400110"/>
          </a:xfrm>
          <a:prstGeom prst="rect">
            <a:avLst/>
          </a:prstGeom>
          <a:noFill/>
        </p:spPr>
        <p:txBody>
          <a:bodyPr wrap="none" rtlCol="0">
            <a:spAutoFit/>
          </a:bodyPr>
          <a:lstStyle/>
          <a:p>
            <a:r>
              <a:rPr lang="tr-TR" sz="2000" b="1" dirty="0"/>
              <a:t>Türkiye</a:t>
            </a:r>
            <a:endParaRPr lang="tr-TR" b="1" dirty="0"/>
          </a:p>
        </p:txBody>
      </p:sp>
      <p:sp>
        <p:nvSpPr>
          <p:cNvPr id="8" name="Metin kutusu 7"/>
          <p:cNvSpPr txBox="1"/>
          <p:nvPr/>
        </p:nvSpPr>
        <p:spPr>
          <a:xfrm>
            <a:off x="7248129" y="2501350"/>
            <a:ext cx="2695803" cy="461665"/>
          </a:xfrm>
          <a:prstGeom prst="rect">
            <a:avLst/>
          </a:prstGeom>
          <a:noFill/>
        </p:spPr>
        <p:txBody>
          <a:bodyPr wrap="none" rtlCol="0">
            <a:spAutoFit/>
          </a:bodyPr>
          <a:lstStyle/>
          <a:p>
            <a:r>
              <a:rPr lang="tr-TR" sz="2400" b="1" dirty="0"/>
              <a:t>Proje Ortağı Ülkeler</a:t>
            </a:r>
            <a:endParaRPr lang="tr-TR" sz="2400" b="1" dirty="0"/>
          </a:p>
        </p:txBody>
      </p:sp>
      <p:pic>
        <p:nvPicPr>
          <p:cNvPr id="9" name="8 Resim" descr="UALOGOLAR.png"/>
          <p:cNvPicPr>
            <a:picLocks noChangeAspect="1"/>
          </p:cNvPicPr>
          <p:nvPr/>
        </p:nvPicPr>
        <p:blipFill>
          <a:blip r:embed="rId4"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51092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124744"/>
            <a:ext cx="7056784" cy="504056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Türkiye Ulusal Ajansı tarafından ECVET içeriği  barındıran birçok proje </a:t>
            </a:r>
            <a:r>
              <a:rPr lang="tr-TR" sz="2400" dirty="0" err="1">
                <a:latin typeface="Arial" panose="020B0604020202020204" pitchFamily="34" charset="0"/>
                <a:cs typeface="Arial" panose="020B0604020202020204" pitchFamily="34" charset="0"/>
              </a:rPr>
              <a:t>hibelendirilerek</a:t>
            </a:r>
            <a:r>
              <a:rPr lang="tr-TR" sz="2400" dirty="0">
                <a:latin typeface="Arial" panose="020B0604020202020204" pitchFamily="34" charset="0"/>
                <a:cs typeface="Arial" panose="020B0604020202020204" pitchFamily="34" charset="0"/>
              </a:rPr>
              <a:t>               uygulanma şansını yakalamıştır. </a:t>
            </a:r>
            <a:r>
              <a:rPr lang="tr-TR" sz="2400" dirty="0">
                <a:latin typeface="Arial" panose="020B0604020202020204" pitchFamily="34" charset="0"/>
                <a:cs typeface="Arial" panose="020B0604020202020204" pitchFamily="34" charset="0"/>
              </a:rPr>
              <a:t>Projemiz         </a:t>
            </a:r>
            <a:r>
              <a:rPr lang="tr-TR" sz="2400" dirty="0">
                <a:latin typeface="Arial" panose="020B0604020202020204" pitchFamily="34" charset="0"/>
                <a:cs typeface="Arial" panose="020B0604020202020204" pitchFamily="34" charset="0"/>
              </a:rPr>
              <a:t>ECVET konusunda önemli fikri çıktılara sahiptir. Proje sonunda oluşturulacak Politika Belgesi      </a:t>
            </a:r>
            <a:r>
              <a:rPr lang="tr-TR" sz="2400" dirty="0">
                <a:latin typeface="Arial" panose="020B0604020202020204" pitchFamily="34" charset="0"/>
                <a:cs typeface="Arial" panose="020B0604020202020204" pitchFamily="34" charset="0"/>
              </a:rPr>
              <a:t>ile gerek </a:t>
            </a:r>
            <a:r>
              <a:rPr lang="tr-TR" sz="2400" dirty="0" err="1">
                <a:latin typeface="Arial" panose="020B0604020202020204" pitchFamily="34" charset="0"/>
                <a:cs typeface="Arial" panose="020B0604020202020204" pitchFamily="34" charset="0"/>
              </a:rPr>
              <a:t>Türkiyede</a:t>
            </a:r>
            <a:r>
              <a:rPr lang="tr-TR" sz="2400" dirty="0">
                <a:latin typeface="Arial" panose="020B0604020202020204" pitchFamily="34" charset="0"/>
                <a:cs typeface="Arial" panose="020B0604020202020204" pitchFamily="34" charset="0"/>
              </a:rPr>
              <a:t> gerekse ortak ülkelerde             </a:t>
            </a:r>
            <a:r>
              <a:rPr lang="tr-TR" sz="2400" dirty="0" err="1">
                <a:latin typeface="Arial" panose="020B0604020202020204" pitchFamily="34" charset="0"/>
                <a:cs typeface="Arial" panose="020B0604020202020204" pitchFamily="34" charset="0"/>
              </a:rPr>
              <a:t>ECVET’in</a:t>
            </a:r>
            <a:r>
              <a:rPr lang="tr-TR" sz="2400" dirty="0">
                <a:latin typeface="Arial" panose="020B0604020202020204" pitchFamily="34" charset="0"/>
                <a:cs typeface="Arial" panose="020B0604020202020204" pitchFamily="34" charset="0"/>
              </a:rPr>
              <a:t> uygulanmasına önemli katkılar           </a:t>
            </a:r>
            <a:r>
              <a:rPr lang="tr-TR" sz="2400" dirty="0" err="1">
                <a:latin typeface="Arial" panose="020B0604020202020204" pitchFamily="34" charset="0"/>
                <a:cs typeface="Arial" panose="020B0604020202020204" pitchFamily="34" charset="0"/>
              </a:rPr>
              <a:t>sununlacaktır</a:t>
            </a:r>
            <a:r>
              <a:rPr lang="tr-TR" sz="2400" dirty="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a:p>
            <a:pPr lvl="0" algn="just"/>
            <a:endParaRPr lang="tr-TR" sz="2400" dirty="0">
              <a:latin typeface="Arial" panose="020B0604020202020204" pitchFamily="34" charset="0"/>
              <a:cs typeface="Arial" panose="020B0604020202020204" pitchFamily="34" charset="0"/>
            </a:endParaRP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44722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0"/>
          </p:nvPr>
        </p:nvSpPr>
        <p:spPr/>
        <p:txBody>
          <a:bodyPr/>
          <a:lstStyle/>
          <a:p>
            <a:pPr algn="ctr"/>
            <a:r>
              <a:rPr lang="tr-TR" sz="3200" b="1" dirty="0"/>
              <a:t>İzmir İl Milli Eğitim Müdürlüğü</a:t>
            </a:r>
          </a:p>
          <a:p>
            <a:pPr algn="ctr"/>
            <a:r>
              <a:rPr lang="tr-TR" sz="3200" b="1" dirty="0"/>
              <a:t>Hazırlayanlar:</a:t>
            </a:r>
          </a:p>
          <a:p>
            <a:pPr algn="ctr"/>
            <a:r>
              <a:rPr lang="tr-TR" sz="3200" b="1" dirty="0"/>
              <a:t>Ar-Ge ekibi </a:t>
            </a:r>
          </a:p>
          <a:p>
            <a:pPr algn="ctr"/>
            <a:r>
              <a:rPr lang="tr-TR" sz="3200" b="1" dirty="0"/>
              <a:t>Serhat BARKA</a:t>
            </a:r>
          </a:p>
          <a:p>
            <a:pPr algn="ctr"/>
            <a:r>
              <a:rPr lang="tr-TR" sz="3200" b="1" dirty="0"/>
              <a:t>Ayla SAVAŞÇI</a:t>
            </a:r>
          </a:p>
          <a:p>
            <a:pPr algn="ctr"/>
            <a:r>
              <a:rPr lang="tr-TR" sz="3200" b="1" dirty="0"/>
              <a:t>Orhan ESKİTAŞ</a:t>
            </a:r>
          </a:p>
          <a:p>
            <a:endParaRPr lang="tr-TR" dirty="0"/>
          </a:p>
        </p:txBody>
      </p:sp>
      <p:pic>
        <p:nvPicPr>
          <p:cNvPr id="3" name="2 Resim" descr="UALOGOLAR.png"/>
          <p:cNvPicPr>
            <a:picLocks noChangeAspect="1"/>
          </p:cNvPicPr>
          <p:nvPr/>
        </p:nvPicPr>
        <p:blipFill>
          <a:blip r:embed="rId2"/>
          <a:stretch>
            <a:fillRect/>
          </a:stretch>
        </p:blipFill>
        <p:spPr>
          <a:xfrm>
            <a:off x="3667109" y="214290"/>
            <a:ext cx="6733977" cy="1285884"/>
          </a:xfrm>
          <a:prstGeom prst="rect">
            <a:avLst/>
          </a:prstGeom>
        </p:spPr>
      </p:pic>
    </p:spTree>
    <p:extLst>
      <p:ext uri="{BB962C8B-B14F-4D97-AF65-F5344CB8AC3E}">
        <p14:creationId xmlns:p14="http://schemas.microsoft.com/office/powerpoint/2010/main" val="21436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628800"/>
            <a:ext cx="7272808" cy="522920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ECVET ’in </a:t>
            </a:r>
            <a:r>
              <a:rPr lang="tr-TR" sz="2400" dirty="0">
                <a:latin typeface="Arial" panose="020B0604020202020204" pitchFamily="34" charset="0"/>
                <a:cs typeface="Arial" panose="020B0604020202020204" pitchFamily="34" charset="0"/>
              </a:rPr>
              <a:t>gelişimi 2002 yılında Kopenhag </a:t>
            </a:r>
          </a:p>
          <a:p>
            <a:pPr lvl="0" algn="just"/>
            <a:r>
              <a:rPr lang="tr-TR" sz="2400" dirty="0">
                <a:latin typeface="Arial" panose="020B0604020202020204" pitchFamily="34" charset="0"/>
                <a:cs typeface="Arial" panose="020B0604020202020204" pitchFamily="34" charset="0"/>
              </a:rPr>
              <a:t>Beyannamesi ile </a:t>
            </a:r>
            <a:r>
              <a:rPr lang="tr-TR" sz="2400" dirty="0">
                <a:latin typeface="Arial" panose="020B0604020202020204" pitchFamily="34" charset="0"/>
                <a:cs typeface="Arial" panose="020B0604020202020204" pitchFamily="34" charset="0"/>
              </a:rPr>
              <a:t>başlamıştır. İlgili süreç mesleki </a:t>
            </a:r>
          </a:p>
          <a:p>
            <a:pPr lvl="0" algn="just"/>
            <a:r>
              <a:rPr lang="tr-TR" sz="2400" dirty="0">
                <a:latin typeface="Arial" panose="020B0604020202020204" pitchFamily="34" charset="0"/>
                <a:cs typeface="Arial" panose="020B0604020202020204" pitchFamily="34" charset="0"/>
              </a:rPr>
              <a:t>eğitim </a:t>
            </a:r>
            <a:r>
              <a:rPr lang="tr-TR" sz="2400" dirty="0">
                <a:latin typeface="Arial" panose="020B0604020202020204" pitchFamily="34" charset="0"/>
                <a:cs typeface="Arial" panose="020B0604020202020204" pitchFamily="34" charset="0"/>
              </a:rPr>
              <a:t>ve öğretim (</a:t>
            </a:r>
            <a:r>
              <a:rPr lang="tr-TR" sz="2400" dirty="0">
                <a:latin typeface="Arial" panose="020B0604020202020204" pitchFamily="34" charset="0"/>
                <a:cs typeface="Arial" panose="020B0604020202020204" pitchFamily="34" charset="0"/>
              </a:rPr>
              <a:t>MEÖ)de bir </a:t>
            </a:r>
            <a:r>
              <a:rPr lang="tr-TR" sz="2400" dirty="0">
                <a:latin typeface="Arial" panose="020B0604020202020204" pitchFamily="34" charset="0"/>
                <a:cs typeface="Arial" panose="020B0604020202020204" pitchFamily="34" charset="0"/>
              </a:rPr>
              <a:t>kredi transfer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sisteminin </a:t>
            </a:r>
            <a:r>
              <a:rPr lang="tr-TR" sz="2400" dirty="0">
                <a:latin typeface="Arial" panose="020B0604020202020204" pitchFamily="34" charset="0"/>
                <a:cs typeface="Arial" panose="020B0604020202020204" pitchFamily="34" charset="0"/>
              </a:rPr>
              <a:t>oluşturulmasını </a:t>
            </a:r>
            <a:r>
              <a:rPr lang="tr-TR" sz="2400" dirty="0">
                <a:latin typeface="Arial" panose="020B0604020202020204" pitchFamily="34" charset="0"/>
                <a:cs typeface="Arial" panose="020B0604020202020204" pitchFamily="34" charset="0"/>
              </a:rPr>
              <a:t>destekleyen </a:t>
            </a:r>
            <a:r>
              <a:rPr lang="tr-TR" sz="2400" dirty="0">
                <a:latin typeface="Arial" panose="020B0604020202020204" pitchFamily="34" charset="0"/>
                <a:cs typeface="Arial" panose="020B0604020202020204" pitchFamily="34" charset="0"/>
              </a:rPr>
              <a:t>Maastricht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2004, Helsinki 2006 ve </a:t>
            </a:r>
            <a:r>
              <a:rPr lang="tr-TR" sz="2400" dirty="0">
                <a:latin typeface="Arial" panose="020B0604020202020204" pitchFamily="34" charset="0"/>
                <a:cs typeface="Arial" panose="020B0604020202020204" pitchFamily="34" charset="0"/>
              </a:rPr>
              <a:t>Bordeaux 2008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çalışmalarıyla devam ettirilmiştir.</a:t>
            </a:r>
          </a:p>
          <a:p>
            <a:pPr lvl="0" algn="just"/>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Bu süreç içinde ECVET ile </a:t>
            </a:r>
            <a:r>
              <a:rPr lang="tr-TR" sz="2400" dirty="0">
                <a:latin typeface="Arial" panose="020B0604020202020204" pitchFamily="34" charset="0"/>
                <a:cs typeface="Arial" panose="020B0604020202020204" pitchFamily="34" charset="0"/>
              </a:rPr>
              <a:t>alakalı birçok adım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atılmış </a:t>
            </a:r>
            <a:r>
              <a:rPr lang="tr-TR" sz="2400" dirty="0">
                <a:latin typeface="Arial" panose="020B0604020202020204" pitchFamily="34" charset="0"/>
                <a:cs typeface="Arial" panose="020B0604020202020204" pitchFamily="34" charset="0"/>
              </a:rPr>
              <a:t>ve ilerleme </a:t>
            </a:r>
            <a:r>
              <a:rPr lang="tr-TR" sz="2400" dirty="0">
                <a:latin typeface="Arial" panose="020B0604020202020204" pitchFamily="34" charset="0"/>
                <a:cs typeface="Arial" panose="020B0604020202020204" pitchFamily="34" charset="0"/>
              </a:rPr>
              <a:t>kaydedilmiştir.</a:t>
            </a:r>
          </a:p>
          <a:p>
            <a:pPr lvl="0" algn="just"/>
            <a:endParaRPr lang="tr-TR" sz="2400" dirty="0">
              <a:latin typeface="Arial" panose="020B0604020202020204" pitchFamily="34" charset="0"/>
              <a:cs typeface="Arial" panose="020B0604020202020204" pitchFamily="34" charset="0"/>
            </a:endParaRPr>
          </a:p>
        </p:txBody>
      </p:sp>
      <p:sp>
        <p:nvSpPr>
          <p:cNvPr id="3" name="Title 3">
            <a:extLst>
              <a:ext uri="{FF2B5EF4-FFF2-40B4-BE49-F238E27FC236}">
                <a16:creationId xmlns="" xmlns:a16="http://schemas.microsoft.com/office/drawing/2014/main" id="{36F9740D-BE63-41CE-860A-A50A97964FD5}"/>
              </a:ext>
            </a:extLst>
          </p:cNvPr>
          <p:cNvSpPr txBox="1">
            <a:spLocks/>
          </p:cNvSpPr>
          <p:nvPr/>
        </p:nvSpPr>
        <p:spPr>
          <a:xfrm>
            <a:off x="3647728" y="361877"/>
            <a:ext cx="6480720" cy="106951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tr-TR" altLang="ko-KR" sz="3000" dirty="0">
                <a:solidFill>
                  <a:schemeClr val="tx1"/>
                </a:solidFill>
              </a:rPr>
              <a:t>ECVETİN AVRUPA’DA Kİ GELİŞİM SÜRECİ</a:t>
            </a:r>
            <a:endParaRPr lang="ko-KR" altLang="en-US" sz="3000" dirty="0">
              <a:solidFill>
                <a:schemeClr val="tx1"/>
              </a:solidFill>
            </a:endParaRPr>
          </a:p>
        </p:txBody>
      </p:sp>
      <p:pic>
        <p:nvPicPr>
          <p:cNvPr id="4" name="3 Resim" descr="UALOGOLAR.png"/>
          <p:cNvPicPr>
            <a:picLocks noChangeAspect="1"/>
          </p:cNvPicPr>
          <p:nvPr/>
        </p:nvPicPr>
        <p:blipFill>
          <a:blip r:embed="rId3"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2396730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2999656" y="1700808"/>
            <a:ext cx="7416824" cy="4896544"/>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ECVET ile ilgili yapılan en önemli çalışmalardan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biri </a:t>
            </a:r>
            <a:r>
              <a:rPr lang="tr-TR" sz="2400" dirty="0">
                <a:latin typeface="Arial" panose="020B0604020202020204" pitchFamily="34" charset="0"/>
                <a:cs typeface="Arial" panose="020B0604020202020204" pitchFamily="34" charset="0"/>
              </a:rPr>
              <a:t>2011 </a:t>
            </a:r>
            <a:r>
              <a:rPr lang="tr-TR" sz="2400" dirty="0">
                <a:latin typeface="Arial" panose="020B0604020202020204" pitchFamily="34" charset="0"/>
                <a:cs typeface="Arial" panose="020B0604020202020204" pitchFamily="34" charset="0"/>
              </a:rPr>
              <a:t>yılında </a:t>
            </a:r>
            <a:r>
              <a:rPr lang="tr-TR" sz="2400" dirty="0" err="1">
                <a:latin typeface="Arial" panose="020B0604020202020204" pitchFamily="34" charset="0"/>
                <a:cs typeface="Arial" panose="020B0604020202020204" pitchFamily="34" charset="0"/>
              </a:rPr>
              <a:t>Hayatboyu</a:t>
            </a:r>
            <a:r>
              <a:rPr lang="tr-TR" sz="2400"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Öğrenme </a:t>
            </a:r>
            <a:r>
              <a:rPr lang="tr-TR" sz="2400" dirty="0">
                <a:latin typeface="Arial" panose="020B0604020202020204" pitchFamily="34" charset="0"/>
                <a:cs typeface="Arial" panose="020B0604020202020204" pitchFamily="34" charset="0"/>
              </a:rPr>
              <a:t>Programının </a:t>
            </a:r>
            <a:r>
              <a:rPr lang="tr-TR" sz="2400" dirty="0">
                <a:latin typeface="Arial" panose="020B0604020202020204" pitchFamily="34" charset="0"/>
                <a:cs typeface="Arial" panose="020B0604020202020204" pitchFamily="34" charset="0"/>
              </a:rPr>
              <a:t>ulusal uygulamalarını yönetmekten sorumlu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14 Ulusal Ajansının, Alman </a:t>
            </a:r>
            <a:r>
              <a:rPr lang="tr-TR" sz="2400" dirty="0">
                <a:latin typeface="Arial" panose="020B0604020202020204" pitchFamily="34" charset="0"/>
                <a:cs typeface="Arial" panose="020B0604020202020204" pitchFamily="34" charset="0"/>
              </a:rPr>
              <a:t>Ulusal </a:t>
            </a:r>
            <a:r>
              <a:rPr lang="tr-TR" sz="2400" dirty="0">
                <a:latin typeface="Arial" panose="020B0604020202020204" pitchFamily="34" charset="0"/>
                <a:cs typeface="Arial" panose="020B0604020202020204" pitchFamily="34" charset="0"/>
              </a:rPr>
              <a:t>Ajansı </a:t>
            </a:r>
          </a:p>
          <a:p>
            <a:pPr lvl="0" algn="just"/>
            <a:r>
              <a:rPr lang="tr-TR" sz="2400" dirty="0">
                <a:latin typeface="Arial" panose="020B0604020202020204" pitchFamily="34" charset="0"/>
                <a:cs typeface="Arial" panose="020B0604020202020204" pitchFamily="34" charset="0"/>
              </a:rPr>
              <a:t>liderliğinde </a:t>
            </a:r>
            <a:r>
              <a:rPr lang="tr-TR" sz="2400" dirty="0">
                <a:latin typeface="Arial" panose="020B0604020202020204" pitchFamily="34" charset="0"/>
                <a:cs typeface="Arial" panose="020B0604020202020204" pitchFamily="34" charset="0"/>
              </a:rPr>
              <a:t>ECVET ile ilgili </a:t>
            </a:r>
            <a:r>
              <a:rPr lang="tr-TR" sz="2400" dirty="0">
                <a:latin typeface="Arial" panose="020B0604020202020204" pitchFamily="34" charset="0"/>
                <a:cs typeface="Arial" panose="020B0604020202020204" pitchFamily="34" charset="0"/>
              </a:rPr>
              <a:t>destekleyici</a:t>
            </a:r>
          </a:p>
          <a:p>
            <a:pPr lvl="0" algn="just"/>
            <a:r>
              <a:rPr lang="tr-TR" sz="2400" dirty="0">
                <a:latin typeface="Arial" panose="020B0604020202020204" pitchFamily="34" charset="0"/>
                <a:cs typeface="Arial" panose="020B0604020202020204" pitchFamily="34" charset="0"/>
              </a:rPr>
              <a:t>dokümanları hazırlamasıdır.</a:t>
            </a:r>
          </a:p>
          <a:p>
            <a:pPr lvl="0" algn="just"/>
            <a:endParaRPr lang="tr-TR" sz="2400" dirty="0">
              <a:latin typeface="Arial" panose="020B0604020202020204" pitchFamily="34" charset="0"/>
              <a:cs typeface="Arial" panose="020B0604020202020204" pitchFamily="34" charset="0"/>
            </a:endParaRPr>
          </a:p>
          <a:p>
            <a:pPr lvl="0" algn="just"/>
            <a:r>
              <a:rPr lang="tr-TR" sz="2400">
                <a:latin typeface="Arial" panose="020B0604020202020204" pitchFamily="34" charset="0"/>
                <a:cs typeface="Arial" panose="020B0604020202020204" pitchFamily="34" charset="0"/>
              </a:rPr>
              <a:t>ECVET TOOLKİT </a:t>
            </a:r>
            <a:r>
              <a:rPr lang="tr-TR" sz="2400" dirty="0">
                <a:latin typeface="Arial" panose="020B0604020202020204" pitchFamily="34" charset="0"/>
                <a:cs typeface="Arial" panose="020B0604020202020204" pitchFamily="34" charset="0"/>
              </a:rPr>
              <a:t>(http://www.ecvet-toolkit.eu/)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a:latin typeface="Arial" panose="020B0604020202020204" pitchFamily="34" charset="0"/>
                <a:cs typeface="Arial" panose="020B0604020202020204" pitchFamily="34" charset="0"/>
              </a:rPr>
              <a:t>olarak bilinen </a:t>
            </a:r>
            <a:r>
              <a:rPr lang="tr-TR" sz="2400" dirty="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ulusal ajanslar ağı ECVET </a:t>
            </a:r>
            <a:r>
              <a:rPr lang="tr-TR" sz="2400" dirty="0" err="1">
                <a:latin typeface="Arial" panose="020B0604020202020204" pitchFamily="34" charset="0"/>
                <a:cs typeface="Arial" panose="020B0604020202020204" pitchFamily="34" charset="0"/>
              </a:rPr>
              <a:t>Toolkiti</a:t>
            </a:r>
            <a:r>
              <a:rPr lang="tr-TR" sz="2400"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ECVET  </a:t>
            </a:r>
            <a:r>
              <a:rPr lang="tr-TR" sz="2400" dirty="0">
                <a:latin typeface="Arial" panose="020B0604020202020204" pitchFamily="34" charset="0"/>
                <a:cs typeface="Arial" panose="020B0604020202020204" pitchFamily="34" charset="0"/>
              </a:rPr>
              <a:t>faydalı </a:t>
            </a:r>
            <a:r>
              <a:rPr lang="tr-TR" sz="2400" dirty="0">
                <a:latin typeface="Arial" panose="020B0604020202020204" pitchFamily="34" charset="0"/>
                <a:cs typeface="Arial" panose="020B0604020202020204" pitchFamily="34" charset="0"/>
              </a:rPr>
              <a:t>doküman ve araçlar) kullanıcıların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hizmetine sunmuşlardır.</a:t>
            </a:r>
            <a:endParaRPr lang="tr-TR" sz="2400" dirty="0">
              <a:latin typeface="Arial" panose="020B0604020202020204" pitchFamily="34" charset="0"/>
              <a:cs typeface="Arial" panose="020B0604020202020204" pitchFamily="34" charset="0"/>
            </a:endParaRPr>
          </a:p>
        </p:txBody>
      </p:sp>
      <p:sp>
        <p:nvSpPr>
          <p:cNvPr id="3" name="Title 3">
            <a:extLst>
              <a:ext uri="{FF2B5EF4-FFF2-40B4-BE49-F238E27FC236}">
                <a16:creationId xmlns="" xmlns:a16="http://schemas.microsoft.com/office/drawing/2014/main" id="{36F9740D-BE63-41CE-860A-A50A97964FD5}"/>
              </a:ext>
            </a:extLst>
          </p:cNvPr>
          <p:cNvSpPr txBox="1">
            <a:spLocks/>
          </p:cNvSpPr>
          <p:nvPr/>
        </p:nvSpPr>
        <p:spPr>
          <a:xfrm>
            <a:off x="3287688" y="361877"/>
            <a:ext cx="6480720" cy="106951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tr-TR" altLang="ko-KR" sz="3000" dirty="0">
                <a:solidFill>
                  <a:schemeClr val="tx1"/>
                </a:solidFill>
              </a:rPr>
              <a:t>ECVETİN AVRUPA’DA Kİ GELİŞİM SÜRECİ</a:t>
            </a:r>
            <a:endParaRPr lang="ko-KR" altLang="en-US" sz="3000" dirty="0">
              <a:solidFill>
                <a:schemeClr val="tx1"/>
              </a:solidFill>
            </a:endParaRPr>
          </a:p>
        </p:txBody>
      </p:sp>
      <p:pic>
        <p:nvPicPr>
          <p:cNvPr id="4" name="3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33967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2927648" y="1772816"/>
            <a:ext cx="7632848" cy="4392488"/>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Türkiye’de 2005 yılından itibaren ECVET ile    </a:t>
            </a:r>
            <a:r>
              <a:rPr lang="tr-TR" sz="2400" dirty="0">
                <a:latin typeface="Arial" panose="020B0604020202020204" pitchFamily="34" charset="0"/>
                <a:cs typeface="Arial" panose="020B0604020202020204" pitchFamily="34" charset="0"/>
              </a:rPr>
              <a:t>alakalı </a:t>
            </a:r>
            <a:r>
              <a:rPr lang="tr-TR" sz="2400" dirty="0">
                <a:latin typeface="Arial" panose="020B0604020202020204" pitchFamily="34" charset="0"/>
                <a:cs typeface="Arial" panose="020B0604020202020204" pitchFamily="34" charset="0"/>
              </a:rPr>
              <a:t>önemli çalışmalar gerçekleştirilmiştir. Bu gelişmeleri şu şekilde sıralayabiliriz:</a:t>
            </a:r>
          </a:p>
          <a:p>
            <a:pPr lvl="0" algn="just"/>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Türkiye’de </a:t>
            </a:r>
            <a:r>
              <a:rPr lang="tr-TR" sz="2400" dirty="0" err="1">
                <a:latin typeface="Arial" panose="020B0604020202020204" pitchFamily="34" charset="0"/>
                <a:cs typeface="Arial" panose="020B0604020202020204" pitchFamily="34" charset="0"/>
              </a:rPr>
              <a:t>ECVET’e</a:t>
            </a:r>
            <a:r>
              <a:rPr lang="tr-TR" sz="2400" dirty="0">
                <a:latin typeface="Arial" panose="020B0604020202020204" pitchFamily="34" charset="0"/>
                <a:cs typeface="Arial" panose="020B0604020202020204" pitchFamily="34" charset="0"/>
              </a:rPr>
              <a:t> dönük en önemli </a:t>
            </a:r>
            <a:r>
              <a:rPr lang="tr-TR" sz="2400" dirty="0">
                <a:latin typeface="Arial" panose="020B0604020202020204" pitchFamily="34" charset="0"/>
                <a:cs typeface="Arial" panose="020B0604020202020204" pitchFamily="34" charset="0"/>
              </a:rPr>
              <a:t>gelişmelerden </a:t>
            </a:r>
            <a:r>
              <a:rPr lang="tr-TR" sz="2400" dirty="0">
                <a:latin typeface="Arial" panose="020B0604020202020204" pitchFamily="34" charset="0"/>
                <a:cs typeface="Arial" panose="020B0604020202020204" pitchFamily="34" charset="0"/>
              </a:rPr>
              <a:t>biri </a:t>
            </a:r>
            <a:r>
              <a:rPr lang="tr-TR" sz="2400" dirty="0">
                <a:latin typeface="Arial" panose="020B0604020202020204" pitchFamily="34" charset="0"/>
                <a:cs typeface="Arial" panose="020B0604020202020204" pitchFamily="34" charset="0"/>
              </a:rPr>
              <a:t>2006 yılında MYK’nın (</a:t>
            </a:r>
            <a:r>
              <a:rPr lang="tr-TR" sz="2400" dirty="0">
                <a:latin typeface="Arial" panose="020B0604020202020204" pitchFamily="34" charset="0"/>
                <a:cs typeface="Arial" panose="020B0604020202020204" pitchFamily="34" charset="0"/>
              </a:rPr>
              <a:t>Mesleki Yeterlilik Kurumu)  </a:t>
            </a:r>
            <a:r>
              <a:rPr lang="tr-TR" sz="2400" dirty="0">
                <a:latin typeface="Arial" panose="020B0604020202020204" pitchFamily="34" charset="0"/>
                <a:cs typeface="Arial" panose="020B0604020202020204" pitchFamily="34" charset="0"/>
              </a:rPr>
              <a:t>kuruluşudur</a:t>
            </a:r>
            <a:r>
              <a:rPr lang="tr-TR" sz="2400"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pPr lvl="0" algn="just"/>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MYK </a:t>
            </a:r>
            <a:r>
              <a:rPr lang="tr-TR" sz="2400" dirty="0">
                <a:latin typeface="Arial" panose="020B0604020202020204" pitchFamily="34" charset="0"/>
                <a:cs typeface="Arial" panose="020B0604020202020204" pitchFamily="34" charset="0"/>
              </a:rPr>
              <a:t>Ulusal Yeterlilik Çerçevesinin oluşturulmasına </a:t>
            </a:r>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önemli </a:t>
            </a:r>
            <a:r>
              <a:rPr lang="tr-TR" sz="2400" dirty="0">
                <a:latin typeface="Arial" panose="020B0604020202020204" pitchFamily="34" charset="0"/>
                <a:cs typeface="Arial" panose="020B0604020202020204" pitchFamily="34" charset="0"/>
              </a:rPr>
              <a:t>katkılarda bulunmuştur. </a:t>
            </a:r>
            <a:endParaRPr lang="tr-TR" sz="4000" dirty="0">
              <a:latin typeface="Arial" panose="020B0604020202020204" pitchFamily="34" charset="0"/>
              <a:cs typeface="Arial" panose="020B0604020202020204" pitchFamily="34" charset="0"/>
            </a:endParaRPr>
          </a:p>
        </p:txBody>
      </p:sp>
      <p:sp>
        <p:nvSpPr>
          <p:cNvPr id="3" name="Title 3">
            <a:extLst>
              <a:ext uri="{FF2B5EF4-FFF2-40B4-BE49-F238E27FC236}">
                <a16:creationId xmlns="" xmlns:a16="http://schemas.microsoft.com/office/drawing/2014/main" id="{36F9740D-BE63-41CE-860A-A50A97964FD5}"/>
              </a:ext>
            </a:extLst>
          </p:cNvPr>
          <p:cNvSpPr txBox="1">
            <a:spLocks/>
          </p:cNvSpPr>
          <p:nvPr/>
        </p:nvSpPr>
        <p:spPr>
          <a:xfrm>
            <a:off x="3287688" y="386499"/>
            <a:ext cx="6480720" cy="106951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r>
              <a:rPr lang="tr-TR" altLang="ko-KR" sz="3000" dirty="0">
                <a:solidFill>
                  <a:schemeClr val="tx1"/>
                </a:solidFill>
              </a:rPr>
              <a:t>ECVET’İN TÜRKİYE’DE Kİ GELİŞİM SÜRECİ</a:t>
            </a:r>
            <a:endParaRPr lang="ko-KR" altLang="en-US" sz="3000" dirty="0">
              <a:solidFill>
                <a:schemeClr val="tx1"/>
              </a:solidFill>
            </a:endParaRPr>
          </a:p>
        </p:txBody>
      </p:sp>
      <p:pic>
        <p:nvPicPr>
          <p:cNvPr id="4" name="3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3975325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2999656" y="908720"/>
            <a:ext cx="7344816" cy="504056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MYK</a:t>
            </a:r>
            <a:r>
              <a:rPr lang="tr-TR" sz="2400" dirty="0">
                <a:latin typeface="Arial" panose="020B0604020202020204" pitchFamily="34" charset="0"/>
                <a:cs typeface="Arial" panose="020B0604020202020204" pitchFamily="34" charset="0"/>
              </a:rPr>
              <a:t>, AB fonlu bir </a:t>
            </a:r>
            <a:r>
              <a:rPr lang="tr-TR" sz="2400" dirty="0">
                <a:latin typeface="Arial" panose="020B0604020202020204" pitchFamily="34" charset="0"/>
                <a:cs typeface="Arial" panose="020B0604020202020204" pitchFamily="34" charset="0"/>
              </a:rPr>
              <a:t>MEÖ(Mesleki Eğitim-Öğretim)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projesi </a:t>
            </a:r>
            <a:r>
              <a:rPr lang="tr-TR" sz="2400" dirty="0">
                <a:latin typeface="Arial" panose="020B0604020202020204" pitchFamily="34" charset="0"/>
                <a:cs typeface="Arial" panose="020B0604020202020204" pitchFamily="34" charset="0"/>
              </a:rPr>
              <a:t>üzerine Millî </a:t>
            </a:r>
            <a:r>
              <a:rPr lang="tr-TR" sz="2400" dirty="0">
                <a:latin typeface="Arial" panose="020B0604020202020204" pitchFamily="34" charset="0"/>
                <a:cs typeface="Arial" panose="020B0604020202020204" pitchFamily="34" charset="0"/>
              </a:rPr>
              <a:t>Eğitim </a:t>
            </a:r>
            <a:r>
              <a:rPr lang="tr-TR" sz="2400" dirty="0">
                <a:latin typeface="Arial" panose="020B0604020202020204" pitchFamily="34" charset="0"/>
                <a:cs typeface="Arial" panose="020B0604020202020204" pitchFamily="34" charset="0"/>
              </a:rPr>
              <a:t>Bakanlığı (MEB),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Yüksek </a:t>
            </a:r>
            <a:r>
              <a:rPr lang="tr-TR" sz="2400" dirty="0">
                <a:latin typeface="Arial" panose="020B0604020202020204" pitchFamily="34" charset="0"/>
                <a:cs typeface="Arial" panose="020B0604020202020204" pitchFamily="34" charset="0"/>
              </a:rPr>
              <a:t>Öğretim </a:t>
            </a:r>
            <a:r>
              <a:rPr lang="tr-TR" sz="2400" dirty="0">
                <a:latin typeface="Arial" panose="020B0604020202020204" pitchFamily="34" charset="0"/>
                <a:cs typeface="Arial" panose="020B0604020202020204" pitchFamily="34" charset="0"/>
              </a:rPr>
              <a:t>Konseyi </a:t>
            </a:r>
            <a:r>
              <a:rPr lang="tr-TR" sz="2400" dirty="0">
                <a:latin typeface="Arial" panose="020B0604020202020204" pitchFamily="34" charset="0"/>
                <a:cs typeface="Arial" panose="020B0604020202020204" pitchFamily="34" charset="0"/>
              </a:rPr>
              <a:t>(YÖK), ilgili paydaşlar ve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sosyal </a:t>
            </a:r>
            <a:r>
              <a:rPr lang="tr-TR" sz="2400" dirty="0">
                <a:latin typeface="Arial" panose="020B0604020202020204" pitchFamily="34" charset="0"/>
                <a:cs typeface="Arial" panose="020B0604020202020204" pitchFamily="34" charset="0"/>
              </a:rPr>
              <a:t>ortaklar ile birlikte iki </a:t>
            </a:r>
            <a:r>
              <a:rPr lang="tr-TR" sz="2400" dirty="0">
                <a:latin typeface="Arial" panose="020B0604020202020204" pitchFamily="34" charset="0"/>
                <a:cs typeface="Arial" panose="020B0604020202020204" pitchFamily="34" charset="0"/>
              </a:rPr>
              <a:t>yıllık yoğun </a:t>
            </a:r>
            <a:r>
              <a:rPr lang="tr-TR" sz="2400" dirty="0">
                <a:latin typeface="Arial" panose="020B0604020202020204" pitchFamily="34" charset="0"/>
                <a:cs typeface="Arial" panose="020B0604020202020204" pitchFamily="34" charset="0"/>
              </a:rPr>
              <a:t>bir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çalışma </a:t>
            </a:r>
            <a:r>
              <a:rPr lang="tr-TR" sz="2400" dirty="0">
                <a:latin typeface="Arial" panose="020B0604020202020204" pitchFamily="34" charset="0"/>
                <a:cs typeface="Arial" panose="020B0604020202020204" pitchFamily="34" charset="0"/>
              </a:rPr>
              <a:t>sonucunda kurulmuştur. </a:t>
            </a:r>
            <a:endParaRPr lang="tr-TR" sz="2400" dirty="0">
              <a:latin typeface="Arial" panose="020B0604020202020204" pitchFamily="34" charset="0"/>
              <a:cs typeface="Arial" panose="020B0604020202020204" pitchFamily="34" charset="0"/>
            </a:endParaRPr>
          </a:p>
          <a:p>
            <a:pPr lvl="0" algn="just"/>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MYK Türkiye’de Ulusal Yeterlilik Çerçevesi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noktasında </a:t>
            </a:r>
            <a:r>
              <a:rPr lang="tr-TR" sz="2400" dirty="0">
                <a:latin typeface="Arial" panose="020B0604020202020204" pitchFamily="34" charset="0"/>
                <a:cs typeface="Arial" panose="020B0604020202020204" pitchFamily="34" charset="0"/>
              </a:rPr>
              <a:t>ulusal </a:t>
            </a:r>
            <a:r>
              <a:rPr lang="tr-TR" sz="2400" dirty="0">
                <a:latin typeface="Arial" panose="020B0604020202020204" pitchFamily="34" charset="0"/>
                <a:cs typeface="Arial" panose="020B0604020202020204" pitchFamily="34" charset="0"/>
              </a:rPr>
              <a:t>koordinasyonu sağlamaktadır </a:t>
            </a:r>
            <a:r>
              <a:rPr lang="tr-TR" sz="2400" dirty="0">
                <a:latin typeface="Arial" panose="020B0604020202020204" pitchFamily="34" charset="0"/>
                <a:cs typeface="Arial" panose="020B0604020202020204" pitchFamily="34" charset="0"/>
              </a:rPr>
              <a:t>ve ulusal yeterlilik seviyelerinin   Avrupa Yeterlilikler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seviyesine </a:t>
            </a:r>
            <a:r>
              <a:rPr lang="tr-TR" sz="2400" dirty="0">
                <a:latin typeface="Arial" panose="020B0604020202020204" pitchFamily="34" charset="0"/>
                <a:cs typeface="Arial" panose="020B0604020202020204" pitchFamily="34" charset="0"/>
              </a:rPr>
              <a:t>aktarılmasından  en üst düzeyde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sorumludur</a:t>
            </a:r>
            <a:r>
              <a:rPr lang="tr-TR" sz="2400" dirty="0">
                <a:latin typeface="Arial" panose="020B0604020202020204" pitchFamily="34" charset="0"/>
                <a:cs typeface="Arial" panose="020B0604020202020204" pitchFamily="34" charset="0"/>
              </a:rPr>
              <a:t>.</a:t>
            </a: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41839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124744"/>
            <a:ext cx="7056784" cy="504056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Türkiye’de yapılan önemli çalışmalardan biri de MEB’in ECVET üzerine, paydaşların görüşlerini yansıtan ülke raporudur. </a:t>
            </a:r>
            <a:endParaRPr lang="tr-TR" sz="2400" dirty="0">
              <a:latin typeface="Arial" panose="020B0604020202020204" pitchFamily="34" charset="0"/>
              <a:cs typeface="Arial" panose="020B0604020202020204" pitchFamily="34" charset="0"/>
            </a:endParaRPr>
          </a:p>
          <a:p>
            <a:pPr lvl="0" algn="just"/>
            <a:endParaRPr lang="tr-TR" sz="2400" dirty="0">
              <a:latin typeface="Arial" panose="020B0604020202020204" pitchFamily="34" charset="0"/>
              <a:cs typeface="Arial" panose="020B0604020202020204" pitchFamily="34" charset="0"/>
            </a:endParaRPr>
          </a:p>
          <a:p>
            <a:pPr lvl="0" algn="just"/>
            <a:r>
              <a:rPr lang="tr-TR" sz="2400" dirty="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rapora </a:t>
            </a:r>
            <a:r>
              <a:rPr lang="tr-TR" sz="2400" dirty="0">
                <a:latin typeface="Arial" panose="020B0604020202020204" pitchFamily="34" charset="0"/>
                <a:cs typeface="Arial" panose="020B0604020202020204" pitchFamily="34" charset="0"/>
              </a:rPr>
              <a:t>göre: Türkiye’de </a:t>
            </a:r>
            <a:r>
              <a:rPr lang="tr-TR" sz="2400" dirty="0">
                <a:latin typeface="Arial" panose="020B0604020202020204" pitchFamily="34" charset="0"/>
                <a:cs typeface="Arial" panose="020B0604020202020204" pitchFamily="34" charset="0"/>
              </a:rPr>
              <a:t>özel bir </a:t>
            </a:r>
            <a:r>
              <a:rPr lang="tr-TR" sz="2400" dirty="0">
                <a:latin typeface="Arial" panose="020B0604020202020204" pitchFamily="34" charset="0"/>
                <a:cs typeface="Arial" panose="020B0604020202020204" pitchFamily="34" charset="0"/>
              </a:rPr>
              <a:t>ECVET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yaklaşımı </a:t>
            </a:r>
            <a:r>
              <a:rPr lang="tr-TR" sz="2400" dirty="0">
                <a:latin typeface="Arial" panose="020B0604020202020204" pitchFamily="34" charset="0"/>
                <a:cs typeface="Arial" panose="020B0604020202020204" pitchFamily="34" charset="0"/>
              </a:rPr>
              <a:t>müzakere edilmiş ve bu yaklaşım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AB </a:t>
            </a:r>
            <a:r>
              <a:rPr lang="tr-TR" sz="2400" dirty="0">
                <a:latin typeface="Arial" panose="020B0604020202020204" pitchFamily="34" charset="0"/>
                <a:cs typeface="Arial" panose="020B0604020202020204" pitchFamily="34" charset="0"/>
              </a:rPr>
              <a:t>üye devletlerinin </a:t>
            </a:r>
            <a:r>
              <a:rPr lang="tr-TR" sz="2400" dirty="0">
                <a:latin typeface="Arial" panose="020B0604020202020204" pitchFamily="34" charset="0"/>
                <a:cs typeface="Arial" panose="020B0604020202020204" pitchFamily="34" charset="0"/>
              </a:rPr>
              <a:t>uygulamalarından edinilen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tecrübelere dayandırılmıştır.</a:t>
            </a:r>
          </a:p>
          <a:p>
            <a:pPr lvl="0" algn="just"/>
            <a:r>
              <a:rPr lang="tr-TR" sz="2400" dirty="0">
                <a:latin typeface="Arial" panose="020B0604020202020204" pitchFamily="34" charset="0"/>
                <a:cs typeface="Arial" panose="020B0604020202020204" pitchFamily="34" charset="0"/>
              </a:rPr>
              <a:t> </a:t>
            </a:r>
          </a:p>
          <a:p>
            <a:pPr lvl="0" algn="just"/>
            <a:r>
              <a:rPr lang="tr-TR" sz="2400" dirty="0">
                <a:latin typeface="Arial" panose="020B0604020202020204" pitchFamily="34" charset="0"/>
                <a:cs typeface="Arial" panose="020B0604020202020204" pitchFamily="34" charset="0"/>
              </a:rPr>
              <a:t>Yapılan </a:t>
            </a:r>
            <a:r>
              <a:rPr lang="tr-TR" sz="2400" dirty="0">
                <a:latin typeface="Arial" panose="020B0604020202020204" pitchFamily="34" charset="0"/>
                <a:cs typeface="Arial" panose="020B0604020202020204" pitchFamily="34" charset="0"/>
              </a:rPr>
              <a:t>raporlamada bir eylem planı ve Türkiye </a:t>
            </a:r>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ile </a:t>
            </a:r>
            <a:r>
              <a:rPr lang="tr-TR" sz="2400" dirty="0">
                <a:latin typeface="Arial" panose="020B0604020202020204" pitchFamily="34" charset="0"/>
                <a:cs typeface="Arial" panose="020B0604020202020204" pitchFamily="34" charset="0"/>
              </a:rPr>
              <a:t>ilgili bir ECVET </a:t>
            </a:r>
            <a:r>
              <a:rPr lang="tr-TR" sz="2400" dirty="0">
                <a:latin typeface="Arial" panose="020B0604020202020204" pitchFamily="34" charset="0"/>
                <a:cs typeface="Arial" panose="020B0604020202020204" pitchFamily="34" charset="0"/>
              </a:rPr>
              <a:t>müzakere dokümanı </a:t>
            </a:r>
            <a:br>
              <a:rPr lang="tr-TR" sz="2400" dirty="0">
                <a:latin typeface="Arial" panose="020B0604020202020204" pitchFamily="34" charset="0"/>
                <a:cs typeface="Arial" panose="020B0604020202020204" pitchFamily="34" charset="0"/>
              </a:rPr>
            </a:br>
            <a:r>
              <a:rPr lang="tr-TR" sz="2400" dirty="0">
                <a:latin typeface="Arial" panose="020B0604020202020204" pitchFamily="34" charset="0"/>
                <a:cs typeface="Arial" panose="020B0604020202020204" pitchFamily="34" charset="0"/>
              </a:rPr>
              <a:t>hazırlanmıştır</a:t>
            </a:r>
            <a:r>
              <a:rPr lang="tr-TR" sz="2400" dirty="0">
                <a:latin typeface="Arial" panose="020B0604020202020204" pitchFamily="34" charset="0"/>
                <a:cs typeface="Arial" panose="020B0604020202020204" pitchFamily="34" charset="0"/>
              </a:rPr>
              <a:t>. </a:t>
            </a: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381458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287688" y="1124744"/>
            <a:ext cx="7056784" cy="5040560"/>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tr-TR" sz="2400" dirty="0">
                <a:latin typeface="Arial" panose="020B0604020202020204" pitchFamily="34" charset="0"/>
                <a:cs typeface="Arial" panose="020B0604020202020204" pitchFamily="34" charset="0"/>
              </a:rPr>
              <a:t>Bu eylem planına uygun olarak, ECVET ile ilgili  farklı aktörlerin katılımı ile odak grup toplantıları düzenlenmiş </a:t>
            </a:r>
            <a:r>
              <a:rPr lang="tr-TR" sz="2400" dirty="0">
                <a:latin typeface="Arial" panose="020B0604020202020204" pitchFamily="34" charset="0"/>
                <a:cs typeface="Arial" panose="020B0604020202020204" pitchFamily="34" charset="0"/>
              </a:rPr>
              <a:t>ve MEÖ müfredatında                    </a:t>
            </a:r>
            <a:r>
              <a:rPr lang="tr-TR" sz="2400" dirty="0">
                <a:latin typeface="Arial" panose="020B0604020202020204" pitchFamily="34" charset="0"/>
                <a:cs typeface="Arial" panose="020B0604020202020204" pitchFamily="34" charset="0"/>
              </a:rPr>
              <a:t>kredilendirmeyi benimseyen bir yaklaşım           üzerinde anlaşmaya varılmıştır. Bunu takiben,    bilgi birikimi, beceriler ve yetkinliklere dayalı tüm öğrenme çıktılarının kredi puanları ile                 eşleştirilmesi için ulusal bir kredi transferi           sisteminin geliştirilmesi için çalışmalar                başlatılmıştır.</a:t>
            </a: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181824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 xmlns:a16="http://schemas.microsoft.com/office/drawing/2014/main" id="{B5347B2A-B11C-4E87-9AB7-38A4F1B1A968}"/>
              </a:ext>
            </a:extLst>
          </p:cNvPr>
          <p:cNvSpPr txBox="1">
            <a:spLocks/>
          </p:cNvSpPr>
          <p:nvPr/>
        </p:nvSpPr>
        <p:spPr>
          <a:xfrm>
            <a:off x="3431704" y="1628800"/>
            <a:ext cx="7056784" cy="3312368"/>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2400" dirty="0">
                <a:latin typeface="Arial" panose="020B0604020202020204" pitchFamily="34" charset="0"/>
                <a:cs typeface="Arial" panose="020B0604020202020204" pitchFamily="34" charset="0"/>
              </a:rPr>
              <a:t>Türkiye’de </a:t>
            </a:r>
            <a:r>
              <a:rPr lang="tr-TR" sz="2400" dirty="0" err="1">
                <a:latin typeface="Arial" panose="020B0604020202020204" pitchFamily="34" charset="0"/>
                <a:cs typeface="Arial" panose="020B0604020202020204" pitchFamily="34" charset="0"/>
              </a:rPr>
              <a:t>Hayatboyu</a:t>
            </a:r>
            <a:r>
              <a:rPr lang="tr-TR" sz="2400" dirty="0">
                <a:latin typeface="Arial" panose="020B0604020202020204" pitchFamily="34" charset="0"/>
                <a:cs typeface="Arial" panose="020B0604020202020204" pitchFamily="34" charset="0"/>
              </a:rPr>
              <a:t> öğrenme kapsamında bir ECVET sistemi geliştirilmesinin gerekliliği ilk kez 2007 yılındaki uluslararası toplantıda ele alınmış ve bu yönde çalışmalara ağırlık verilmiştir.</a:t>
            </a:r>
          </a:p>
        </p:txBody>
      </p:sp>
      <p:pic>
        <p:nvPicPr>
          <p:cNvPr id="3" name="2 Resim" descr="UALOGOLAR.png"/>
          <p:cNvPicPr>
            <a:picLocks noChangeAspect="1"/>
          </p:cNvPicPr>
          <p:nvPr/>
        </p:nvPicPr>
        <p:blipFill>
          <a:blip r:embed="rId2" cstate="print"/>
          <a:stretch>
            <a:fillRect/>
          </a:stretch>
        </p:blipFill>
        <p:spPr>
          <a:xfrm>
            <a:off x="4881554" y="6039516"/>
            <a:ext cx="4286280" cy="818485"/>
          </a:xfrm>
          <a:prstGeom prst="rect">
            <a:avLst/>
          </a:prstGeom>
        </p:spPr>
      </p:pic>
    </p:spTree>
    <p:extLst>
      <p:ext uri="{BB962C8B-B14F-4D97-AF65-F5344CB8AC3E}">
        <p14:creationId xmlns:p14="http://schemas.microsoft.com/office/powerpoint/2010/main" val="21254031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TotalTime>
  <Words>882</Words>
  <Application>Microsoft Office PowerPoint</Application>
  <PresentationFormat>Geniş ekran</PresentationFormat>
  <Paragraphs>100</Paragraphs>
  <Slides>27</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맑은 고딕</vt:lpstr>
      <vt:lpstr>Arial</vt:lpstr>
      <vt:lpstr>Calibri</vt:lpstr>
      <vt:lpstr>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ECVET Tematik İzleme            Toplantısı Çözüm Önerileri</vt:lpstr>
      <vt:lpstr>ECVET Tematik İzleme            Toplantısı Çözüm Önerileri</vt:lpstr>
      <vt:lpstr>Projemiz Kapsamında ECVET Mevcut Durum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ronaldinho424</cp:lastModifiedBy>
  <cp:revision>74</cp:revision>
  <dcterms:created xsi:type="dcterms:W3CDTF">2014-04-01T16:35:38Z</dcterms:created>
  <dcterms:modified xsi:type="dcterms:W3CDTF">2018-04-25T06:35:04Z</dcterms:modified>
</cp:coreProperties>
</file>