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85" r:id="rId16"/>
    <p:sldId id="286" r:id="rId17"/>
    <p:sldId id="273" r:id="rId18"/>
    <p:sldId id="275" r:id="rId19"/>
    <p:sldId id="276" r:id="rId20"/>
    <p:sldId id="277" r:id="rId21"/>
    <p:sldId id="279" r:id="rId22"/>
    <p:sldId id="287" r:id="rId23"/>
    <p:sldId id="280" r:id="rId24"/>
    <p:sldId id="281" r:id="rId25"/>
    <p:sldId id="282" r:id="rId26"/>
    <p:sldId id="271" r:id="rId27"/>
    <p:sldId id="284" r:id="rId2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1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Sayfa1!$A$2:$A$7</c:f>
              <c:strCache>
                <c:ptCount val="6"/>
                <c:pt idx="0">
                  <c:v>Legislation</c:v>
                </c:pt>
                <c:pt idx="1">
                  <c:v>Teachers can not have enough information</c:v>
                </c:pt>
                <c:pt idx="2">
                  <c:v>Occupational Foreign Language Problem</c:v>
                </c:pt>
                <c:pt idx="3">
                  <c:v>Existing Class Passing System Not Conforming to Ecvet</c:v>
                </c:pt>
                <c:pt idx="4">
                  <c:v>Teachers Avoiding Projects Due to Bureaucratic Obstacles</c:v>
                </c:pt>
                <c:pt idx="5">
                  <c:v>Failure to Provide Training Accreditation by Creating Occupational Standards</c:v>
                </c:pt>
              </c:strCache>
            </c:strRef>
          </c:cat>
          <c:val>
            <c:numRef>
              <c:f>Sayfa1!$B$2:$B$7</c:f>
              <c:numCache>
                <c:formatCode>General</c:formatCode>
                <c:ptCount val="6"/>
                <c:pt idx="0">
                  <c:v>34</c:v>
                </c:pt>
                <c:pt idx="1">
                  <c:v>20</c:v>
                </c:pt>
                <c:pt idx="2">
                  <c:v>12</c:v>
                </c:pt>
                <c:pt idx="3">
                  <c:v>19</c:v>
                </c:pt>
                <c:pt idx="4">
                  <c:v>6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0830000325014588"/>
          <c:y val="0"/>
          <c:w val="0.37943954616381442"/>
          <c:h val="1"/>
        </c:manualLayout>
      </c:layout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A little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6</c:v>
                </c:pt>
                <c:pt idx="1">
                  <c:v>62</c:v>
                </c:pt>
                <c:pt idx="2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15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96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99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92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92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92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sz="2160" b="1" i="0" u="none" strike="noStrike" baseline="0" dirty="0" err="1" smtClean="0">
                <a:effectLst/>
              </a:rPr>
              <a:t>Participation</a:t>
            </a:r>
            <a:r>
              <a:rPr lang="tr-TR" sz="2160" b="1" i="0" u="none" strike="noStrike" baseline="0" dirty="0" smtClean="0">
                <a:effectLst/>
              </a:rPr>
              <a:t> in </a:t>
            </a:r>
            <a:r>
              <a:rPr lang="tr-TR" sz="2160" b="1" i="0" u="none" strike="noStrike" baseline="0" dirty="0" err="1" smtClean="0">
                <a:effectLst/>
              </a:rPr>
              <a:t>the</a:t>
            </a:r>
            <a:r>
              <a:rPr lang="tr-TR" sz="2160" b="1" i="0" u="none" strike="noStrike" baseline="0" dirty="0" smtClean="0">
                <a:effectLst/>
              </a:rPr>
              <a:t> </a:t>
            </a:r>
            <a:r>
              <a:rPr lang="tr-TR" sz="2160" b="1" i="0" u="none" strike="noStrike" baseline="0" dirty="0" err="1" smtClean="0">
                <a:effectLst/>
              </a:rPr>
              <a:t>survey</a:t>
            </a:r>
            <a:r>
              <a:rPr lang="tr-TR" sz="2160" b="1" i="0" u="none" strike="noStrike" baseline="0" dirty="0" smtClean="0">
                <a:effectLst/>
              </a:rPr>
              <a:t> </a:t>
            </a:r>
          </a:p>
          <a:p>
            <a:pPr>
              <a:defRPr/>
            </a:pPr>
            <a:r>
              <a:rPr lang="tr-TR" dirty="0" smtClean="0"/>
              <a:t>(Project </a:t>
            </a:r>
            <a:r>
              <a:rPr lang="tr-TR" dirty="0" err="1" smtClean="0"/>
              <a:t>partners</a:t>
            </a:r>
            <a:r>
              <a:rPr lang="tr-TR" dirty="0" smtClean="0"/>
              <a:t>)</a:t>
            </a:r>
            <a:endParaRPr lang="en-US" dirty="0"/>
          </a:p>
        </c:rich>
      </c:tx>
      <c:layout>
        <c:manualLayout>
          <c:xMode val="edge"/>
          <c:yMode val="edge"/>
          <c:x val="0.11041148489170137"/>
          <c:y val="6.899910850013951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Ankete Katılım</c:v>
                </c:pt>
              </c:strCache>
            </c:strRef>
          </c:tx>
          <c:dLbls>
            <c:dLbl>
              <c:idx val="1"/>
              <c:layout>
                <c:manualLayout>
                  <c:x val="-0.1218591925160243"/>
                  <c:y val="-0.139094301175208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4"/>
                <c:pt idx="0">
                  <c:v>Turkey</c:v>
                </c:pt>
                <c:pt idx="1">
                  <c:v>Germany</c:v>
                </c:pt>
                <c:pt idx="2">
                  <c:v>Spain</c:v>
                </c:pt>
                <c:pt idx="3">
                  <c:v>Italy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35</c:v>
                </c:pt>
                <c:pt idx="1">
                  <c:v>12</c:v>
                </c:pt>
                <c:pt idx="2">
                  <c:v>28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dLbls>
            <c:dLbl>
              <c:idx val="0"/>
              <c:layout>
                <c:manualLayout>
                  <c:x val="-3.4037370333337445E-2"/>
                  <c:y val="9.77763581824243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A Little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6</c:v>
                </c:pt>
                <c:pt idx="1">
                  <c:v>82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dLbls>
            <c:dLbl>
              <c:idx val="0"/>
              <c:layout>
                <c:manualLayout>
                  <c:x val="-0.10589152645590826"/>
                  <c:y val="0.1718514609487833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A little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15</c:v>
                </c:pt>
                <c:pt idx="1">
                  <c:v>47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A little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2</c:v>
                </c:pt>
                <c:pt idx="1">
                  <c:v>20</c:v>
                </c:pt>
                <c:pt idx="2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A little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17</c:v>
                </c:pt>
                <c:pt idx="1">
                  <c:v>47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42</c:v>
                </c:pt>
                <c:pt idx="1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6838139016299767"/>
          <c:y val="0.38929747799083475"/>
          <c:w val="0.15918122192772238"/>
          <c:h val="0.2214050440183309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A little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1</c:v>
                </c:pt>
                <c:pt idx="1">
                  <c:v>80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E3C05-40F8-4C83-BF60-8F314522C946}" type="datetimeFigureOut">
              <a:rPr lang="tr-TR" smtClean="0"/>
              <a:pPr/>
              <a:t>25.04.2018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5A7C2-9CE1-4244-AAD6-C99D3EECBE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03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Kredi</a:t>
            </a:r>
            <a:r>
              <a:rPr lang="tr-TR" baseline="0" dirty="0" smtClean="0"/>
              <a:t> Transfer </a:t>
            </a:r>
            <a:r>
              <a:rPr lang="tr-TR" baseline="0" dirty="0" err="1" smtClean="0"/>
              <a:t>Sistemi:Öğrenme</a:t>
            </a:r>
            <a:r>
              <a:rPr lang="tr-TR" baseline="0" dirty="0" smtClean="0"/>
              <a:t> kazanımlarına dayalı çalışma yükünün sayısal olarak ifade edilmesidir.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5A7C2-9CE1-4244-AAD6-C99D3EECBE8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545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5A7C2-9CE1-4244-AAD6-C99D3EECBE80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07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31637" y="1268760"/>
            <a:ext cx="8750763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845429" y="1844825"/>
            <a:ext cx="8750763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729" r:id="rId12"/>
    <p:sldLayoutId id="214748373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 rot="5400000">
            <a:off x="3116187" y="2124845"/>
            <a:ext cx="2232248" cy="5416623"/>
          </a:xfrm>
          <a:prstGeom prst="round2SameRect">
            <a:avLst/>
          </a:prstGeom>
          <a:solidFill>
            <a:srgbClr val="FF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838299" y="3955992"/>
            <a:ext cx="47880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CURRENT </a:t>
            </a:r>
            <a:r>
              <a:rPr lang="en-US" altLang="ko-KR" sz="36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SITUATION </a:t>
            </a:r>
            <a:r>
              <a:rPr lang="tr-TR" altLang="ko-KR" sz="36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OF ECVET </a:t>
            </a:r>
            <a:r>
              <a:rPr lang="en-US" altLang="ko-KR" sz="36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 </a:t>
            </a:r>
            <a:r>
              <a:rPr lang="en-US" altLang="ko-KR" sz="36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TURKEY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74FAB129-9FF4-4379-9CFF-C30B24FA4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402536"/>
            <a:ext cx="3864004" cy="3314495"/>
          </a:xfrm>
          <a:prstGeom prst="rect">
            <a:avLst/>
          </a:prstGeom>
        </p:spPr>
      </p:pic>
      <p:pic>
        <p:nvPicPr>
          <p:cNvPr id="6" name="5 Resim" descr="UALOGOLA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44" y="0"/>
            <a:ext cx="5429256" cy="103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215680" y="1988840"/>
            <a:ext cx="7056784" cy="2736304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Turkey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already adopted the use of eight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reference levels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Qualifications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relating to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European Qualifications Framework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740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287688" y="1124744"/>
            <a:ext cx="7056784" cy="3312368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MYK is a leading institution which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accredidates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voluntary professional organizations to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national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Accredited organizations continue to improve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MS.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MYK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also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important responsibilities for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evaluation and approval of learning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outcomes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gai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all individuals.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02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287688" y="1124744"/>
            <a:ext cx="7056784" cy="5040560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ECVET in Turkey 's support efforts by the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Turkish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National Agency was founded in 2014,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continued and even strengthened by the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ECVET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National Team.</a:t>
            </a:r>
          </a:p>
          <a:p>
            <a:pPr lvl="0"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Team; It has an extremely broad participatory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structure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consisting of MEB, General Directorate of European Union and External Relations,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Directorate of Lifelong Learning,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Directorate of Vocational and Technical Education, Vocational High Schools, YÖK, FMC, TÜRK-İŞ, HAK-İŞ, TİSK and TESK.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4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287688" y="1124744"/>
            <a:ext cx="7056784" cy="5040560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Turkish National Agency continues its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activities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related to ECVET with the Ministry of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Ministry units and sector cooperation.</a:t>
            </a:r>
          </a:p>
          <a:p>
            <a:pPr lvl="0"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ECVET Thematic Monitoring Meeting held on 25-26 December 2015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of the important work done in Turkey facing ECVET.</a:t>
            </a:r>
          </a:p>
          <a:p>
            <a:pPr lvl="0"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study provides support for the ECVET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issue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Turkey and is one of the most important studies that revealed all the details.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44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280752" y="620688"/>
            <a:ext cx="7063720" cy="6006353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table below shows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situation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Turkey's National Agency of ECVET in workshops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conducted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2015 and the obstacles and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it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4 Grafik"/>
          <p:cNvGraphicFramePr/>
          <p:nvPr>
            <p:extLst>
              <p:ext uri="{D42A27DB-BD31-4B8C-83A1-F6EECF244321}">
                <p14:modId xmlns:p14="http://schemas.microsoft.com/office/powerpoint/2010/main" val="1954562566"/>
              </p:ext>
            </p:extLst>
          </p:nvPr>
        </p:nvGraphicFramePr>
        <p:xfrm>
          <a:off x="3809984" y="2571744"/>
          <a:ext cx="6215106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5376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43672" y="332656"/>
            <a:ext cx="7524328" cy="1152128"/>
          </a:xfrm>
        </p:spPr>
        <p:txBody>
          <a:bodyPr>
            <a:normAutofit fontScale="90000"/>
          </a:bodyPr>
          <a:lstStyle/>
          <a:p>
            <a:r>
              <a:rPr lang="en-US" dirty="0"/>
              <a:t>ECVET Thematic Monitoring Assembly Solution Suggestions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3359696" y="1785926"/>
            <a:ext cx="6840760" cy="4968552"/>
          </a:xfrm>
        </p:spPr>
        <p:txBody>
          <a:bodyPr>
            <a:noAutofit/>
          </a:bodyPr>
          <a:lstStyle/>
          <a:p>
            <a:r>
              <a:rPr lang="en-US" sz="2000" dirty="0"/>
              <a:t>1- In terms of legislation;</a:t>
            </a:r>
          </a:p>
          <a:p>
            <a:r>
              <a:rPr lang="en-US" sz="2000" dirty="0"/>
              <a:t>Measurement and evaluation system according to Learning Outcomes</a:t>
            </a:r>
          </a:p>
          <a:p>
            <a:r>
              <a:rPr lang="en-US" sz="2000" dirty="0"/>
              <a:t>Ministry of National Education (</a:t>
            </a:r>
            <a:r>
              <a:rPr lang="en-US" sz="2000" dirty="0" err="1"/>
              <a:t>MoNE</a:t>
            </a:r>
            <a:r>
              <a:rPr lang="en-US" sz="2000" dirty="0"/>
              <a:t>), Provincial and Provincial National Education Directorates, which are the regional education authorities, and the transfer of authority to the schools, approval and acceptance of the acquired skills</a:t>
            </a:r>
          </a:p>
          <a:p>
            <a:r>
              <a:rPr lang="en-US" sz="2000" dirty="0"/>
              <a:t>Transfer of Professional Measurement and Evaluation to the authorized institutions</a:t>
            </a:r>
          </a:p>
          <a:p>
            <a:r>
              <a:rPr lang="en-US" sz="2000" dirty="0"/>
              <a:t>Bringing stakeholder institutions together when issuing regulations</a:t>
            </a:r>
          </a:p>
          <a:p>
            <a:r>
              <a:rPr lang="en-US" sz="2000" dirty="0"/>
              <a:t>Accelerating the bureaucracy,</a:t>
            </a:r>
          </a:p>
          <a:p>
            <a:r>
              <a:rPr lang="en-US" sz="2000" dirty="0"/>
              <a:t>Making joint arrangements </a:t>
            </a:r>
            <a:r>
              <a:rPr lang="en-US" sz="2000" dirty="0"/>
              <a:t>for</a:t>
            </a:r>
            <a:r>
              <a:rPr lang="tr-TR" sz="2000" dirty="0"/>
              <a:t> </a:t>
            </a:r>
            <a:r>
              <a:rPr lang="tr-TR" sz="2000" dirty="0" err="1"/>
              <a:t>crediting</a:t>
            </a:r>
            <a:endParaRPr lang="tr-TR" sz="2000" dirty="0"/>
          </a:p>
        </p:txBody>
      </p:sp>
      <p:pic>
        <p:nvPicPr>
          <p:cNvPr id="6" name="5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31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43672" y="214290"/>
            <a:ext cx="7524328" cy="10695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Obstacles To The Implementation of </a:t>
            </a:r>
            <a:r>
              <a:rPr lang="en-US" dirty="0" err="1" smtClean="0"/>
              <a:t>Ecvet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3431704" y="1672308"/>
            <a:ext cx="7128792" cy="5328592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200" dirty="0"/>
              <a:t>The realization of more awareness activities on ECVET,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More emphasis is given to Vocational Foreign Education,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Teachers' support for implementation of change and mobility projects,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Making the necessary incentive (and compulsory) laws and regulations for the recognition of prior learning and for the professional certification to spread throughout the country,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Proliferation of accredited testing centers and accreditation of Vocational Training are required.</a:t>
            </a:r>
            <a:endParaRPr lang="tr-TR" sz="2200" dirty="0"/>
          </a:p>
        </p:txBody>
      </p:sp>
      <p:pic>
        <p:nvPicPr>
          <p:cNvPr id="5" name="4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49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43672" y="357166"/>
            <a:ext cx="7524328" cy="1069514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Situation Analysis of ECVET under the scope of our project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3024166" y="1857364"/>
            <a:ext cx="7416824" cy="1584176"/>
          </a:xfrm>
        </p:spPr>
        <p:txBody>
          <a:bodyPr>
            <a:normAutofit/>
          </a:bodyPr>
          <a:lstStyle/>
          <a:p>
            <a:r>
              <a:rPr lang="en-US" sz="2200" dirty="0"/>
              <a:t>In order to measure the level of knowledge that managers and teachers have about the ECVET tool, 100 from Turkey, 283 projects from different categories of people from partner countries participated.</a:t>
            </a:r>
            <a:endParaRPr lang="tr-TR" sz="2200" dirty="0"/>
          </a:p>
        </p:txBody>
      </p:sp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3853708768"/>
              </p:ext>
            </p:extLst>
          </p:nvPr>
        </p:nvGraphicFramePr>
        <p:xfrm>
          <a:off x="6744072" y="3169491"/>
          <a:ext cx="352839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6 Resim" descr="UALOGOL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59896" y="6121819"/>
            <a:ext cx="4000528" cy="7639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95" y="3356993"/>
            <a:ext cx="3169006" cy="276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949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334734"/>
              </p:ext>
            </p:extLst>
          </p:nvPr>
        </p:nvGraphicFramePr>
        <p:xfrm>
          <a:off x="3071664" y="2348880"/>
          <a:ext cx="388843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3215680" y="548680"/>
            <a:ext cx="6563072" cy="72008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1) When asked whether ECVET is known or not;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451454"/>
              </p:ext>
            </p:extLst>
          </p:nvPr>
        </p:nvGraphicFramePr>
        <p:xfrm>
          <a:off x="6809474" y="2348880"/>
          <a:ext cx="388843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4007768" y="2139555"/>
            <a:ext cx="893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/>
              <a:t>Turkey</a:t>
            </a:r>
            <a:endParaRPr lang="tr-TR" b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7248129" y="2148009"/>
            <a:ext cx="277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/>
              <a:t>The</a:t>
            </a:r>
            <a:r>
              <a:rPr lang="tr-TR" sz="2400" b="1" dirty="0"/>
              <a:t> Project </a:t>
            </a:r>
            <a:r>
              <a:rPr lang="tr-TR" sz="2400" b="1" dirty="0" err="1"/>
              <a:t>Partners</a:t>
            </a:r>
            <a:endParaRPr lang="tr-TR" sz="2400" b="1" dirty="0"/>
          </a:p>
        </p:txBody>
      </p:sp>
      <p:pic>
        <p:nvPicPr>
          <p:cNvPr id="7" name="6 Resim" descr="UALOGOL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02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2999656" y="404664"/>
            <a:ext cx="7488832" cy="1224136"/>
          </a:xfrm>
        </p:spPr>
        <p:txBody>
          <a:bodyPr>
            <a:noAutofit/>
          </a:bodyPr>
          <a:lstStyle/>
          <a:p>
            <a:pPr lvl="0"/>
            <a:r>
              <a:rPr lang="en-US" sz="2800" b="1" dirty="0"/>
              <a:t>2) Do you know why educational institutions use </a:t>
            </a:r>
            <a:r>
              <a:rPr lang="en-US" sz="2800" b="1" dirty="0" err="1"/>
              <a:t>ecvet</a:t>
            </a:r>
            <a:r>
              <a:rPr lang="en-US" sz="2800" b="1" dirty="0"/>
              <a:t>?</a:t>
            </a:r>
            <a:endParaRPr lang="tr-TR" sz="2800" b="1" dirty="0"/>
          </a:p>
        </p:txBody>
      </p:sp>
      <p:graphicFrame>
        <p:nvGraphicFramePr>
          <p:cNvPr id="7" name="Grafik 6"/>
          <p:cNvGraphicFramePr/>
          <p:nvPr>
            <p:extLst>
              <p:ext uri="{D42A27DB-BD31-4B8C-83A1-F6EECF244321}">
                <p14:modId xmlns:p14="http://schemas.microsoft.com/office/powerpoint/2010/main" val="757912664"/>
              </p:ext>
            </p:extLst>
          </p:nvPr>
        </p:nvGraphicFramePr>
        <p:xfrm>
          <a:off x="2855640" y="1844824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k 8"/>
          <p:cNvGraphicFramePr/>
          <p:nvPr>
            <p:extLst>
              <p:ext uri="{D42A27DB-BD31-4B8C-83A1-F6EECF244321}">
                <p14:modId xmlns:p14="http://schemas.microsoft.com/office/powerpoint/2010/main" val="245146776"/>
              </p:ext>
            </p:extLst>
          </p:nvPr>
        </p:nvGraphicFramePr>
        <p:xfrm>
          <a:off x="6533202" y="1916832"/>
          <a:ext cx="4104456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3935760" y="1484784"/>
            <a:ext cx="893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/>
              <a:t>Turkey</a:t>
            </a:r>
            <a:endParaRPr lang="tr-TR" b="1" dirty="0"/>
          </a:p>
        </p:txBody>
      </p:sp>
      <p:pic>
        <p:nvPicPr>
          <p:cNvPr id="8" name="7 Resim" descr="UALOGOL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  <p:sp>
        <p:nvSpPr>
          <p:cNvPr id="12" name="Metin kutusu 8"/>
          <p:cNvSpPr txBox="1"/>
          <p:nvPr/>
        </p:nvSpPr>
        <p:spPr>
          <a:xfrm>
            <a:off x="6953257" y="1571613"/>
            <a:ext cx="277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/>
              <a:t>The</a:t>
            </a:r>
            <a:r>
              <a:rPr lang="tr-TR" sz="2400" b="1" dirty="0"/>
              <a:t> Project </a:t>
            </a:r>
            <a:r>
              <a:rPr lang="tr-TR" sz="2400" b="1" dirty="0" err="1"/>
              <a:t>Partners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1083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xmlns="" id="{36F9740D-BE63-41CE-860A-A50A97964FD5}"/>
              </a:ext>
            </a:extLst>
          </p:cNvPr>
          <p:cNvSpPr txBox="1">
            <a:spLocks/>
          </p:cNvSpPr>
          <p:nvPr/>
        </p:nvSpPr>
        <p:spPr>
          <a:xfrm>
            <a:off x="3647728" y="361877"/>
            <a:ext cx="9144000" cy="106951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tr-TR" altLang="ko-KR" dirty="0">
                <a:solidFill>
                  <a:schemeClr val="tx1"/>
                </a:solidFill>
                <a:ea typeface="맑은 고딕" pitchFamily="50" charset="-127"/>
              </a:rPr>
              <a:t>WHAT IS ECVET?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359696" y="1844824"/>
            <a:ext cx="7056784" cy="3600400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ECVET is a useful tool that aims to facilitate the transfer and accumulation of learning outcomes of individuals who transition from one learning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environment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another and / or from one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qualifications to another.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3215680" y="332656"/>
            <a:ext cx="6563072" cy="864096"/>
          </a:xfrm>
        </p:spPr>
        <p:txBody>
          <a:bodyPr>
            <a:noAutofit/>
          </a:bodyPr>
          <a:lstStyle/>
          <a:p>
            <a:r>
              <a:rPr lang="en-US" sz="2800" b="1" dirty="0"/>
              <a:t>3) Have you ever done international mobility before?</a:t>
            </a:r>
            <a:endParaRPr lang="tr-TR" sz="2800" b="1" dirty="0"/>
          </a:p>
        </p:txBody>
      </p:sp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3338306503"/>
              </p:ext>
            </p:extLst>
          </p:nvPr>
        </p:nvGraphicFramePr>
        <p:xfrm>
          <a:off x="2999656" y="2405112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k 6"/>
          <p:cNvGraphicFramePr/>
          <p:nvPr>
            <p:extLst>
              <p:ext uri="{D42A27DB-BD31-4B8C-83A1-F6EECF244321}">
                <p14:modId xmlns:p14="http://schemas.microsoft.com/office/powerpoint/2010/main" val="4050033815"/>
              </p:ext>
            </p:extLst>
          </p:nvPr>
        </p:nvGraphicFramePr>
        <p:xfrm>
          <a:off x="6744072" y="2405112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4223792" y="2117080"/>
            <a:ext cx="893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/>
              <a:t>Turkey</a:t>
            </a:r>
            <a:endParaRPr lang="tr-TR" b="1" dirty="0"/>
          </a:p>
        </p:txBody>
      </p:sp>
      <p:pic>
        <p:nvPicPr>
          <p:cNvPr id="10" name="9 Resim" descr="UALOGOL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  <p:sp>
        <p:nvSpPr>
          <p:cNvPr id="11" name="Metin kutusu 8"/>
          <p:cNvSpPr txBox="1"/>
          <p:nvPr/>
        </p:nvSpPr>
        <p:spPr>
          <a:xfrm>
            <a:off x="7248129" y="2148009"/>
            <a:ext cx="277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/>
              <a:t>The</a:t>
            </a:r>
            <a:r>
              <a:rPr lang="tr-TR" sz="2400" b="1" dirty="0"/>
              <a:t> Project </a:t>
            </a:r>
            <a:r>
              <a:rPr lang="tr-TR" sz="2400" b="1" dirty="0" err="1"/>
              <a:t>Partners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60805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3143672" y="260649"/>
            <a:ext cx="7344816" cy="1656184"/>
          </a:xfrm>
        </p:spPr>
        <p:txBody>
          <a:bodyPr>
            <a:noAutofit/>
          </a:bodyPr>
          <a:lstStyle/>
          <a:p>
            <a:r>
              <a:rPr lang="en-US" sz="2800" b="1" dirty="0"/>
              <a:t>Do you know the </a:t>
            </a:r>
            <a:r>
              <a:rPr lang="en-US" sz="2800" b="1" dirty="0"/>
              <a:t>concepts</a:t>
            </a:r>
            <a:r>
              <a:rPr lang="tr-TR" sz="2800" b="1" dirty="0"/>
              <a:t> of </a:t>
            </a:r>
            <a:r>
              <a:rPr lang="en-US" sz="2800" b="1" dirty="0"/>
              <a:t>ECVET </a:t>
            </a:r>
            <a:r>
              <a:rPr lang="en-US" sz="2800" b="1" dirty="0"/>
              <a:t>Learning Outcomes, Unit, Learning Agreement, Memorandum of Understanding, Qualifications, etc. </a:t>
            </a:r>
            <a:endParaRPr lang="tr-TR" sz="2800" b="1" dirty="0"/>
          </a:p>
        </p:txBody>
      </p:sp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val="2190806913"/>
              </p:ext>
            </p:extLst>
          </p:nvPr>
        </p:nvGraphicFramePr>
        <p:xfrm>
          <a:off x="2782180" y="2708920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3213444021"/>
              </p:ext>
            </p:extLst>
          </p:nvPr>
        </p:nvGraphicFramePr>
        <p:xfrm>
          <a:off x="6670612" y="2780928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3791744" y="2276872"/>
            <a:ext cx="893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/>
              <a:t>Turkey</a:t>
            </a:r>
            <a:endParaRPr lang="tr-TR" b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7032104" y="2285326"/>
            <a:ext cx="3408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Project Partner </a:t>
            </a:r>
            <a:r>
              <a:rPr lang="tr-TR" sz="2400" b="1" dirty="0" err="1"/>
              <a:t>Countries</a:t>
            </a:r>
            <a:endParaRPr lang="tr-TR" sz="2400" b="1" dirty="0"/>
          </a:p>
        </p:txBody>
      </p:sp>
      <p:pic>
        <p:nvPicPr>
          <p:cNvPr id="9" name="8 Resim" descr="UALOGOL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83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3215680" y="476672"/>
            <a:ext cx="7344816" cy="108012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5) Do you use ECVET tools for your students?</a:t>
            </a:r>
            <a:endParaRPr lang="tr-TR" sz="2800" b="1" dirty="0"/>
          </a:p>
        </p:txBody>
      </p:sp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val="569948879"/>
              </p:ext>
            </p:extLst>
          </p:nvPr>
        </p:nvGraphicFramePr>
        <p:xfrm>
          <a:off x="2855640" y="2549128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3643025384"/>
              </p:ext>
            </p:extLst>
          </p:nvPr>
        </p:nvGraphicFramePr>
        <p:xfrm>
          <a:off x="6635552" y="2549128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4007768" y="2139555"/>
            <a:ext cx="893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/>
              <a:t>Turkey</a:t>
            </a:r>
            <a:endParaRPr lang="tr-TR" b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7248128" y="2148009"/>
            <a:ext cx="3408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Project Partner </a:t>
            </a:r>
            <a:r>
              <a:rPr lang="tr-TR" sz="2400" b="1" dirty="0" err="1"/>
              <a:t>Countries</a:t>
            </a:r>
            <a:endParaRPr lang="tr-TR" sz="2400" b="1" dirty="0"/>
          </a:p>
        </p:txBody>
      </p:sp>
      <p:pic>
        <p:nvPicPr>
          <p:cNvPr id="9" name="8 Resim" descr="UALOGOL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581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3215680" y="260649"/>
            <a:ext cx="7272808" cy="1584176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6) Do you think that students and teachers need more knowledge about ECV tools?</a:t>
            </a:r>
            <a:endParaRPr lang="tr-TR" sz="2800" b="1" dirty="0"/>
          </a:p>
        </p:txBody>
      </p:sp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val="709555431"/>
              </p:ext>
            </p:extLst>
          </p:nvPr>
        </p:nvGraphicFramePr>
        <p:xfrm>
          <a:off x="2848962" y="2924944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3895172474"/>
              </p:ext>
            </p:extLst>
          </p:nvPr>
        </p:nvGraphicFramePr>
        <p:xfrm>
          <a:off x="6628874" y="2924944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3719736" y="238281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/>
              <a:t>Turkey</a:t>
            </a:r>
            <a:r>
              <a:rPr lang="tr-TR" sz="2000" b="1" dirty="0"/>
              <a:t>	</a:t>
            </a:r>
            <a:endParaRPr lang="tr-TR" b="1" dirty="0"/>
          </a:p>
        </p:txBody>
      </p:sp>
      <p:pic>
        <p:nvPicPr>
          <p:cNvPr id="9" name="8 Resim" descr="UALOGOL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  <p:sp>
        <p:nvSpPr>
          <p:cNvPr id="10" name="Metin kutusu 8"/>
          <p:cNvSpPr txBox="1"/>
          <p:nvPr/>
        </p:nvSpPr>
        <p:spPr>
          <a:xfrm>
            <a:off x="7096133" y="2428869"/>
            <a:ext cx="277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/>
              <a:t>The</a:t>
            </a:r>
            <a:r>
              <a:rPr lang="tr-TR" sz="2400" b="1" dirty="0"/>
              <a:t> Project </a:t>
            </a:r>
            <a:r>
              <a:rPr lang="tr-TR" sz="2400" b="1" dirty="0" err="1"/>
              <a:t>Partners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507782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3071664" y="332657"/>
            <a:ext cx="7596336" cy="1872208"/>
          </a:xfrm>
        </p:spPr>
        <p:txBody>
          <a:bodyPr>
            <a:normAutofit/>
          </a:bodyPr>
          <a:lstStyle/>
          <a:p>
            <a:r>
              <a:rPr lang="en-US" sz="2800" b="1" dirty="0"/>
              <a:t>7) Do you think that students and teachers need a </a:t>
            </a:r>
            <a:r>
              <a:rPr lang="tr-TR" sz="2800" b="1" dirty="0" err="1"/>
              <a:t>guide</a:t>
            </a:r>
            <a:r>
              <a:rPr lang="tr-TR" sz="2800" b="1" dirty="0"/>
              <a:t> </a:t>
            </a:r>
            <a:r>
              <a:rPr lang="en-US" sz="2800" b="1" dirty="0"/>
              <a:t>to </a:t>
            </a:r>
            <a:r>
              <a:rPr lang="en-US" sz="2800" b="1" dirty="0"/>
              <a:t>better understand the benefits of </a:t>
            </a:r>
            <a:r>
              <a:rPr lang="en-US" sz="2800" b="1" dirty="0" err="1"/>
              <a:t>Ecvet</a:t>
            </a:r>
            <a:r>
              <a:rPr lang="en-US" sz="2800" b="1" dirty="0"/>
              <a:t> and </a:t>
            </a:r>
            <a:r>
              <a:rPr lang="en-US" sz="2800" b="1" dirty="0" err="1"/>
              <a:t>Ecvet</a:t>
            </a:r>
            <a:r>
              <a:rPr lang="en-US" sz="2800" b="1" dirty="0"/>
              <a:t>?</a:t>
            </a:r>
            <a:endParaRPr lang="tr-TR" sz="2800" b="1" dirty="0"/>
          </a:p>
        </p:txBody>
      </p:sp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val="420160781"/>
              </p:ext>
            </p:extLst>
          </p:nvPr>
        </p:nvGraphicFramePr>
        <p:xfrm>
          <a:off x="2848962" y="2924944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1630437300"/>
              </p:ext>
            </p:extLst>
          </p:nvPr>
        </p:nvGraphicFramePr>
        <p:xfrm>
          <a:off x="6628874" y="2924944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4007768" y="2420888"/>
            <a:ext cx="893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/>
              <a:t>Turkey</a:t>
            </a:r>
            <a:endParaRPr lang="tr-TR" b="1" dirty="0"/>
          </a:p>
        </p:txBody>
      </p:sp>
      <p:pic>
        <p:nvPicPr>
          <p:cNvPr id="9" name="8 Resim" descr="UALOGOL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  <p:sp>
        <p:nvSpPr>
          <p:cNvPr id="10" name="Metin kutusu 8"/>
          <p:cNvSpPr txBox="1"/>
          <p:nvPr/>
        </p:nvSpPr>
        <p:spPr>
          <a:xfrm>
            <a:off x="6881819" y="2643183"/>
            <a:ext cx="277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/>
              <a:t>The</a:t>
            </a:r>
            <a:r>
              <a:rPr lang="tr-TR" sz="2400" b="1" dirty="0"/>
              <a:t> Project </a:t>
            </a:r>
            <a:r>
              <a:rPr lang="tr-TR" sz="2400" b="1" dirty="0" err="1"/>
              <a:t>Partners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16393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3287688" y="260649"/>
            <a:ext cx="7272808" cy="1728192"/>
          </a:xfrm>
        </p:spPr>
        <p:txBody>
          <a:bodyPr>
            <a:normAutofit/>
          </a:bodyPr>
          <a:lstStyle/>
          <a:p>
            <a:pPr lvl="0"/>
            <a:r>
              <a:rPr lang="en-US" sz="2800" b="1" dirty="0"/>
              <a:t>8) Do you think an online platform will support the use of the ECVET tool?</a:t>
            </a:r>
            <a:endParaRPr lang="tr-TR" sz="2800" b="1" dirty="0"/>
          </a:p>
        </p:txBody>
      </p:sp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val="880055942"/>
              </p:ext>
            </p:extLst>
          </p:nvPr>
        </p:nvGraphicFramePr>
        <p:xfrm>
          <a:off x="2848962" y="2924944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 5"/>
          <p:cNvGraphicFramePr/>
          <p:nvPr>
            <p:extLst>
              <p:ext uri="{D42A27DB-BD31-4B8C-83A1-F6EECF244321}">
                <p14:modId xmlns:p14="http://schemas.microsoft.com/office/powerpoint/2010/main" val="2594388386"/>
              </p:ext>
            </p:extLst>
          </p:nvPr>
        </p:nvGraphicFramePr>
        <p:xfrm>
          <a:off x="6628874" y="2924944"/>
          <a:ext cx="4032448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4007768" y="2492896"/>
            <a:ext cx="893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/>
              <a:t>Turkey</a:t>
            </a:r>
            <a:endParaRPr lang="tr-TR" b="1" dirty="0"/>
          </a:p>
        </p:txBody>
      </p:sp>
      <p:pic>
        <p:nvPicPr>
          <p:cNvPr id="9" name="8 Resim" descr="UALOGOL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  <p:sp>
        <p:nvSpPr>
          <p:cNvPr id="10" name="Metin kutusu 8"/>
          <p:cNvSpPr txBox="1"/>
          <p:nvPr/>
        </p:nvSpPr>
        <p:spPr>
          <a:xfrm>
            <a:off x="6953257" y="2643183"/>
            <a:ext cx="2774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/>
              <a:t>The</a:t>
            </a:r>
            <a:r>
              <a:rPr lang="tr-TR" sz="2400" b="1" dirty="0"/>
              <a:t> Project </a:t>
            </a:r>
            <a:r>
              <a:rPr lang="tr-TR" sz="2400" b="1" dirty="0" err="1"/>
              <a:t>Partners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510925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287688" y="1124744"/>
            <a:ext cx="7056784" cy="5040560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projects that involves ECVET and which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granted by the national agency had the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be implemented.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Our project has significant intellectual output on ECVET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Policy Document which will be created by the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project will have important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contrbutions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the implementation of ECVET in partner countries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229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ctr"/>
            <a:r>
              <a:rPr lang="tr-TR" sz="3200" b="1" dirty="0"/>
              <a:t>İzmir </a:t>
            </a:r>
            <a:r>
              <a:rPr lang="tr-TR" sz="3200" b="1" dirty="0" err="1"/>
              <a:t>Provincial</a:t>
            </a:r>
            <a:r>
              <a:rPr lang="tr-TR" sz="3200" b="1" dirty="0"/>
              <a:t> </a:t>
            </a:r>
            <a:r>
              <a:rPr lang="tr-TR" sz="3200" b="1" dirty="0" err="1"/>
              <a:t>National</a:t>
            </a:r>
            <a:r>
              <a:rPr lang="tr-TR" sz="3200" b="1" dirty="0"/>
              <a:t> </a:t>
            </a:r>
            <a:r>
              <a:rPr lang="tr-TR" sz="3200" b="1" dirty="0" err="1"/>
              <a:t>Education</a:t>
            </a:r>
            <a:endParaRPr lang="tr-TR" sz="3200" b="1" dirty="0"/>
          </a:p>
          <a:p>
            <a:pPr algn="ctr"/>
            <a:r>
              <a:rPr lang="tr-TR" sz="3200" b="1" dirty="0" err="1"/>
              <a:t>Research</a:t>
            </a:r>
            <a:r>
              <a:rPr lang="tr-TR" sz="3200" b="1" dirty="0"/>
              <a:t> </a:t>
            </a:r>
            <a:r>
              <a:rPr lang="tr-TR" sz="3200" b="1" dirty="0" err="1"/>
              <a:t>and</a:t>
            </a:r>
            <a:r>
              <a:rPr lang="tr-TR" sz="3200" b="1" dirty="0"/>
              <a:t> </a:t>
            </a:r>
            <a:r>
              <a:rPr lang="tr-TR" sz="3200" b="1" dirty="0" err="1"/>
              <a:t>Development</a:t>
            </a:r>
            <a:r>
              <a:rPr lang="tr-TR" sz="3200" b="1" dirty="0"/>
              <a:t> </a:t>
            </a:r>
            <a:r>
              <a:rPr lang="tr-TR" sz="3200" b="1" dirty="0" err="1"/>
              <a:t>Team</a:t>
            </a:r>
            <a:endParaRPr lang="tr-TR" sz="3200" b="1" dirty="0"/>
          </a:p>
          <a:p>
            <a:pPr algn="ctr"/>
            <a:r>
              <a:rPr lang="tr-TR" sz="3200" b="1" dirty="0"/>
              <a:t>Serhat BARKA</a:t>
            </a:r>
          </a:p>
          <a:p>
            <a:pPr algn="ctr"/>
            <a:r>
              <a:rPr lang="tr-TR" sz="3200" b="1" dirty="0"/>
              <a:t>Ayla SAVAŞÇI</a:t>
            </a:r>
          </a:p>
          <a:p>
            <a:pPr algn="ctr"/>
            <a:r>
              <a:rPr lang="tr-TR" sz="3200" b="1" dirty="0"/>
              <a:t>Orhan ESKİTAŞ</a:t>
            </a:r>
          </a:p>
          <a:p>
            <a:endParaRPr lang="tr-TR" dirty="0"/>
          </a:p>
        </p:txBody>
      </p:sp>
      <p:pic>
        <p:nvPicPr>
          <p:cNvPr id="3" name="2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85" y="142852"/>
            <a:ext cx="635986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287688" y="1628800"/>
            <a:ext cx="7272808" cy="5229200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development of ECVET started with the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Copenhagen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Declaration in 2002. The relevant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continued with Maastricht 2004,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Helsinki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2006 and Bordeaux 2008, which support the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establishment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a credit transfer system in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vocational education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training (VET).</a:t>
            </a:r>
          </a:p>
          <a:p>
            <a:pPr lvl="0"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During this process, many steps have been taken and progress has been made related to ECVET.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xmlns="" id="{36F9740D-BE63-41CE-860A-A50A97964FD5}"/>
              </a:ext>
            </a:extLst>
          </p:cNvPr>
          <p:cNvSpPr txBox="1">
            <a:spLocks/>
          </p:cNvSpPr>
          <p:nvPr/>
        </p:nvSpPr>
        <p:spPr>
          <a:xfrm>
            <a:off x="3647728" y="361877"/>
            <a:ext cx="6480720" cy="106951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tr-TR" altLang="ko-KR" sz="3000" dirty="0">
                <a:solidFill>
                  <a:schemeClr val="tx1"/>
                </a:solidFill>
              </a:rPr>
              <a:t>PROGRESS OF ECVET IN EUROPE</a:t>
            </a:r>
            <a:endParaRPr lang="ko-KR" altLang="en-US" sz="3000" dirty="0">
              <a:solidFill>
                <a:schemeClr val="tx1"/>
              </a:solidFill>
            </a:endParaRPr>
          </a:p>
        </p:txBody>
      </p:sp>
      <p:pic>
        <p:nvPicPr>
          <p:cNvPr id="4" name="3 Resim" descr="UALOGOL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7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024166" y="2143116"/>
            <a:ext cx="7416824" cy="3014076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of the most important work on ECVET has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been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preparation of supporting documents for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ECVET under the leadership of the German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Agency in 14 National Agencies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responsible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managing national implementations of the Lifelong Learning Program in 2011.</a:t>
            </a:r>
          </a:p>
          <a:p>
            <a:pPr lvl="0"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xmlns="" id="{36F9740D-BE63-41CE-860A-A50A97964FD5}"/>
              </a:ext>
            </a:extLst>
          </p:cNvPr>
          <p:cNvSpPr txBox="1">
            <a:spLocks/>
          </p:cNvSpPr>
          <p:nvPr/>
        </p:nvSpPr>
        <p:spPr>
          <a:xfrm>
            <a:off x="3287688" y="361877"/>
            <a:ext cx="6480720" cy="106951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tr-TR" altLang="ko-KR" sz="3000" dirty="0">
                <a:solidFill>
                  <a:schemeClr val="tx1"/>
                </a:solidFill>
              </a:rPr>
              <a:t>PROGRESS OF ECVET IN EUROPE</a:t>
            </a:r>
            <a:endParaRPr lang="ko-KR" altLang="en-US" sz="3000" dirty="0">
              <a:solidFill>
                <a:schemeClr val="tx1"/>
              </a:solidFill>
            </a:endParaRPr>
          </a:p>
        </p:txBody>
      </p:sp>
      <p:pic>
        <p:nvPicPr>
          <p:cNvPr id="4" name="3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2927648" y="1772816"/>
            <a:ext cx="7632848" cy="4392488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2005, significant work was carried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ssociated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ECVET in Turkey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list these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develo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following way:</a:t>
            </a:r>
          </a:p>
          <a:p>
            <a:pPr lvl="0"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of the most important developments in Turkey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2006, facing ECVET VQA (Vocational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Qualifications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Authority) subsidiary.</a:t>
            </a:r>
          </a:p>
          <a:p>
            <a:pPr lvl="0"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FMC has made important contributions to the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formation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National Qualifications Framework.</a:t>
            </a:r>
            <a:endParaRPr lang="tr-T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xmlns="" id="{36F9740D-BE63-41CE-860A-A50A97964FD5}"/>
              </a:ext>
            </a:extLst>
          </p:cNvPr>
          <p:cNvSpPr txBox="1">
            <a:spLocks/>
          </p:cNvSpPr>
          <p:nvPr/>
        </p:nvSpPr>
        <p:spPr>
          <a:xfrm>
            <a:off x="3287688" y="386499"/>
            <a:ext cx="6480720" cy="106951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tr-TR" altLang="ko-KR" sz="3000" dirty="0">
                <a:solidFill>
                  <a:schemeClr val="tx1"/>
                </a:solidFill>
              </a:rPr>
              <a:t>PROGRESS OF ECVET IN </a:t>
            </a:r>
            <a:r>
              <a:rPr lang="tr-TR" altLang="ko-KR" sz="3000" dirty="0">
                <a:solidFill>
                  <a:schemeClr val="tx1"/>
                </a:solidFill>
              </a:rPr>
              <a:t>TURKEY</a:t>
            </a:r>
            <a:endParaRPr lang="ko-KR" altLang="en-US" sz="3000" dirty="0">
              <a:solidFill>
                <a:schemeClr val="tx1"/>
              </a:solidFill>
            </a:endParaRPr>
          </a:p>
        </p:txBody>
      </p:sp>
      <p:pic>
        <p:nvPicPr>
          <p:cNvPr id="4" name="3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2999656" y="908720"/>
            <a:ext cx="7344816" cy="5040560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MYK has been established as an EU-funded VET project with a two-year intensive workshop with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Ministry of National Education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), Higher Education Council (YÖK), related stakeholders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social partners.</a:t>
            </a:r>
          </a:p>
          <a:p>
            <a:pPr lvl="0"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FMC locations in Turkey in the National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Qualifications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Framework is to provide the highest level of national coordination and is responsible for transferring national qualifications levels to the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EQF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levels.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143644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287688" y="1124744"/>
            <a:ext cx="7056784" cy="5040560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of the important work done 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Turkey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reflects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views of the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Ministry of Education on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ECVET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According to this report: it negotiated a special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ECVET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approach in Turkey, and this approach is based on the experience gained from the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EU member states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reporting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ECVET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discussion paper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relating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a plan of action 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Turkey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287688" y="1124744"/>
            <a:ext cx="7056784" cy="5040560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accordance with this action plan, focus group meetings were organized with the participation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different actors involved in ECVET and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agreed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an approach which adopted a credit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VET curriculum.</a:t>
            </a:r>
          </a:p>
          <a:p>
            <a:pPr lvl="0"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Subsequently, work has been initiated to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national credit transfer system to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match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credit scores of all learning outcomes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knowledge, skills and competencies.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41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6">
            <a:extLst>
              <a:ext uri="{FF2B5EF4-FFF2-40B4-BE49-F238E27FC236}">
                <a16:creationId xmlns:a16="http://schemas.microsoft.com/office/drawing/2014/main" xmlns="" id="{B5347B2A-B11C-4E87-9AB7-38A4F1B1A968}"/>
              </a:ext>
            </a:extLst>
          </p:cNvPr>
          <p:cNvSpPr txBox="1">
            <a:spLocks/>
          </p:cNvSpPr>
          <p:nvPr/>
        </p:nvSpPr>
        <p:spPr>
          <a:xfrm>
            <a:off x="3431704" y="1628800"/>
            <a:ext cx="7056784" cy="3312368"/>
          </a:xfrm>
          <a:prstGeom prst="rect">
            <a:avLst/>
          </a:prstGeom>
        </p:spPr>
        <p:txBody>
          <a:bodyPr lIns="396000"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necessity of developing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ecvet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system is first discussed 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meeting in 2007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scope of lifelong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emphasis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was given to working in this direction.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Resim" descr="UALOGOL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8744" y="6094080"/>
            <a:ext cx="4000528" cy="7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0318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578</Words>
  <Application>Microsoft Office PowerPoint</Application>
  <PresentationFormat>Geniş ekran</PresentationFormat>
  <Paragraphs>94</Paragraphs>
  <Slides>27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맑은 고딕</vt:lpstr>
      <vt:lpstr>Arial</vt:lpstr>
      <vt:lpstr>Calibri</vt:lpstr>
      <vt:lpstr>Custom 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ECVET Thematic Monitoring Assembly Solution Suggestions</vt:lpstr>
      <vt:lpstr>Obstacles To The Implementation of Ecvet</vt:lpstr>
      <vt:lpstr>Current Situation Analysis of ECVET under the scope of our project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ronaldinho424</cp:lastModifiedBy>
  <cp:revision>112</cp:revision>
  <dcterms:created xsi:type="dcterms:W3CDTF">2014-04-01T16:35:38Z</dcterms:created>
  <dcterms:modified xsi:type="dcterms:W3CDTF">2018-04-25T06:34:42Z</dcterms:modified>
</cp:coreProperties>
</file>