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79" r:id="rId5"/>
    <p:sldId id="267" r:id="rId6"/>
    <p:sldId id="278" r:id="rId7"/>
    <p:sldId id="269" r:id="rId8"/>
    <p:sldId id="271" r:id="rId9"/>
    <p:sldId id="276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31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D11E3-E092-4DF0-9609-08F184EE6F7C}" type="datetimeFigureOut">
              <a:rPr lang="de-DE" smtClean="0"/>
              <a:pPr/>
              <a:t>25.04.2018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23ECC-27AC-4208-91B1-E4A93D63533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473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23ECC-27AC-4208-91B1-E4A93D635336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78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56F4-E86B-4AB6-BCFD-3A430857A4DE}" type="datetimeFigureOut">
              <a:rPr lang="de-DE" smtClean="0"/>
              <a:pPr/>
              <a:t>25.04.2018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7DB1-1B19-422D-A27A-6B6AB8FEE66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56F4-E86B-4AB6-BCFD-3A430857A4DE}" type="datetimeFigureOut">
              <a:rPr lang="de-DE" smtClean="0"/>
              <a:pPr/>
              <a:t>25.04.2018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7DB1-1B19-422D-A27A-6B6AB8FEE66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56F4-E86B-4AB6-BCFD-3A430857A4DE}" type="datetimeFigureOut">
              <a:rPr lang="de-DE" smtClean="0"/>
              <a:pPr/>
              <a:t>25.04.2018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7DB1-1B19-422D-A27A-6B6AB8FEE66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56F4-E86B-4AB6-BCFD-3A430857A4DE}" type="datetimeFigureOut">
              <a:rPr lang="de-DE" smtClean="0"/>
              <a:pPr/>
              <a:t>25.04.2018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7DB1-1B19-422D-A27A-6B6AB8FEE66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56F4-E86B-4AB6-BCFD-3A430857A4DE}" type="datetimeFigureOut">
              <a:rPr lang="de-DE" smtClean="0"/>
              <a:pPr/>
              <a:t>25.04.2018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7DB1-1B19-422D-A27A-6B6AB8FEE66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56F4-E86B-4AB6-BCFD-3A430857A4DE}" type="datetimeFigureOut">
              <a:rPr lang="de-DE" smtClean="0"/>
              <a:pPr/>
              <a:t>25.04.2018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7DB1-1B19-422D-A27A-6B6AB8FEE66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56F4-E86B-4AB6-BCFD-3A430857A4DE}" type="datetimeFigureOut">
              <a:rPr lang="de-DE" smtClean="0"/>
              <a:pPr/>
              <a:t>25.04.2018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7DB1-1B19-422D-A27A-6B6AB8FEE66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56F4-E86B-4AB6-BCFD-3A430857A4DE}" type="datetimeFigureOut">
              <a:rPr lang="de-DE" smtClean="0"/>
              <a:pPr/>
              <a:t>25.04.2018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7DB1-1B19-422D-A27A-6B6AB8FEE66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56F4-E86B-4AB6-BCFD-3A430857A4DE}" type="datetimeFigureOut">
              <a:rPr lang="de-DE" smtClean="0"/>
              <a:pPr/>
              <a:t>25.04.2018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7DB1-1B19-422D-A27A-6B6AB8FEE66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56F4-E86B-4AB6-BCFD-3A430857A4DE}" type="datetimeFigureOut">
              <a:rPr lang="de-DE" smtClean="0"/>
              <a:pPr/>
              <a:t>25.04.2018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7DB1-1B19-422D-A27A-6B6AB8FEE66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456F4-E86B-4AB6-BCFD-3A430857A4DE}" type="datetimeFigureOut">
              <a:rPr lang="de-DE" smtClean="0"/>
              <a:pPr/>
              <a:t>25.04.2018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7DB1-1B19-422D-A27A-6B6AB8FEE66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456F4-E86B-4AB6-BCFD-3A430857A4DE}" type="datetimeFigureOut">
              <a:rPr lang="de-DE" smtClean="0"/>
              <a:pPr/>
              <a:t>25.04.2018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87DB1-1B19-422D-A27A-6B6AB8FEE66C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09800" y="116633"/>
            <a:ext cx="7772400" cy="1728192"/>
          </a:xfrm>
        </p:spPr>
        <p:txBody>
          <a:bodyPr>
            <a:normAutofit/>
          </a:bodyPr>
          <a:lstStyle/>
          <a:p>
            <a:r>
              <a:rPr lang="en-US" sz="8000" b="1" dirty="0"/>
              <a:t>ECVET</a:t>
            </a:r>
            <a:r>
              <a:rPr lang="en-US" dirty="0" smtClean="0"/>
              <a:t>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95600" y="3861048"/>
            <a:ext cx="6400800" cy="1752600"/>
          </a:xfrm>
        </p:spPr>
        <p:txBody>
          <a:bodyPr>
            <a:norm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ALMANYA’da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ECVET</a:t>
            </a:r>
            <a:endParaRPr lang="de-DE" b="1" dirty="0">
              <a:solidFill>
                <a:srgbClr val="FF0000"/>
              </a:solidFill>
            </a:endParaRPr>
          </a:p>
        </p:txBody>
      </p:sp>
      <p:pic>
        <p:nvPicPr>
          <p:cNvPr id="4" name="0 Resim" descr="unbenannt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2639617" y="2498731"/>
            <a:ext cx="2916555" cy="112268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1617" y="2304977"/>
            <a:ext cx="2448272" cy="129030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8128" y="2331103"/>
            <a:ext cx="2448272" cy="1290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91463" y="1124744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ECVET'E </a:t>
            </a:r>
            <a:r>
              <a:rPr lang="tr-TR" dirty="0">
                <a:solidFill>
                  <a:srgbClr val="FF0000"/>
                </a:solidFill>
              </a:rPr>
              <a:t>DOĞRU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19536" y="1916833"/>
            <a:ext cx="8229600" cy="396044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tr-TR" sz="2400" dirty="0"/>
              <a:t>2003-2006 yılları arasında, </a:t>
            </a:r>
            <a:r>
              <a:rPr lang="tr-TR" sz="2400" dirty="0"/>
              <a:t>mesleki eğitim </a:t>
            </a:r>
            <a:r>
              <a:rPr lang="tr-TR" sz="2400" dirty="0"/>
              <a:t>ve </a:t>
            </a:r>
            <a:r>
              <a:rPr lang="tr-TR" sz="2400" dirty="0"/>
              <a:t>öğretimde </a:t>
            </a:r>
            <a:r>
              <a:rPr lang="tr-TR" sz="2400" dirty="0"/>
              <a:t>daha iyi işbirliği için Kopenhag süreci bağlamında geliştirilen ECVET, başka bir ülkede veya farklı durumlarda </a:t>
            </a:r>
            <a:r>
              <a:rPr lang="tr-TR" sz="2400" dirty="0"/>
              <a:t>geçirilen süre esnasında </a:t>
            </a:r>
            <a:r>
              <a:rPr lang="tr-TR" sz="2400" dirty="0"/>
              <a:t>edinilen işle ilgili becerilerin ve bilginin doğrulanmasını, tanınmasını ve biriktirilmesini kolaylaştırmayı amaçlamaktadır.</a:t>
            </a:r>
          </a:p>
          <a:p>
            <a:pPr marL="0" indent="0">
              <a:buNone/>
            </a:pPr>
            <a:r>
              <a:rPr lang="en-US" sz="2400" dirty="0"/>
              <a:t>M</a:t>
            </a:r>
            <a:r>
              <a:rPr lang="tr-TR" sz="2400" dirty="0" err="1"/>
              <a:t>esleki</a:t>
            </a:r>
            <a:r>
              <a:rPr lang="tr-TR" sz="2400" dirty="0"/>
              <a:t> eğitimde </a:t>
            </a:r>
            <a:r>
              <a:rPr lang="en-US" sz="2400" dirty="0" err="1"/>
              <a:t>hareketliliğin</a:t>
            </a:r>
            <a:r>
              <a:rPr lang="en-US" sz="2400" dirty="0"/>
              <a:t> </a:t>
            </a:r>
            <a:r>
              <a:rPr lang="en-US" sz="2400" dirty="0" err="1"/>
              <a:t>kalitesini</a:t>
            </a:r>
            <a:r>
              <a:rPr lang="en-US" sz="2400" dirty="0"/>
              <a:t> </a:t>
            </a:r>
            <a:r>
              <a:rPr lang="en-US" sz="2400" dirty="0" err="1"/>
              <a:t>iyileştirmek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işgücü</a:t>
            </a:r>
            <a:r>
              <a:rPr lang="en-US" sz="2400" dirty="0"/>
              <a:t> </a:t>
            </a:r>
            <a:r>
              <a:rPr lang="en-US" sz="2400" dirty="0" err="1"/>
              <a:t>piyasası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ilgili</a:t>
            </a:r>
            <a:r>
              <a:rPr lang="en-US" sz="2400" dirty="0"/>
              <a:t> </a:t>
            </a:r>
            <a:r>
              <a:rPr lang="en-US" sz="2400" dirty="0" err="1"/>
              <a:t>yeniden</a:t>
            </a:r>
            <a:r>
              <a:rPr lang="en-US" sz="2400" dirty="0"/>
              <a:t> </a:t>
            </a:r>
            <a:r>
              <a:rPr lang="en-US" sz="2400" dirty="0" err="1"/>
              <a:t>düzenleme</a:t>
            </a:r>
            <a:r>
              <a:rPr lang="en-US" sz="2400" dirty="0"/>
              <a:t> </a:t>
            </a:r>
            <a:r>
              <a:rPr lang="en-US" sz="2400" dirty="0" err="1"/>
              <a:t>önlemlerini</a:t>
            </a:r>
            <a:r>
              <a:rPr lang="en-US" sz="2400" dirty="0"/>
              <a:t> organize </a:t>
            </a:r>
            <a:r>
              <a:rPr lang="en-US" sz="2400" dirty="0" err="1"/>
              <a:t>etmek</a:t>
            </a:r>
            <a:r>
              <a:rPr lang="en-US" sz="2400" dirty="0"/>
              <a:t> </a:t>
            </a:r>
            <a:r>
              <a:rPr lang="tr-TR" sz="2400" dirty="0"/>
              <a:t>üzere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araç</a:t>
            </a:r>
            <a:r>
              <a:rPr lang="en-US" sz="2400" dirty="0"/>
              <a:t> </a:t>
            </a:r>
            <a:r>
              <a:rPr lang="en-US" sz="2400" dirty="0" err="1"/>
              <a:t>niteliğindedir</a:t>
            </a:r>
            <a:r>
              <a:rPr lang="en-US" sz="2400" dirty="0"/>
              <a:t>.</a:t>
            </a:r>
            <a:endParaRPr lang="de-DE" sz="2400" dirty="0"/>
          </a:p>
          <a:p>
            <a:endParaRPr lang="en-US" sz="2400" dirty="0"/>
          </a:p>
        </p:txBody>
      </p:sp>
      <p:pic>
        <p:nvPicPr>
          <p:cNvPr id="4" name="0 Resim" descr="unbenannt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7751446" y="116632"/>
            <a:ext cx="2916555" cy="1122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35560" y="1255728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ECVET'E DOĞRU</a:t>
            </a:r>
            <a:endParaRPr lang="de-DE" sz="4900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35560" y="1772816"/>
            <a:ext cx="8229600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600" dirty="0"/>
          </a:p>
          <a:p>
            <a:r>
              <a:rPr lang="en-US" sz="1600" dirty="0" err="1"/>
              <a:t>Farklı</a:t>
            </a:r>
            <a:r>
              <a:rPr lang="en-US" sz="1600" dirty="0"/>
              <a:t> </a:t>
            </a:r>
            <a:r>
              <a:rPr lang="en-US" sz="1600" dirty="0" err="1"/>
              <a:t>konumlarda</a:t>
            </a:r>
            <a:r>
              <a:rPr lang="en-US" sz="1600" dirty="0"/>
              <a:t>, </a:t>
            </a:r>
            <a:r>
              <a:rPr lang="en-US" sz="1600" dirty="0" err="1"/>
              <a:t>ayarlarda</a:t>
            </a:r>
            <a:r>
              <a:rPr lang="en-US" sz="1600" dirty="0"/>
              <a:t> </a:t>
            </a:r>
            <a:r>
              <a:rPr lang="en-US" sz="1600" dirty="0" err="1"/>
              <a:t>ve</a:t>
            </a:r>
            <a:r>
              <a:rPr lang="en-US" sz="1600" dirty="0"/>
              <a:t> zaman </a:t>
            </a:r>
            <a:r>
              <a:rPr lang="en-US" sz="1600" dirty="0" err="1"/>
              <a:t>aralıklarında</a:t>
            </a:r>
            <a:r>
              <a:rPr lang="en-US" sz="1600" dirty="0"/>
              <a:t> </a:t>
            </a:r>
            <a:r>
              <a:rPr lang="en-US" sz="1600" dirty="0" err="1"/>
              <a:t>kazanılan</a:t>
            </a:r>
            <a:r>
              <a:rPr lang="en-US" sz="1600" dirty="0"/>
              <a:t> </a:t>
            </a:r>
            <a:r>
              <a:rPr lang="en-US" sz="1600" dirty="0" err="1"/>
              <a:t>kredileri</a:t>
            </a:r>
            <a:r>
              <a:rPr lang="en-US" sz="1600" dirty="0"/>
              <a:t> </a:t>
            </a:r>
            <a:r>
              <a:rPr lang="en-US" sz="1600" dirty="0" err="1"/>
              <a:t>biriktirerek</a:t>
            </a:r>
            <a:r>
              <a:rPr lang="en-US" sz="1600" dirty="0"/>
              <a:t> </a:t>
            </a:r>
            <a:r>
              <a:rPr lang="en-US" sz="1600" dirty="0" err="1"/>
              <a:t>öğrencilerin</a:t>
            </a:r>
            <a:r>
              <a:rPr lang="en-US" sz="1600" dirty="0"/>
              <a:t> </a:t>
            </a:r>
            <a:r>
              <a:rPr lang="en-US" sz="1600" dirty="0" err="1"/>
              <a:t>yeterlilik</a:t>
            </a:r>
            <a:r>
              <a:rPr lang="en-US" sz="1600" dirty="0"/>
              <a:t> </a:t>
            </a:r>
            <a:r>
              <a:rPr lang="en-US" sz="1600" dirty="0" err="1"/>
              <a:t>elde</a:t>
            </a:r>
            <a:r>
              <a:rPr lang="en-US" sz="1600" dirty="0"/>
              <a:t> </a:t>
            </a:r>
            <a:r>
              <a:rPr lang="en-US" sz="1600" dirty="0" err="1"/>
              <a:t>etmelerini</a:t>
            </a:r>
            <a:r>
              <a:rPr lang="en-US" sz="1600" dirty="0"/>
              <a:t> </a:t>
            </a:r>
            <a:r>
              <a:rPr lang="en-US" sz="1600" dirty="0" err="1"/>
              <a:t>sağlamak</a:t>
            </a:r>
            <a:r>
              <a:rPr lang="en-US" sz="1600" dirty="0"/>
              <a:t> </a:t>
            </a:r>
            <a:r>
              <a:rPr lang="en-US" sz="1600" dirty="0" err="1"/>
              <a:t>için</a:t>
            </a:r>
            <a:r>
              <a:rPr lang="en-US" sz="1600" dirty="0"/>
              <a:t> </a:t>
            </a:r>
            <a:r>
              <a:rPr lang="en-US" sz="1600" dirty="0" err="1"/>
              <a:t>beceri</a:t>
            </a:r>
            <a:r>
              <a:rPr lang="en-US" sz="1600" dirty="0"/>
              <a:t> </a:t>
            </a: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yeterliliklere</a:t>
            </a:r>
            <a:r>
              <a:rPr lang="en-US" sz="1600" dirty="0"/>
              <a:t> </a:t>
            </a:r>
            <a:r>
              <a:rPr lang="en-US" sz="1600" dirty="0" err="1"/>
              <a:t>esnek</a:t>
            </a:r>
            <a:r>
              <a:rPr lang="en-US" sz="1600" dirty="0"/>
              <a:t> </a:t>
            </a:r>
            <a:r>
              <a:rPr lang="en-US" sz="1600" dirty="0" err="1"/>
              <a:t>yollar</a:t>
            </a:r>
            <a:r>
              <a:rPr lang="tr-TR" sz="1600" dirty="0"/>
              <a:t> </a:t>
            </a:r>
            <a:r>
              <a:rPr lang="tr-TR" sz="1600" dirty="0"/>
              <a:t>mesleki eğitim politikalarında</a:t>
            </a:r>
            <a:r>
              <a:rPr lang="en-US" sz="1600" dirty="0"/>
              <a:t> </a:t>
            </a:r>
            <a:r>
              <a:rPr lang="en-US" sz="1600" dirty="0" err="1"/>
              <a:t>çok</a:t>
            </a:r>
            <a:r>
              <a:rPr lang="en-US" sz="1600" dirty="0"/>
              <a:t> </a:t>
            </a:r>
            <a:r>
              <a:rPr lang="en-US" sz="1600" dirty="0" err="1"/>
              <a:t>önemli</a:t>
            </a:r>
            <a:r>
              <a:rPr lang="tr-TR" sz="1600" dirty="0"/>
              <a:t> yer tutmaktadır</a:t>
            </a:r>
            <a:endParaRPr lang="tr-TR" sz="1600" dirty="0"/>
          </a:p>
          <a:p>
            <a:pPr marL="0" indent="0">
              <a:buNone/>
            </a:pPr>
            <a:endParaRPr lang="tr-TR" sz="1600" dirty="0"/>
          </a:p>
          <a:p>
            <a:r>
              <a:rPr lang="tr-TR" sz="1600" dirty="0"/>
              <a:t>ECVET, mesleki eğitimde </a:t>
            </a:r>
            <a:r>
              <a:rPr lang="en-US" sz="1600" dirty="0" err="1"/>
              <a:t>hareketliliğin</a:t>
            </a:r>
            <a:r>
              <a:rPr lang="tr-TR" sz="1600" dirty="0"/>
              <a:t> </a:t>
            </a:r>
            <a:r>
              <a:rPr lang="en-US" sz="1600" dirty="0" err="1"/>
              <a:t>kalitesini</a:t>
            </a:r>
            <a:r>
              <a:rPr lang="en-US" sz="1600" dirty="0"/>
              <a:t> </a:t>
            </a:r>
            <a:r>
              <a:rPr lang="en-US" sz="1600" dirty="0" err="1"/>
              <a:t>iyileştirmek</a:t>
            </a:r>
            <a:r>
              <a:rPr lang="en-US" sz="1600" dirty="0"/>
              <a:t> </a:t>
            </a: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işgücü</a:t>
            </a:r>
            <a:r>
              <a:rPr lang="en-US" sz="1600" dirty="0"/>
              <a:t> </a:t>
            </a:r>
            <a:r>
              <a:rPr lang="en-US" sz="1600" dirty="0" err="1"/>
              <a:t>piyasası</a:t>
            </a:r>
            <a:r>
              <a:rPr lang="en-US" sz="1600" dirty="0"/>
              <a:t> </a:t>
            </a:r>
            <a:r>
              <a:rPr lang="en-US" sz="1600" dirty="0" err="1"/>
              <a:t>ile</a:t>
            </a:r>
            <a:r>
              <a:rPr lang="en-US" sz="1600" dirty="0"/>
              <a:t> </a:t>
            </a:r>
            <a:r>
              <a:rPr lang="en-US" sz="1600" dirty="0" err="1"/>
              <a:t>ilgili</a:t>
            </a:r>
            <a:r>
              <a:rPr lang="en-US" sz="1600" dirty="0"/>
              <a:t> </a:t>
            </a:r>
            <a:r>
              <a:rPr lang="en-US" sz="1600" dirty="0" err="1"/>
              <a:t>yeniden</a:t>
            </a:r>
            <a:r>
              <a:rPr lang="en-US" sz="1600" dirty="0"/>
              <a:t> </a:t>
            </a:r>
            <a:r>
              <a:rPr lang="en-US" sz="1600" dirty="0" err="1"/>
              <a:t>düzenleme</a:t>
            </a:r>
            <a:r>
              <a:rPr lang="en-US" sz="1600" dirty="0"/>
              <a:t> </a:t>
            </a:r>
            <a:r>
              <a:rPr lang="en-US" sz="1600" dirty="0" err="1"/>
              <a:t>önlemlerini</a:t>
            </a:r>
            <a:r>
              <a:rPr lang="en-US" sz="1600" dirty="0"/>
              <a:t> </a:t>
            </a:r>
            <a:r>
              <a:rPr lang="en-US" sz="1600" dirty="0" err="1"/>
              <a:t>düzenlemek</a:t>
            </a:r>
            <a:r>
              <a:rPr lang="en-US" sz="1600" dirty="0"/>
              <a:t> </a:t>
            </a:r>
            <a:r>
              <a:rPr lang="en-US" sz="1600" dirty="0" err="1"/>
              <a:t>için</a:t>
            </a:r>
            <a:r>
              <a:rPr lang="en-US" sz="1600" dirty="0"/>
              <a:t> </a:t>
            </a:r>
            <a:r>
              <a:rPr lang="en-US" sz="1600" dirty="0" err="1"/>
              <a:t>bir</a:t>
            </a:r>
            <a:r>
              <a:rPr lang="en-US" sz="1600" dirty="0"/>
              <a:t> </a:t>
            </a:r>
            <a:r>
              <a:rPr lang="en-US" sz="1600" dirty="0" err="1"/>
              <a:t>araç</a:t>
            </a:r>
            <a:r>
              <a:rPr lang="en-US" sz="1600" dirty="0"/>
              <a:t> </a:t>
            </a:r>
            <a:r>
              <a:rPr lang="en-US" sz="1600" dirty="0" err="1"/>
              <a:t>olarak</a:t>
            </a:r>
            <a:r>
              <a:rPr lang="en-US" sz="1600" dirty="0"/>
              <a:t> </a:t>
            </a:r>
            <a:r>
              <a:rPr lang="en-US" sz="1600" dirty="0" err="1"/>
              <a:t>görülmektedir</a:t>
            </a:r>
            <a:r>
              <a:rPr lang="en-US" sz="1600" dirty="0"/>
              <a:t>.</a:t>
            </a:r>
            <a:endParaRPr lang="tr-TR" sz="1600" dirty="0"/>
          </a:p>
          <a:p>
            <a:pPr marL="0" indent="0">
              <a:buNone/>
            </a:pPr>
            <a:endParaRPr lang="tr-TR" sz="1600" dirty="0"/>
          </a:p>
          <a:p>
            <a:pPr marL="0" indent="0">
              <a:buNone/>
            </a:pPr>
            <a:endParaRPr lang="tr-TR" sz="1600" dirty="0"/>
          </a:p>
          <a:p>
            <a:pPr marL="0" indent="0" algn="ctr">
              <a:buNone/>
            </a:pPr>
            <a:r>
              <a:rPr lang="tr-TR" sz="1600" dirty="0"/>
              <a:t>ECVET, </a:t>
            </a:r>
            <a:r>
              <a:rPr lang="tr-TR" sz="1600" dirty="0"/>
              <a:t>(</a:t>
            </a:r>
            <a:r>
              <a:rPr lang="tr-TR" sz="1600" dirty="0"/>
              <a:t>Avrupa Komisyonu, 2002) verilen karardan bu yana, farklı ülkeler </a:t>
            </a:r>
            <a:r>
              <a:rPr lang="tr-TR" sz="1600" dirty="0"/>
              <a:t>arasında ve farklı seviyelerde </a:t>
            </a:r>
            <a:r>
              <a:rPr lang="tr-TR" sz="1600" dirty="0"/>
              <a:t>şeffaflık, </a:t>
            </a:r>
            <a:r>
              <a:rPr lang="tr-TR" sz="1600" dirty="0" err="1"/>
              <a:t>karşılaştırılabilirlik</a:t>
            </a:r>
            <a:r>
              <a:rPr lang="tr-TR" sz="1600" dirty="0"/>
              <a:t>, </a:t>
            </a:r>
            <a:r>
              <a:rPr lang="tr-TR" sz="1600" dirty="0" err="1"/>
              <a:t>aktarılabilirlik</a:t>
            </a:r>
            <a:r>
              <a:rPr lang="tr-TR" sz="1600" dirty="0"/>
              <a:t> ve yeterlilik ve / veya yeterliliklerin tanınmasını teşvik etmek için mesleki eğitim ve öğretim için bir kredi transferi sistemi </a:t>
            </a:r>
            <a:r>
              <a:rPr lang="tr-TR" sz="1600" dirty="0"/>
              <a:t>üzerinde çalışılması gerektiğini ifade eden </a:t>
            </a:r>
            <a:r>
              <a:rPr lang="tr-TR" sz="1600" dirty="0"/>
              <a:t>Kopenhag </a:t>
            </a:r>
            <a:r>
              <a:rPr lang="tr-TR" sz="1600" dirty="0"/>
              <a:t>Bildirgesi‘nden bu yana sürekli </a:t>
            </a:r>
            <a:r>
              <a:rPr lang="tr-TR" sz="1600" dirty="0"/>
              <a:t>olarak gelişmiştir. </a:t>
            </a:r>
            <a:r>
              <a:rPr lang="tr-TR" sz="1600" dirty="0"/>
              <a:t>ECVET</a:t>
            </a:r>
            <a:r>
              <a:rPr lang="tr-TR" sz="1600" dirty="0"/>
              <a:t>, Avrupa'daki </a:t>
            </a:r>
            <a:r>
              <a:rPr lang="tr-TR" sz="1600" dirty="0"/>
              <a:t>mesleki eğitim kurumları arasında </a:t>
            </a:r>
            <a:r>
              <a:rPr lang="tr-TR" sz="1600" dirty="0"/>
              <a:t>öğrenci hareketliliğini, yaşam boyu öğrenmeyi ve karşılıklı güven ve işbirliğini </a:t>
            </a:r>
            <a:r>
              <a:rPr lang="tr-TR" sz="1600" dirty="0"/>
              <a:t>artırmayı hedeflemektedir.</a:t>
            </a:r>
            <a:endParaRPr lang="tr-TR" sz="1600" dirty="0"/>
          </a:p>
          <a:p>
            <a:pPr marL="0" indent="0">
              <a:buNone/>
            </a:pPr>
            <a:endParaRPr lang="tr-TR" sz="1600" dirty="0"/>
          </a:p>
        </p:txBody>
      </p:sp>
      <p:pic>
        <p:nvPicPr>
          <p:cNvPr id="4" name="0 Resim" descr="unbenannt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7751446" y="116632"/>
            <a:ext cx="2916555" cy="1122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06104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AB </a:t>
            </a:r>
            <a:r>
              <a:rPr lang="en-US" dirty="0" err="1"/>
              <a:t>üyesi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aday</a:t>
            </a:r>
            <a:r>
              <a:rPr lang="en-US" dirty="0"/>
              <a:t> </a:t>
            </a:r>
            <a:r>
              <a:rPr lang="en-US" dirty="0" err="1"/>
              <a:t>ülkeleri</a:t>
            </a:r>
            <a:r>
              <a:rPr lang="en-US" dirty="0"/>
              <a:t> </a:t>
            </a:r>
            <a:r>
              <a:rPr lang="en-US" dirty="0" err="1"/>
              <a:t>incelendiğinde</a:t>
            </a:r>
            <a:r>
              <a:rPr lang="en-US" dirty="0"/>
              <a:t>, </a:t>
            </a:r>
            <a:r>
              <a:rPr lang="en-US" dirty="0" err="1"/>
              <a:t>yaygın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Mesleki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öğrenim</a:t>
            </a:r>
            <a:r>
              <a:rPr lang="en-US" dirty="0"/>
              <a:t> </a:t>
            </a:r>
            <a:r>
              <a:rPr lang="en-US" dirty="0" err="1"/>
              <a:t>çıktılarının</a:t>
            </a:r>
            <a:r>
              <a:rPr lang="en-US" dirty="0"/>
              <a:t> </a:t>
            </a:r>
            <a:r>
              <a:rPr lang="en-US" dirty="0" err="1"/>
              <a:t>aktarımını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dört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kümeye</a:t>
            </a:r>
            <a:r>
              <a:rPr lang="en-US" dirty="0"/>
              <a:t> </a:t>
            </a:r>
            <a:r>
              <a:rPr lang="en-US" dirty="0" err="1"/>
              <a:t>ayrıldıkları</a:t>
            </a:r>
            <a:r>
              <a:rPr lang="en-US" dirty="0"/>
              <a:t> </a:t>
            </a:r>
            <a:r>
              <a:rPr lang="en-US" dirty="0" err="1"/>
              <a:t>görülmektedir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sınıflamaya göre Almanya 3 </a:t>
            </a:r>
            <a:r>
              <a:rPr lang="tr-TR" dirty="0" err="1" smtClean="0"/>
              <a:t>no’lu</a:t>
            </a:r>
            <a:r>
              <a:rPr lang="tr-TR" dirty="0" smtClean="0"/>
              <a:t> küme içerisinde yer almaktadır (birimler/</a:t>
            </a:r>
            <a:r>
              <a:rPr lang="tr-TR" dirty="0" err="1" smtClean="0"/>
              <a:t>modller</a:t>
            </a:r>
            <a:r>
              <a:rPr lang="tr-TR" dirty="0" smtClean="0"/>
              <a:t> mevcut </a:t>
            </a:r>
            <a:r>
              <a:rPr lang="tr-TR" dirty="0" err="1" smtClean="0"/>
              <a:t>deil</a:t>
            </a:r>
            <a:r>
              <a:rPr lang="tr-TR" dirty="0" smtClean="0"/>
              <a:t>, çıraklığa dayalı Temel Mesleki Eğitim modeli uygulamada)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tr-TR" sz="22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tr-TR" sz="22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Monitoring</a:t>
            </a:r>
            <a:r>
              <a:rPr lang="tr-TR" sz="22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2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ECVET </a:t>
            </a:r>
            <a:r>
              <a:rPr lang="tr-TR" sz="22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implementation</a:t>
            </a:r>
            <a:r>
              <a:rPr lang="tr-TR" sz="22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2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strategies</a:t>
            </a:r>
            <a:r>
              <a:rPr lang="tr-TR" sz="22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in Europe in 2013, CEDEFOP, 2014)</a:t>
            </a:r>
          </a:p>
        </p:txBody>
      </p:sp>
      <p:pic>
        <p:nvPicPr>
          <p:cNvPr id="4" name="0 Resim" descr="unbenannt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7751446" y="116632"/>
            <a:ext cx="2916555" cy="112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19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35560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err="1">
                <a:solidFill>
                  <a:srgbClr val="FF0000"/>
                </a:solidFill>
              </a:rPr>
              <a:t>Almanya'da</a:t>
            </a:r>
            <a:r>
              <a:rPr lang="en-US" sz="4000" dirty="0">
                <a:solidFill>
                  <a:srgbClr val="FF0000"/>
                </a:solidFill>
              </a:rPr>
              <a:t> ECVET </a:t>
            </a:r>
            <a:r>
              <a:rPr lang="en-US" sz="4000" dirty="0" err="1">
                <a:solidFill>
                  <a:srgbClr val="FF0000"/>
                </a:solidFill>
              </a:rPr>
              <a:t>Uygulamasının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tr-TR" sz="4000" dirty="0">
                <a:solidFill>
                  <a:srgbClr val="FF0000"/>
                </a:solidFill>
              </a:rPr>
              <a:t>Mevcut </a:t>
            </a:r>
            <a:r>
              <a:rPr lang="en-US" sz="4000" dirty="0" err="1">
                <a:solidFill>
                  <a:srgbClr val="FF0000"/>
                </a:solidFill>
              </a:rPr>
              <a:t>Durumu</a:t>
            </a:r>
            <a:r>
              <a:rPr lang="en-US" dirty="0"/>
              <a:t/>
            </a:r>
            <a:br>
              <a:rPr lang="en-US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91544" y="213285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400" dirty="0" err="1"/>
              <a:t>ECVET'in</a:t>
            </a:r>
            <a:r>
              <a:rPr lang="en-US" sz="2400" dirty="0"/>
              <a:t> </a:t>
            </a:r>
            <a:r>
              <a:rPr lang="en-US" sz="2400" dirty="0" err="1"/>
              <a:t>uygulanması</a:t>
            </a:r>
            <a:r>
              <a:rPr lang="en-US" sz="2400" dirty="0"/>
              <a:t>, </a:t>
            </a:r>
            <a:r>
              <a:rPr lang="en-US" sz="2400" dirty="0" err="1"/>
              <a:t>öğrenme</a:t>
            </a:r>
            <a:r>
              <a:rPr lang="en-US" sz="2400" dirty="0"/>
              <a:t> </a:t>
            </a:r>
            <a:r>
              <a:rPr lang="en-US" sz="2400" dirty="0" err="1"/>
              <a:t>çıktılarına</a:t>
            </a:r>
            <a:r>
              <a:rPr lang="en-US" sz="2400" dirty="0"/>
              <a:t> </a:t>
            </a:r>
            <a:r>
              <a:rPr lang="en-US" sz="2400" dirty="0" err="1"/>
              <a:t>geçiş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Alman</a:t>
            </a:r>
            <a:r>
              <a:rPr lang="en-US" sz="2400" dirty="0"/>
              <a:t> </a:t>
            </a:r>
            <a:r>
              <a:rPr lang="en-US" sz="2400" dirty="0" err="1"/>
              <a:t>yeterlilikler</a:t>
            </a:r>
            <a:r>
              <a:rPr lang="en-US" sz="2400" dirty="0"/>
              <a:t> </a:t>
            </a:r>
            <a:r>
              <a:rPr lang="en-US" sz="2400" dirty="0" err="1"/>
              <a:t>çerçevesinin</a:t>
            </a:r>
            <a:r>
              <a:rPr lang="en-US" sz="2400" dirty="0"/>
              <a:t> </a:t>
            </a:r>
            <a:r>
              <a:rPr lang="en-US" sz="2400" dirty="0" err="1"/>
              <a:t>geliştirilmesi</a:t>
            </a:r>
            <a:r>
              <a:rPr lang="en-US" sz="2400" dirty="0"/>
              <a:t> </a:t>
            </a:r>
            <a:r>
              <a:rPr lang="en-US" sz="2400" dirty="0" err="1"/>
              <a:t>anlamına</a:t>
            </a:r>
            <a:r>
              <a:rPr lang="en-US" sz="2400" dirty="0"/>
              <a:t> </a:t>
            </a:r>
            <a:r>
              <a:rPr lang="en-US" sz="2400" dirty="0" err="1"/>
              <a:t>gelir</a:t>
            </a:r>
            <a:r>
              <a:rPr lang="en-US" sz="2400" dirty="0"/>
              <a:t>.</a:t>
            </a:r>
            <a:r>
              <a:rPr lang="tr-TR" sz="2400" dirty="0"/>
              <a:t> </a:t>
            </a:r>
          </a:p>
          <a:p>
            <a:endParaRPr lang="tr-TR" sz="2400" dirty="0"/>
          </a:p>
          <a:p>
            <a:r>
              <a:rPr lang="tr-TR" sz="2400" dirty="0"/>
              <a:t>Federal </a:t>
            </a:r>
            <a:r>
              <a:rPr lang="tr-TR" sz="2400" dirty="0"/>
              <a:t>Eğitim ve Araştırma Bakanlığı tarafından finanse </a:t>
            </a:r>
            <a:r>
              <a:rPr lang="tr-TR" sz="2400" dirty="0"/>
              <a:t>edilen 10 proje çerçevesinde değerlendirme, akreditasyon </a:t>
            </a:r>
            <a:r>
              <a:rPr lang="tr-TR" sz="2400" dirty="0"/>
              <a:t>ve </a:t>
            </a:r>
            <a:r>
              <a:rPr lang="tr-TR" sz="2400" dirty="0"/>
              <a:t>tanınma </a:t>
            </a:r>
            <a:r>
              <a:rPr lang="tr-TR" sz="2400" dirty="0"/>
              <a:t>için ulusal bir yaklaşım </a:t>
            </a:r>
            <a:r>
              <a:rPr lang="tr-TR" sz="2400" dirty="0"/>
              <a:t>olan </a:t>
            </a:r>
            <a:r>
              <a:rPr lang="tr-TR" sz="2400" dirty="0"/>
              <a:t>DECVET (Almanya'da Mesleki Eğitim ve Eğitim için Kredi Sisteminin Geliştirilmesi) </a:t>
            </a:r>
            <a:r>
              <a:rPr lang="tr-TR" sz="2400" dirty="0"/>
              <a:t>test edilmiştir</a:t>
            </a:r>
            <a:endParaRPr lang="tr-TR" sz="2400" dirty="0"/>
          </a:p>
          <a:p>
            <a:endParaRPr lang="tr-TR" sz="1900" dirty="0"/>
          </a:p>
          <a:p>
            <a:endParaRPr lang="tr-TR" sz="1900" dirty="0"/>
          </a:p>
        </p:txBody>
      </p:sp>
      <p:pic>
        <p:nvPicPr>
          <p:cNvPr id="4" name="0 Resim" descr="unbenannt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7680177" y="40164"/>
            <a:ext cx="2916555" cy="112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51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91544" y="601504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DECVET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91544" y="2132857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amaçları</a:t>
            </a:r>
            <a:r>
              <a:rPr lang="en-US" dirty="0"/>
              <a:t>, </a:t>
            </a:r>
            <a:r>
              <a:rPr lang="en-US" dirty="0" err="1"/>
              <a:t>hareketlilik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geçirgenliği</a:t>
            </a:r>
            <a:r>
              <a:rPr lang="en-US" dirty="0"/>
              <a:t> </a:t>
            </a:r>
            <a:r>
              <a:rPr lang="en-US" dirty="0" err="1"/>
              <a:t>geliştirmesi</a:t>
            </a:r>
            <a:r>
              <a:rPr lang="en-US" dirty="0"/>
              <a:t> </a:t>
            </a:r>
            <a:r>
              <a:rPr lang="en-US" dirty="0" err="1"/>
              <a:t>beklenen</a:t>
            </a:r>
            <a:r>
              <a:rPr lang="en-US" dirty="0"/>
              <a:t> </a:t>
            </a:r>
            <a:r>
              <a:rPr lang="en-US" dirty="0" err="1"/>
              <a:t>yeterliliklerin</a:t>
            </a:r>
            <a:r>
              <a:rPr lang="en-US" dirty="0"/>
              <a:t> </a:t>
            </a:r>
            <a:r>
              <a:rPr lang="en-US" dirty="0" err="1"/>
              <a:t>akreditasyonu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öğrenme</a:t>
            </a:r>
            <a:r>
              <a:rPr lang="en-US" dirty="0"/>
              <a:t> </a:t>
            </a:r>
            <a:r>
              <a:rPr lang="en-US" dirty="0" err="1"/>
              <a:t>çıktıları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prosedürler</a:t>
            </a:r>
            <a:r>
              <a:rPr lang="en-US" dirty="0"/>
              <a:t> </a:t>
            </a:r>
            <a:r>
              <a:rPr lang="en-US" dirty="0" err="1"/>
              <a:t>geliştirmek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test </a:t>
            </a:r>
            <a:r>
              <a:rPr lang="en-US" dirty="0" err="1"/>
              <a:t>etmektir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</a:p>
          <a:p>
            <a:r>
              <a:rPr lang="en-US" dirty="0" err="1" smtClean="0"/>
              <a:t>Girişim</a:t>
            </a:r>
            <a:r>
              <a:rPr lang="en-US" dirty="0" smtClean="0"/>
              <a:t> </a:t>
            </a:r>
            <a:r>
              <a:rPr lang="en-US" dirty="0" err="1"/>
              <a:t>Alman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dört</a:t>
            </a:r>
            <a:r>
              <a:rPr lang="en-US" dirty="0"/>
              <a:t> </a:t>
            </a:r>
            <a:r>
              <a:rPr lang="en-US" dirty="0" err="1"/>
              <a:t>arayüze</a:t>
            </a:r>
            <a:r>
              <a:rPr lang="en-US" dirty="0"/>
              <a:t> </a:t>
            </a:r>
            <a:r>
              <a:rPr lang="en-US" dirty="0" err="1" smtClean="0"/>
              <a:t>odaklan</a:t>
            </a:r>
            <a:r>
              <a:rPr lang="tr-TR" dirty="0" err="1" smtClean="0"/>
              <a:t>mıştır</a:t>
            </a:r>
            <a:r>
              <a:rPr lang="en-US" dirty="0" smtClean="0"/>
              <a:t>: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</a:t>
            </a:r>
            <a:r>
              <a:rPr lang="en-US" dirty="0" smtClean="0"/>
              <a:t>•	</a:t>
            </a:r>
            <a:r>
              <a:rPr lang="tr-TR" sz="2800" dirty="0"/>
              <a:t>Mesleki eğitim hazırlık ve </a:t>
            </a:r>
            <a:r>
              <a:rPr lang="tr-TR" sz="2800" dirty="0"/>
              <a:t>ikili (</a:t>
            </a:r>
            <a:r>
              <a:rPr lang="tr-TR" sz="2800" dirty="0" err="1"/>
              <a:t>dual</a:t>
            </a:r>
            <a:r>
              <a:rPr lang="tr-TR" sz="2800" dirty="0"/>
              <a:t>) sistem arasında</a:t>
            </a:r>
          </a:p>
          <a:p>
            <a:pPr marL="0" indent="0">
              <a:buNone/>
            </a:pPr>
            <a:r>
              <a:rPr lang="tr-TR" sz="2800" dirty="0"/>
              <a:t> </a:t>
            </a:r>
            <a:r>
              <a:rPr lang="tr-TR" sz="2800" dirty="0"/>
              <a:t>            arasında</a:t>
            </a:r>
            <a:endParaRPr lang="tr-TR" sz="2800" dirty="0"/>
          </a:p>
          <a:p>
            <a:pPr marL="0" indent="0">
              <a:buNone/>
            </a:pPr>
            <a:r>
              <a:rPr lang="tr-TR" sz="2800" dirty="0"/>
              <a:t>          </a:t>
            </a:r>
            <a:r>
              <a:rPr lang="en-US" sz="2800" dirty="0"/>
              <a:t>•</a:t>
            </a:r>
            <a:r>
              <a:rPr lang="tr-TR" sz="2800" dirty="0"/>
              <a:t> </a:t>
            </a:r>
            <a:r>
              <a:rPr lang="tr-TR" sz="2800" dirty="0"/>
              <a:t>Tek bir alanda ortak kesişen </a:t>
            </a:r>
            <a:r>
              <a:rPr lang="tr-TR" sz="2800" dirty="0"/>
              <a:t>mesleki eğitim </a:t>
            </a:r>
            <a:r>
              <a:rPr lang="tr-TR" sz="2800" dirty="0"/>
              <a:t>yeterlilikleri</a:t>
            </a:r>
          </a:p>
          <a:p>
            <a:pPr marL="0" indent="0">
              <a:buNone/>
            </a:pPr>
            <a:r>
              <a:rPr lang="tr-TR" sz="2800" dirty="0"/>
              <a:t>          </a:t>
            </a:r>
            <a:r>
              <a:rPr lang="en-US" sz="2800" dirty="0"/>
              <a:t>•	</a:t>
            </a:r>
            <a:r>
              <a:rPr lang="tr-TR" sz="2800" dirty="0"/>
              <a:t>İkili sistem ve okul tabanlı mesleki eğitim arasında</a:t>
            </a:r>
            <a:endParaRPr lang="en-US" sz="2800" dirty="0"/>
          </a:p>
          <a:p>
            <a:pPr marL="0" indent="0">
              <a:buNone/>
            </a:pPr>
            <a:r>
              <a:rPr lang="tr-TR" sz="2800" dirty="0"/>
              <a:t>          </a:t>
            </a:r>
            <a:r>
              <a:rPr lang="en-US" sz="2800" dirty="0"/>
              <a:t>•	</a:t>
            </a:r>
            <a:r>
              <a:rPr lang="tr-TR" sz="2800" dirty="0"/>
              <a:t>İkili temel mesleki eğitim ve sürekli mesleki eğitim </a:t>
            </a:r>
          </a:p>
          <a:p>
            <a:pPr marL="0" indent="0">
              <a:buNone/>
            </a:pPr>
            <a:r>
              <a:rPr lang="tr-TR" sz="2800" dirty="0"/>
              <a:t> </a:t>
            </a:r>
            <a:r>
              <a:rPr lang="tr-TR" sz="2800" dirty="0"/>
              <a:t>            arasında</a:t>
            </a:r>
            <a:endParaRPr lang="en-US" dirty="0"/>
          </a:p>
        </p:txBody>
      </p:sp>
      <p:pic>
        <p:nvPicPr>
          <p:cNvPr id="4" name="0 Resim" descr="unbenannt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7680177" y="40164"/>
            <a:ext cx="2916555" cy="112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10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63552" y="764704"/>
            <a:ext cx="8229600" cy="1424510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ALMANYA’DA ECVET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31981" y="2189215"/>
            <a:ext cx="8229600" cy="3977283"/>
          </a:xfrm>
        </p:spPr>
        <p:txBody>
          <a:bodyPr>
            <a:normAutofit fontScale="70000" lnSpcReduction="20000"/>
          </a:bodyPr>
          <a:lstStyle/>
          <a:p>
            <a:r>
              <a:rPr lang="en-US" sz="3100" dirty="0"/>
              <a:t>Federal </a:t>
            </a:r>
            <a:r>
              <a:rPr lang="en-US" sz="3100" dirty="0" err="1"/>
              <a:t>Almanya</a:t>
            </a:r>
            <a:r>
              <a:rPr lang="en-US" sz="3100" dirty="0"/>
              <a:t> </a:t>
            </a:r>
            <a:r>
              <a:rPr lang="en-US" sz="3100" dirty="0" err="1"/>
              <a:t>Cumhuriyeti</a:t>
            </a:r>
            <a:r>
              <a:rPr lang="en-US" sz="3100" dirty="0"/>
              <a:t>, </a:t>
            </a:r>
            <a:r>
              <a:rPr lang="en-US" sz="3100" dirty="0" err="1"/>
              <a:t>Komisyonun</a:t>
            </a:r>
            <a:r>
              <a:rPr lang="en-US" sz="3100" dirty="0"/>
              <a:t> </a:t>
            </a:r>
            <a:r>
              <a:rPr lang="tr-TR" sz="3100" dirty="0"/>
              <a:t>hazırladığı </a:t>
            </a:r>
            <a:r>
              <a:rPr lang="en-US" sz="3100" dirty="0" err="1"/>
              <a:t>tasla</a:t>
            </a:r>
            <a:r>
              <a:rPr lang="tr-TR" sz="3100" dirty="0"/>
              <a:t>k</a:t>
            </a:r>
            <a:r>
              <a:rPr lang="en-US" sz="3100" dirty="0" err="1"/>
              <a:t>ı</a:t>
            </a:r>
            <a:r>
              <a:rPr lang="en-US" sz="3100" dirty="0"/>
              <a:t> </a:t>
            </a:r>
            <a:r>
              <a:rPr lang="en-US" sz="3100" dirty="0" err="1"/>
              <a:t>ve</a:t>
            </a:r>
            <a:r>
              <a:rPr lang="en-US" sz="3100" dirty="0"/>
              <a:t> </a:t>
            </a:r>
            <a:r>
              <a:rPr lang="en-US" sz="3100" dirty="0" err="1"/>
              <a:t>Avrupa</a:t>
            </a:r>
            <a:r>
              <a:rPr lang="en-US" sz="3100" dirty="0"/>
              <a:t> </a:t>
            </a:r>
            <a:r>
              <a:rPr lang="en-US" sz="3100" dirty="0" err="1"/>
              <a:t>Parlamentosu'nun</a:t>
            </a:r>
            <a:r>
              <a:rPr lang="en-US" sz="3100" dirty="0"/>
              <a:t> </a:t>
            </a:r>
            <a:r>
              <a:rPr lang="en-US" sz="3100" dirty="0" err="1"/>
              <a:t>tavsiyesi</a:t>
            </a:r>
            <a:r>
              <a:rPr lang="en-US" sz="3100" dirty="0"/>
              <a:t> </a:t>
            </a:r>
            <a:r>
              <a:rPr lang="en-US" sz="3100" dirty="0" err="1"/>
              <a:t>için</a:t>
            </a:r>
            <a:r>
              <a:rPr lang="en-US" sz="3100" dirty="0"/>
              <a:t> </a:t>
            </a:r>
            <a:r>
              <a:rPr lang="en-US" sz="3100" dirty="0" err="1"/>
              <a:t>müzakerelere</a:t>
            </a:r>
            <a:r>
              <a:rPr lang="en-US" sz="3100" dirty="0"/>
              <a:t> </a:t>
            </a:r>
            <a:r>
              <a:rPr lang="en-US" sz="3100" dirty="0" err="1"/>
              <a:t>aktif</a:t>
            </a:r>
            <a:r>
              <a:rPr lang="en-US" sz="3100" dirty="0"/>
              <a:t> </a:t>
            </a:r>
            <a:r>
              <a:rPr lang="en-US" sz="3100" dirty="0" err="1"/>
              <a:t>olarak</a:t>
            </a:r>
            <a:r>
              <a:rPr lang="en-US" sz="3100" dirty="0"/>
              <a:t> </a:t>
            </a:r>
            <a:r>
              <a:rPr lang="en-US" sz="3100" dirty="0" err="1"/>
              <a:t>katılmış</a:t>
            </a:r>
            <a:r>
              <a:rPr lang="en-US" sz="3100" dirty="0"/>
              <a:t> </a:t>
            </a:r>
            <a:r>
              <a:rPr lang="en-US" sz="3100" dirty="0" err="1"/>
              <a:t>ve</a:t>
            </a:r>
            <a:r>
              <a:rPr lang="en-US" sz="3100" dirty="0"/>
              <a:t> </a:t>
            </a:r>
            <a:r>
              <a:rPr lang="en-US" sz="3100" dirty="0" err="1"/>
              <a:t>bir</a:t>
            </a:r>
            <a:r>
              <a:rPr lang="en-US" sz="3100" dirty="0"/>
              <a:t> </a:t>
            </a:r>
            <a:r>
              <a:rPr lang="en-US" sz="3100" dirty="0" err="1"/>
              <a:t>dizi</a:t>
            </a:r>
            <a:r>
              <a:rPr lang="en-US" sz="3100" dirty="0"/>
              <a:t> </a:t>
            </a:r>
            <a:r>
              <a:rPr lang="en-US" sz="3100" dirty="0" err="1"/>
              <a:t>müzakere</a:t>
            </a:r>
            <a:r>
              <a:rPr lang="en-US" sz="3100" dirty="0"/>
              <a:t> </a:t>
            </a:r>
            <a:r>
              <a:rPr lang="en-US" sz="3100" dirty="0" err="1"/>
              <a:t>hedefinin</a:t>
            </a:r>
            <a:r>
              <a:rPr lang="en-US" sz="3100" dirty="0"/>
              <a:t> </a:t>
            </a:r>
            <a:r>
              <a:rPr lang="en-US" sz="3100" dirty="0" err="1"/>
              <a:t>uygulanmasında</a:t>
            </a:r>
            <a:r>
              <a:rPr lang="en-US" sz="3100" dirty="0"/>
              <a:t> </a:t>
            </a:r>
            <a:r>
              <a:rPr lang="en-US" sz="3100" dirty="0" err="1"/>
              <a:t>başarılı</a:t>
            </a:r>
            <a:r>
              <a:rPr lang="en-US" sz="3100" dirty="0"/>
              <a:t> </a:t>
            </a:r>
            <a:r>
              <a:rPr lang="en-US" sz="3100" dirty="0" err="1"/>
              <a:t>olmuştur</a:t>
            </a:r>
            <a:r>
              <a:rPr lang="en-US" sz="3100" dirty="0"/>
              <a:t>. </a:t>
            </a:r>
            <a:r>
              <a:rPr lang="tr-TR" sz="3100" dirty="0"/>
              <a:t>Bunlar: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/>
              <a:t>gönüllü</a:t>
            </a:r>
            <a:r>
              <a:rPr lang="en-US" dirty="0"/>
              <a:t> </a:t>
            </a:r>
            <a:r>
              <a:rPr lang="en-US" dirty="0" err="1"/>
              <a:t>katılım</a:t>
            </a:r>
            <a:r>
              <a:rPr lang="en-US" dirty="0"/>
              <a:t> </a:t>
            </a:r>
            <a:r>
              <a:rPr lang="en-US" dirty="0" err="1"/>
              <a:t>ilkesinin</a:t>
            </a:r>
            <a:r>
              <a:rPr lang="en-US" dirty="0"/>
              <a:t> </a:t>
            </a:r>
            <a:r>
              <a:rPr lang="en-US" dirty="0" err="1" smtClean="0"/>
              <a:t>kabulün</a:t>
            </a:r>
            <a:r>
              <a:rPr lang="tr-TR" dirty="0" smtClean="0"/>
              <a:t>ü ve</a:t>
            </a:r>
            <a:r>
              <a:rPr lang="en-US" dirty="0" smtClean="0"/>
              <a:t> </a:t>
            </a:r>
            <a:endParaRPr lang="tr-T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/>
              <a:t>ECVET'in</a:t>
            </a:r>
            <a:r>
              <a:rPr lang="en-US" dirty="0"/>
              <a:t> </a:t>
            </a:r>
            <a:r>
              <a:rPr lang="en-US" dirty="0" err="1"/>
              <a:t>uygulanması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aşağıdan</a:t>
            </a:r>
            <a:r>
              <a:rPr lang="en-US" dirty="0"/>
              <a:t> </a:t>
            </a:r>
            <a:r>
              <a:rPr lang="en-US" dirty="0" err="1"/>
              <a:t>yukarıya</a:t>
            </a:r>
            <a:r>
              <a:rPr lang="en-US" dirty="0"/>
              <a:t> </a:t>
            </a:r>
            <a:r>
              <a:rPr lang="en-US" dirty="0" err="1" smtClean="0"/>
              <a:t>ilkesi</a:t>
            </a:r>
            <a:r>
              <a:rPr lang="tr-TR" dirty="0" err="1" smtClean="0"/>
              <a:t>nin</a:t>
            </a:r>
            <a:r>
              <a:rPr lang="tr-TR" dirty="0" smtClean="0"/>
              <a:t> kabulünü içermektedir. </a:t>
            </a:r>
            <a:endParaRPr lang="tr-TR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Bu, ECVET </a:t>
            </a:r>
            <a:r>
              <a:rPr lang="en-US" dirty="0" err="1"/>
              <a:t>uygulamasının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özellikle</a:t>
            </a:r>
            <a:r>
              <a:rPr lang="en-US" dirty="0"/>
              <a:t> de </a:t>
            </a:r>
            <a:r>
              <a:rPr lang="en-US" dirty="0" err="1"/>
              <a:t>öğrenim</a:t>
            </a:r>
            <a:r>
              <a:rPr lang="en-US" dirty="0"/>
              <a:t> </a:t>
            </a:r>
            <a:r>
              <a:rPr lang="en-US" dirty="0" err="1"/>
              <a:t>birimlerinin</a:t>
            </a:r>
            <a:r>
              <a:rPr lang="en-US" dirty="0"/>
              <a:t> </a:t>
            </a:r>
            <a:r>
              <a:rPr lang="en-US" dirty="0" err="1"/>
              <a:t>birikiminin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ulusal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bölgesel</a:t>
            </a:r>
            <a:r>
              <a:rPr lang="en-US" dirty="0"/>
              <a:t> </a:t>
            </a:r>
            <a:r>
              <a:rPr lang="en-US" dirty="0" err="1"/>
              <a:t>düzenlemelere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hükümlere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gerçekleştiğini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öğrenme</a:t>
            </a:r>
            <a:r>
              <a:rPr lang="en-US" dirty="0"/>
              <a:t> </a:t>
            </a:r>
            <a:r>
              <a:rPr lang="en-US" dirty="0" err="1"/>
              <a:t>çıktılarının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kredi</a:t>
            </a:r>
            <a:r>
              <a:rPr lang="tr-TR" dirty="0" smtClean="0"/>
              <a:t> puanlarının</a:t>
            </a:r>
            <a:r>
              <a:rPr lang="en-US" dirty="0" smtClean="0"/>
              <a:t> </a:t>
            </a:r>
            <a:r>
              <a:rPr lang="en-US" dirty="0" err="1"/>
              <a:t>otomatik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tanınması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vatandaş</a:t>
            </a:r>
            <a:r>
              <a:rPr lang="en-US" dirty="0"/>
              <a:t> </a:t>
            </a:r>
            <a:r>
              <a:rPr lang="en-US" dirty="0" err="1"/>
              <a:t>haklarının</a:t>
            </a:r>
            <a:r>
              <a:rPr lang="en-US" dirty="0"/>
              <a:t> </a:t>
            </a:r>
            <a:r>
              <a:rPr lang="en-US" dirty="0" err="1"/>
              <a:t>yaratılmamış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açıkça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koymuştur</a:t>
            </a:r>
            <a:r>
              <a:rPr lang="en-US" dirty="0"/>
              <a:t>. </a:t>
            </a:r>
          </a:p>
        </p:txBody>
      </p:sp>
      <p:pic>
        <p:nvPicPr>
          <p:cNvPr id="4" name="0 Resim" descr="unbenannt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7608169" y="16930"/>
            <a:ext cx="2916555" cy="112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2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35560" y="1340768"/>
            <a:ext cx="8229600" cy="48965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800" b="1" dirty="0">
                <a:solidFill>
                  <a:srgbClr val="FF0000"/>
                </a:solidFill>
              </a:rPr>
              <a:t>İHTİYAÇ &amp; MEVCUT DURUM ANALİZLERİNİN SONUÇLARI</a:t>
            </a:r>
          </a:p>
          <a:p>
            <a:pPr marL="0" indent="0">
              <a:buNone/>
            </a:pPr>
            <a:endParaRPr lang="tr-TR" sz="2000" dirty="0"/>
          </a:p>
          <a:p>
            <a:r>
              <a:rPr lang="tr-TR" sz="2000" dirty="0"/>
              <a:t>Almanya’da ilgili tarafların (öğrenciler, ebeveynler ve eğitim personeli) büyük çoğunluğu ECVET konusunda daha fazla bilgiye ihtiyaç duymaktadır</a:t>
            </a:r>
          </a:p>
          <a:p>
            <a:r>
              <a:rPr lang="tr-TR" sz="2000" dirty="0"/>
              <a:t>ECVET araçları geniş kesimlerce bilinmemektedir</a:t>
            </a:r>
          </a:p>
          <a:p>
            <a:r>
              <a:rPr lang="tr-TR" sz="2000" dirty="0"/>
              <a:t>Araştırmada yer alan katılımcılar </a:t>
            </a:r>
            <a:r>
              <a:rPr lang="tr-TR" sz="2000" dirty="0" err="1"/>
              <a:t>ECVET’in</a:t>
            </a:r>
            <a:r>
              <a:rPr lang="tr-TR" sz="2000" dirty="0"/>
              <a:t> hem hareketliliği hem de istihdam edilebilirliği destekleyeceğine inanmaktadır</a:t>
            </a:r>
          </a:p>
          <a:p>
            <a:r>
              <a:rPr lang="en-US" sz="2000" dirty="0" err="1"/>
              <a:t>ECVET'i</a:t>
            </a:r>
            <a:r>
              <a:rPr lang="en-US" sz="2000" dirty="0"/>
              <a:t> </a:t>
            </a:r>
            <a:r>
              <a:rPr lang="en-US" sz="2000" dirty="0" err="1"/>
              <a:t>tanımlayan</a:t>
            </a:r>
            <a:r>
              <a:rPr lang="en-US" sz="2000" dirty="0"/>
              <a:t> </a:t>
            </a:r>
            <a:r>
              <a:rPr lang="en-US" sz="2000" dirty="0" err="1"/>
              <a:t>mevcut</a:t>
            </a:r>
            <a:r>
              <a:rPr lang="en-US" sz="2000" dirty="0"/>
              <a:t> </a:t>
            </a:r>
            <a:r>
              <a:rPr lang="en-US" sz="2000" dirty="0" err="1"/>
              <a:t>tanıtım</a:t>
            </a:r>
            <a:r>
              <a:rPr lang="en-US" sz="2000" dirty="0"/>
              <a:t> </a:t>
            </a:r>
            <a:r>
              <a:rPr lang="en-US" sz="2000" dirty="0" err="1"/>
              <a:t>araçları</a:t>
            </a:r>
            <a:r>
              <a:rPr lang="en-US" sz="2000" dirty="0"/>
              <a:t> (</a:t>
            </a:r>
            <a:r>
              <a:rPr lang="en-US" sz="2000" dirty="0" err="1"/>
              <a:t>kitaplar</a:t>
            </a:r>
            <a:r>
              <a:rPr lang="en-US" sz="2000" dirty="0"/>
              <a:t>, </a:t>
            </a:r>
            <a:r>
              <a:rPr lang="en-US" sz="2000" dirty="0" err="1"/>
              <a:t>raporlar</a:t>
            </a:r>
            <a:r>
              <a:rPr lang="en-US" sz="2000" dirty="0"/>
              <a:t>, web </a:t>
            </a:r>
            <a:r>
              <a:rPr lang="en-US" sz="2000" dirty="0" err="1"/>
              <a:t>sitesi</a:t>
            </a:r>
            <a:r>
              <a:rPr lang="en-US" sz="2000" dirty="0"/>
              <a:t>, </a:t>
            </a:r>
            <a:r>
              <a:rPr lang="en-US" sz="2000" dirty="0" err="1"/>
              <a:t>resmi</a:t>
            </a:r>
            <a:r>
              <a:rPr lang="en-US" sz="2000" dirty="0"/>
              <a:t> </a:t>
            </a:r>
            <a:r>
              <a:rPr lang="en-US" sz="2000" dirty="0" err="1"/>
              <a:t>duyurular</a:t>
            </a:r>
            <a:r>
              <a:rPr lang="en-US" sz="2000" dirty="0"/>
              <a:t>) </a:t>
            </a:r>
            <a:r>
              <a:rPr lang="en-US" sz="2000" dirty="0" err="1"/>
              <a:t>karmaşıktır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anlaşılması</a:t>
            </a:r>
            <a:r>
              <a:rPr lang="en-US" sz="2000" dirty="0"/>
              <a:t> </a:t>
            </a:r>
            <a:r>
              <a:rPr lang="en-US" sz="2000" dirty="0" err="1"/>
              <a:t>güçtürECVET</a:t>
            </a:r>
            <a:r>
              <a:rPr lang="en-US" sz="2000" dirty="0"/>
              <a:t> tools </a:t>
            </a:r>
            <a:r>
              <a:rPr lang="tr-TR" sz="2000" dirty="0" err="1"/>
              <a:t>are</a:t>
            </a:r>
            <a:r>
              <a:rPr lang="tr-TR" sz="2000" dirty="0"/>
              <a:t> not </a:t>
            </a:r>
            <a:r>
              <a:rPr lang="tr-TR" sz="2000" dirty="0" err="1"/>
              <a:t>used</a:t>
            </a:r>
            <a:r>
              <a:rPr lang="tr-TR" sz="2000" dirty="0"/>
              <a:t> </a:t>
            </a:r>
            <a:r>
              <a:rPr lang="en-US" sz="2000" dirty="0"/>
              <a:t>in international </a:t>
            </a:r>
            <a:r>
              <a:rPr lang="en-US" sz="2000" dirty="0"/>
              <a:t>mobility </a:t>
            </a:r>
            <a:r>
              <a:rPr lang="en-US" sz="2000" dirty="0"/>
              <a:t>projects</a:t>
            </a:r>
            <a:endParaRPr lang="tr-TR" sz="2000" dirty="0"/>
          </a:p>
          <a:p>
            <a:r>
              <a:rPr lang="en-US" sz="2000" dirty="0" err="1"/>
              <a:t>Sosyal</a:t>
            </a:r>
            <a:r>
              <a:rPr lang="en-US" sz="2000" dirty="0"/>
              <a:t> </a:t>
            </a:r>
            <a:r>
              <a:rPr lang="en-US" sz="2000" dirty="0" err="1"/>
              <a:t>medyayı</a:t>
            </a:r>
            <a:r>
              <a:rPr lang="en-US" sz="2000" dirty="0"/>
              <a:t>, </a:t>
            </a:r>
            <a:r>
              <a:rPr lang="en-US" sz="2000" dirty="0" err="1"/>
              <a:t>hareketlilik</a:t>
            </a:r>
            <a:r>
              <a:rPr lang="en-US" sz="2000" dirty="0"/>
              <a:t> </a:t>
            </a:r>
            <a:r>
              <a:rPr lang="en-US" sz="2000" dirty="0" err="1"/>
              <a:t>projelerinin</a:t>
            </a:r>
            <a:r>
              <a:rPr lang="en-US" sz="2000" dirty="0"/>
              <a:t> </a:t>
            </a:r>
            <a:r>
              <a:rPr lang="en-US" sz="2000" dirty="0" err="1"/>
              <a:t>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sonuçlarının</a:t>
            </a:r>
            <a:r>
              <a:rPr lang="en-US" sz="2000" dirty="0"/>
              <a:t> </a:t>
            </a:r>
            <a:r>
              <a:rPr lang="en-US" sz="2000" dirty="0"/>
              <a:t>yay</a:t>
            </a:r>
            <a:r>
              <a:rPr lang="tr-TR" sz="2000"/>
              <a:t>gınlaştır</a:t>
            </a:r>
            <a:r>
              <a:rPr lang="en-US" sz="2000"/>
              <a:t>ılması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daha</a:t>
            </a:r>
            <a:r>
              <a:rPr lang="en-US" sz="2000" dirty="0"/>
              <a:t> </a:t>
            </a:r>
            <a:r>
              <a:rPr lang="en-US" sz="2000" dirty="0" err="1"/>
              <a:t>etkili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şekilde</a:t>
            </a:r>
            <a:r>
              <a:rPr lang="en-US" sz="2000" dirty="0"/>
              <a:t> </a:t>
            </a:r>
            <a:r>
              <a:rPr lang="en-US" sz="2000" dirty="0" err="1"/>
              <a:t>kullanmak</a:t>
            </a:r>
            <a:r>
              <a:rPr lang="en-US" sz="2000" dirty="0"/>
              <a:t> </a:t>
            </a:r>
            <a:r>
              <a:rPr lang="en-US" sz="2000" dirty="0" err="1"/>
              <a:t>önemlidir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bilgi</a:t>
            </a:r>
            <a:r>
              <a:rPr lang="en-US" sz="2000" dirty="0"/>
              <a:t> </a:t>
            </a:r>
            <a:r>
              <a:rPr lang="en-US" sz="2000" dirty="0" err="1"/>
              <a:t>kaynağı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görülebilir</a:t>
            </a:r>
            <a:r>
              <a:rPr lang="en-US" sz="2000" dirty="0"/>
              <a:t>.</a:t>
            </a:r>
          </a:p>
        </p:txBody>
      </p:sp>
      <p:pic>
        <p:nvPicPr>
          <p:cNvPr id="4" name="0 Resim" descr="unbenannt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7751446" y="0"/>
            <a:ext cx="2916555" cy="112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31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9536" y="206084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6000"/>
          </a:p>
          <a:p>
            <a:pPr marL="0" indent="0" algn="ctr">
              <a:buNone/>
            </a:pPr>
            <a:r>
              <a:rPr lang="tr-TR" sz="6000"/>
              <a:t>TEŞEKKÜRLER</a:t>
            </a:r>
            <a:endParaRPr lang="tr-TR" sz="6000" dirty="0"/>
          </a:p>
        </p:txBody>
      </p:sp>
      <p:pic>
        <p:nvPicPr>
          <p:cNvPr id="4" name="0 Resim" descr="unbenannt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7751446" y="116632"/>
            <a:ext cx="2916555" cy="112268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520" y="139283"/>
            <a:ext cx="2448272" cy="129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81630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519</Words>
  <Application>Microsoft Office PowerPoint</Application>
  <PresentationFormat>Geniş ekran</PresentationFormat>
  <Paragraphs>49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Larissa-Design</vt:lpstr>
      <vt:lpstr>ECVET </vt:lpstr>
      <vt:lpstr>ECVET'E DOĞRU</vt:lpstr>
      <vt:lpstr>ECVET'E DOĞRU</vt:lpstr>
      <vt:lpstr>PowerPoint Sunusu</vt:lpstr>
      <vt:lpstr>Almanya'da ECVET Uygulamasının Mevcut Durumu </vt:lpstr>
      <vt:lpstr>DECVET</vt:lpstr>
      <vt:lpstr>ALMANYA’DA ECVET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ECVET</dc:title>
  <dc:creator>PC</dc:creator>
  <cp:lastModifiedBy>ronaldinho424</cp:lastModifiedBy>
  <cp:revision>82</cp:revision>
  <dcterms:created xsi:type="dcterms:W3CDTF">2018-04-18T07:07:46Z</dcterms:created>
  <dcterms:modified xsi:type="dcterms:W3CDTF">2018-04-25T06:25:06Z</dcterms:modified>
</cp:coreProperties>
</file>