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59" r:id="rId4"/>
    <p:sldId id="260" r:id="rId5"/>
    <p:sldId id="272"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4"/>
    <p:restoredTop sz="61295" autoAdjust="0"/>
  </p:normalViewPr>
  <p:slideViewPr>
    <p:cSldViewPr snapToGrid="0" snapToObjects="1">
      <p:cViewPr varScale="1">
        <p:scale>
          <a:sx n="45" d="100"/>
          <a:sy n="45" d="100"/>
        </p:scale>
        <p:origin x="177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1A716-7BBF-4C45-BC19-3E43F503738E}" type="datetimeFigureOut">
              <a:rPr lang="tr-TR" smtClean="0"/>
              <a:t>25.04.2018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38195-888B-435F-A27F-3EEFB92E061F}" type="slidenum">
              <a:rPr lang="tr-TR" smtClean="0"/>
              <a:t>‹#›</a:t>
            </a:fld>
            <a:endParaRPr lang="tr-TR"/>
          </a:p>
        </p:txBody>
      </p:sp>
    </p:spTree>
    <p:extLst>
      <p:ext uri="{BB962C8B-B14F-4D97-AF65-F5344CB8AC3E}">
        <p14:creationId xmlns:p14="http://schemas.microsoft.com/office/powerpoint/2010/main" val="328800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1</a:t>
            </a:fld>
            <a:endParaRPr lang="tr-TR"/>
          </a:p>
        </p:txBody>
      </p:sp>
    </p:spTree>
    <p:extLst>
      <p:ext uri="{BB962C8B-B14F-4D97-AF65-F5344CB8AC3E}">
        <p14:creationId xmlns:p14="http://schemas.microsoft.com/office/powerpoint/2010/main" val="357975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baseline="0" dirty="0" smtClean="0"/>
          </a:p>
        </p:txBody>
      </p:sp>
      <p:sp>
        <p:nvSpPr>
          <p:cNvPr id="4" name="Slayt Numarası Yer Tutucusu 3"/>
          <p:cNvSpPr>
            <a:spLocks noGrp="1"/>
          </p:cNvSpPr>
          <p:nvPr>
            <p:ph type="sldNum" sz="quarter" idx="10"/>
          </p:nvPr>
        </p:nvSpPr>
        <p:spPr/>
        <p:txBody>
          <a:bodyPr/>
          <a:lstStyle/>
          <a:p>
            <a:fld id="{96138195-888B-435F-A27F-3EEFB92E061F}" type="slidenum">
              <a:rPr lang="tr-TR" smtClean="0"/>
              <a:t>13</a:t>
            </a:fld>
            <a:endParaRPr lang="tr-TR"/>
          </a:p>
        </p:txBody>
      </p:sp>
    </p:spTree>
    <p:extLst>
      <p:ext uri="{BB962C8B-B14F-4D97-AF65-F5344CB8AC3E}">
        <p14:creationId xmlns:p14="http://schemas.microsoft.com/office/powerpoint/2010/main" val="269570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14</a:t>
            </a:fld>
            <a:endParaRPr lang="tr-TR"/>
          </a:p>
        </p:txBody>
      </p:sp>
    </p:spTree>
    <p:extLst>
      <p:ext uri="{BB962C8B-B14F-4D97-AF65-F5344CB8AC3E}">
        <p14:creationId xmlns:p14="http://schemas.microsoft.com/office/powerpoint/2010/main" val="43794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15</a:t>
            </a:fld>
            <a:endParaRPr lang="tr-TR"/>
          </a:p>
        </p:txBody>
      </p:sp>
    </p:spTree>
    <p:extLst>
      <p:ext uri="{BB962C8B-B14F-4D97-AF65-F5344CB8AC3E}">
        <p14:creationId xmlns:p14="http://schemas.microsoft.com/office/powerpoint/2010/main" val="94593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
            </a:pPr>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16</a:t>
            </a:fld>
            <a:endParaRPr lang="tr-TR"/>
          </a:p>
        </p:txBody>
      </p:sp>
    </p:spTree>
    <p:extLst>
      <p:ext uri="{BB962C8B-B14F-4D97-AF65-F5344CB8AC3E}">
        <p14:creationId xmlns:p14="http://schemas.microsoft.com/office/powerpoint/2010/main" val="11267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3</a:t>
            </a:fld>
            <a:endParaRPr lang="tr-TR"/>
          </a:p>
        </p:txBody>
      </p:sp>
    </p:spTree>
    <p:extLst>
      <p:ext uri="{BB962C8B-B14F-4D97-AF65-F5344CB8AC3E}">
        <p14:creationId xmlns:p14="http://schemas.microsoft.com/office/powerpoint/2010/main" val="275244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5</a:t>
            </a:fld>
            <a:endParaRPr lang="tr-TR"/>
          </a:p>
        </p:txBody>
      </p:sp>
    </p:spTree>
    <p:extLst>
      <p:ext uri="{BB962C8B-B14F-4D97-AF65-F5344CB8AC3E}">
        <p14:creationId xmlns:p14="http://schemas.microsoft.com/office/powerpoint/2010/main" val="636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6</a:t>
            </a:fld>
            <a:endParaRPr lang="tr-TR"/>
          </a:p>
        </p:txBody>
      </p:sp>
    </p:spTree>
    <p:extLst>
      <p:ext uri="{BB962C8B-B14F-4D97-AF65-F5344CB8AC3E}">
        <p14:creationId xmlns:p14="http://schemas.microsoft.com/office/powerpoint/2010/main" val="95572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7</a:t>
            </a:fld>
            <a:endParaRPr lang="tr-TR"/>
          </a:p>
        </p:txBody>
      </p:sp>
    </p:spTree>
    <p:extLst>
      <p:ext uri="{BB962C8B-B14F-4D97-AF65-F5344CB8AC3E}">
        <p14:creationId xmlns:p14="http://schemas.microsoft.com/office/powerpoint/2010/main" val="182798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8</a:t>
            </a:fld>
            <a:endParaRPr lang="tr-TR"/>
          </a:p>
        </p:txBody>
      </p:sp>
    </p:spTree>
    <p:extLst>
      <p:ext uri="{BB962C8B-B14F-4D97-AF65-F5344CB8AC3E}">
        <p14:creationId xmlns:p14="http://schemas.microsoft.com/office/powerpoint/2010/main" val="263503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9</a:t>
            </a:fld>
            <a:endParaRPr lang="tr-TR"/>
          </a:p>
        </p:txBody>
      </p:sp>
    </p:spTree>
    <p:extLst>
      <p:ext uri="{BB962C8B-B14F-4D97-AF65-F5344CB8AC3E}">
        <p14:creationId xmlns:p14="http://schemas.microsoft.com/office/powerpoint/2010/main" val="204328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ECVET </a:t>
            </a:r>
            <a:r>
              <a:rPr lang="en-US" dirty="0" err="1" smtClean="0"/>
              <a:t>ilkeleri</a:t>
            </a:r>
            <a:r>
              <a:rPr lang="en-US" baseline="0" dirty="0" smtClean="0"/>
              <a:t> </a:t>
            </a:r>
          </a:p>
          <a:p>
            <a:endParaRPr lang="en-US" baseline="0" dirty="0" smtClean="0"/>
          </a:p>
          <a:p>
            <a:r>
              <a:rPr lang="en-US" baseline="0" dirty="0" err="1" smtClean="0"/>
              <a:t>Ecvet</a:t>
            </a:r>
            <a:r>
              <a:rPr lang="en-US" baseline="0" dirty="0" smtClean="0"/>
              <a:t> </a:t>
            </a:r>
            <a:r>
              <a:rPr lang="en-US" baseline="0" dirty="0" err="1" smtClean="0"/>
              <a:t>Odağı</a:t>
            </a:r>
            <a:r>
              <a:rPr lang="en-US" baseline="0" dirty="0" smtClean="0"/>
              <a:t> </a:t>
            </a:r>
          </a:p>
          <a:p>
            <a:r>
              <a:rPr lang="en-US" baseline="0" dirty="0" err="1" smtClean="0"/>
              <a:t>Esnek</a:t>
            </a:r>
            <a:r>
              <a:rPr lang="en-US" baseline="0" dirty="0" smtClean="0"/>
              <a:t> </a:t>
            </a:r>
            <a:r>
              <a:rPr lang="en-US" baseline="0" dirty="0" err="1" smtClean="0"/>
              <a:t>Yeterlilikler</a:t>
            </a:r>
            <a:endParaRPr lang="en-US" baseline="0" dirty="0" smtClean="0"/>
          </a:p>
          <a:p>
            <a:endParaRPr lang="en-US" baseline="0" dirty="0" smtClean="0"/>
          </a:p>
          <a:p>
            <a:r>
              <a:rPr lang="en-US" baseline="0" dirty="0" smtClean="0"/>
              <a:t>ECVET </a:t>
            </a:r>
            <a:r>
              <a:rPr lang="en-US" baseline="0" dirty="0" err="1" smtClean="0"/>
              <a:t>hedefleri</a:t>
            </a:r>
            <a:r>
              <a:rPr lang="en-US" baseline="0" dirty="0" smtClean="0"/>
              <a:t> </a:t>
            </a:r>
          </a:p>
          <a:p>
            <a:r>
              <a:rPr lang="en-US" baseline="0" dirty="0" err="1" smtClean="0"/>
              <a:t>Istihdam</a:t>
            </a:r>
            <a:r>
              <a:rPr lang="en-US" baseline="0" dirty="0" smtClean="0"/>
              <a:t> </a:t>
            </a:r>
            <a:r>
              <a:rPr lang="en-US" baseline="0" dirty="0" err="1" smtClean="0"/>
              <a:t>edilebilirlik</a:t>
            </a:r>
            <a:r>
              <a:rPr lang="en-US" baseline="0" dirty="0" smtClean="0"/>
              <a:t> </a:t>
            </a:r>
          </a:p>
          <a:p>
            <a:r>
              <a:rPr lang="en-US" baseline="0" dirty="0" smtClean="0"/>
              <a:t>Hayat </a:t>
            </a:r>
            <a:r>
              <a:rPr lang="en-US" baseline="0" dirty="0" err="1" smtClean="0"/>
              <a:t>boyu</a:t>
            </a:r>
            <a:r>
              <a:rPr lang="en-US" baseline="0" dirty="0" smtClean="0"/>
              <a:t> </a:t>
            </a:r>
            <a:r>
              <a:rPr lang="en-US" baseline="0" dirty="0" err="1" smtClean="0"/>
              <a:t>öğrenim</a:t>
            </a:r>
            <a:r>
              <a:rPr lang="en-US" baseline="0" dirty="0" smtClean="0"/>
              <a:t> </a:t>
            </a:r>
          </a:p>
          <a:p>
            <a:r>
              <a:rPr lang="en-US" baseline="0" dirty="0" err="1" smtClean="0"/>
              <a:t>Hareketlilik</a:t>
            </a:r>
            <a:r>
              <a:rPr lang="en-US" baseline="0" dirty="0" smtClean="0"/>
              <a:t> </a:t>
            </a:r>
          </a:p>
          <a:p>
            <a:endParaRPr lang="en-US" baseline="0" dirty="0" smtClean="0"/>
          </a:p>
          <a:p>
            <a:r>
              <a:rPr lang="en-US" baseline="0" dirty="0" err="1" smtClean="0"/>
              <a:t>Ecvet</a:t>
            </a:r>
            <a:r>
              <a:rPr lang="en-US" baseline="0" dirty="0" smtClean="0"/>
              <a:t> </a:t>
            </a:r>
            <a:r>
              <a:rPr lang="en-US" baseline="0" dirty="0" err="1" smtClean="0"/>
              <a:t>Süreçleri</a:t>
            </a:r>
            <a:endParaRPr lang="en-US" baseline="0" dirty="0" smtClean="0"/>
          </a:p>
          <a:p>
            <a:r>
              <a:rPr lang="en-US" baseline="0" dirty="0" err="1" smtClean="0"/>
              <a:t>Şeffaflık</a:t>
            </a:r>
            <a:r>
              <a:rPr lang="en-US" baseline="0" dirty="0" smtClean="0"/>
              <a:t> </a:t>
            </a:r>
            <a:r>
              <a:rPr lang="en-US" baseline="0" dirty="0" err="1" smtClean="0"/>
              <a:t>Süreci</a:t>
            </a:r>
            <a:r>
              <a:rPr lang="en-US" baseline="0" dirty="0" smtClean="0"/>
              <a:t> </a:t>
            </a:r>
          </a:p>
          <a:p>
            <a:r>
              <a:rPr lang="en-US" baseline="0" dirty="0" err="1" smtClean="0"/>
              <a:t>Birikim</a:t>
            </a:r>
            <a:r>
              <a:rPr lang="en-US" baseline="0" dirty="0" smtClean="0"/>
              <a:t> </a:t>
            </a:r>
            <a:r>
              <a:rPr lang="en-US" baseline="0" dirty="0" err="1" smtClean="0"/>
              <a:t>Süreci</a:t>
            </a:r>
            <a:r>
              <a:rPr lang="en-US" baseline="0" dirty="0" smtClean="0"/>
              <a:t> </a:t>
            </a:r>
          </a:p>
          <a:p>
            <a:r>
              <a:rPr lang="en-US" baseline="0" dirty="0" smtClean="0"/>
              <a:t>Transfer </a:t>
            </a:r>
            <a:r>
              <a:rPr lang="en-US" baseline="0" dirty="0" err="1" smtClean="0"/>
              <a:t>Süreci</a:t>
            </a:r>
            <a:endParaRPr lang="en-US" baseline="0" dirty="0" smtClean="0"/>
          </a:p>
          <a:p>
            <a:endParaRPr lang="en-US" baseline="0" dirty="0" smtClean="0"/>
          </a:p>
          <a:p>
            <a:endParaRPr lang="en-US" baseline="0" dirty="0" smtClean="0"/>
          </a:p>
          <a:p>
            <a:r>
              <a:rPr lang="en-US" baseline="0" dirty="0" err="1" smtClean="0"/>
              <a:t>Ecvet</a:t>
            </a:r>
            <a:r>
              <a:rPr lang="en-US" baseline="0" dirty="0" smtClean="0"/>
              <a:t> </a:t>
            </a:r>
            <a:r>
              <a:rPr lang="en-US" baseline="0" dirty="0" err="1" smtClean="0"/>
              <a:t>teknik</a:t>
            </a:r>
            <a:r>
              <a:rPr lang="en-US" baseline="0" dirty="0" smtClean="0"/>
              <a:t> </a:t>
            </a:r>
            <a:r>
              <a:rPr lang="en-US" baseline="0" dirty="0" err="1" smtClean="0"/>
              <a:t>ögeleri</a:t>
            </a:r>
            <a:endParaRPr lang="en-US" baseline="0" dirty="0" smtClean="0"/>
          </a:p>
          <a:p>
            <a:r>
              <a:rPr lang="en-US" baseline="0" dirty="0" err="1" smtClean="0"/>
              <a:t>Öğrenme</a:t>
            </a:r>
            <a:r>
              <a:rPr lang="en-US" baseline="0" dirty="0" smtClean="0"/>
              <a:t> </a:t>
            </a:r>
            <a:r>
              <a:rPr lang="en-US" baseline="0" dirty="0" err="1" smtClean="0"/>
              <a:t>çıktıları</a:t>
            </a:r>
            <a:r>
              <a:rPr lang="en-US" baseline="0" dirty="0" smtClean="0"/>
              <a:t> </a:t>
            </a:r>
            <a:r>
              <a:rPr lang="en-US" baseline="0" dirty="0" err="1" smtClean="0"/>
              <a:t>birimi</a:t>
            </a:r>
            <a:endParaRPr lang="en-US" baseline="0" dirty="0" smtClean="0"/>
          </a:p>
          <a:p>
            <a:r>
              <a:rPr lang="en-US" baseline="0" dirty="0" err="1" smtClean="0"/>
              <a:t>Ecvet</a:t>
            </a:r>
            <a:r>
              <a:rPr lang="en-US" baseline="0" dirty="0" smtClean="0"/>
              <a:t> </a:t>
            </a:r>
            <a:r>
              <a:rPr lang="en-US" baseline="0" dirty="0" err="1" smtClean="0"/>
              <a:t>puanları</a:t>
            </a:r>
            <a:endParaRPr lang="en-US" baseline="0" dirty="0" smtClean="0"/>
          </a:p>
          <a:p>
            <a:r>
              <a:rPr lang="en-US" baseline="0" dirty="0" err="1" smtClean="0"/>
              <a:t>Öğrenme</a:t>
            </a:r>
            <a:r>
              <a:rPr lang="en-US" baseline="0" dirty="0" smtClean="0"/>
              <a:t> </a:t>
            </a:r>
            <a:r>
              <a:rPr lang="en-US" baseline="0" dirty="0" err="1" smtClean="0"/>
              <a:t>çıktıları</a:t>
            </a:r>
            <a:r>
              <a:rPr lang="en-US" baseline="0" dirty="0" smtClean="0"/>
              <a:t> </a:t>
            </a:r>
            <a:r>
              <a:rPr lang="en-US" baseline="0" dirty="0" err="1" smtClean="0"/>
              <a:t>biriminin</a:t>
            </a:r>
            <a:r>
              <a:rPr lang="en-US" baseline="0" dirty="0" smtClean="0"/>
              <a:t> </a:t>
            </a:r>
            <a:r>
              <a:rPr lang="en-US" baseline="0" dirty="0" err="1" smtClean="0"/>
              <a:t>değerlendirmesi</a:t>
            </a:r>
            <a:endParaRPr lang="en-US" baseline="0" dirty="0" smtClean="0"/>
          </a:p>
          <a:p>
            <a:r>
              <a:rPr lang="en-US" baseline="0" dirty="0" err="1" smtClean="0"/>
              <a:t>Öğrenme</a:t>
            </a:r>
            <a:r>
              <a:rPr lang="en-US" baseline="0" dirty="0" smtClean="0"/>
              <a:t> </a:t>
            </a:r>
            <a:r>
              <a:rPr lang="en-US" baseline="0" dirty="0" err="1" smtClean="0"/>
              <a:t>çıktıları</a:t>
            </a:r>
            <a:r>
              <a:rPr lang="en-US" baseline="0" dirty="0" smtClean="0"/>
              <a:t> </a:t>
            </a:r>
            <a:r>
              <a:rPr lang="en-US" baseline="0" dirty="0" err="1" smtClean="0"/>
              <a:t>biriminin</a:t>
            </a:r>
            <a:r>
              <a:rPr lang="en-US" baseline="0" dirty="0" smtClean="0"/>
              <a:t> </a:t>
            </a:r>
            <a:r>
              <a:rPr lang="en-US" baseline="0" dirty="0" err="1" smtClean="0"/>
              <a:t>geçerliliği</a:t>
            </a:r>
            <a:endParaRPr lang="en-US" baseline="0" dirty="0" smtClean="0"/>
          </a:p>
          <a:p>
            <a:r>
              <a:rPr lang="en-US" baseline="0" dirty="0" err="1" smtClean="0"/>
              <a:t>Öğrenme</a:t>
            </a:r>
            <a:r>
              <a:rPr lang="en-US" baseline="0" dirty="0" smtClean="0"/>
              <a:t> </a:t>
            </a:r>
            <a:r>
              <a:rPr lang="en-US" baseline="0" dirty="0" err="1" smtClean="0"/>
              <a:t>çıktıları</a:t>
            </a:r>
            <a:r>
              <a:rPr lang="en-US" baseline="0" dirty="0" smtClean="0"/>
              <a:t> </a:t>
            </a:r>
            <a:r>
              <a:rPr lang="en-US" baseline="0" dirty="0" err="1" smtClean="0"/>
              <a:t>biriminin</a:t>
            </a:r>
            <a:r>
              <a:rPr lang="en-US" baseline="0" dirty="0" smtClean="0"/>
              <a:t> </a:t>
            </a:r>
            <a:r>
              <a:rPr lang="en-US" baseline="0" dirty="0" err="1" smtClean="0"/>
              <a:t>onayı</a:t>
            </a:r>
            <a:r>
              <a:rPr lang="en-US" baseline="0" dirty="0" smtClean="0"/>
              <a:t> </a:t>
            </a:r>
          </a:p>
          <a:p>
            <a:r>
              <a:rPr lang="en-US" baseline="0" dirty="0" err="1" smtClean="0"/>
              <a:t>Anlayış</a:t>
            </a:r>
            <a:r>
              <a:rPr lang="en-US" baseline="0" dirty="0" smtClean="0"/>
              <a:t> </a:t>
            </a:r>
            <a:r>
              <a:rPr lang="en-US" baseline="0" dirty="0" err="1" smtClean="0"/>
              <a:t>Memorandumu</a:t>
            </a:r>
            <a:r>
              <a:rPr lang="en-US" baseline="0" dirty="0" smtClean="0"/>
              <a:t> (</a:t>
            </a:r>
            <a:r>
              <a:rPr lang="en-US" baseline="0" dirty="0" err="1" smtClean="0"/>
              <a:t>ortaklık</a:t>
            </a:r>
            <a:r>
              <a:rPr lang="en-US" baseline="0" dirty="0" smtClean="0"/>
              <a:t>)</a:t>
            </a:r>
          </a:p>
          <a:p>
            <a:r>
              <a:rPr lang="en-US" baseline="0" dirty="0" err="1" smtClean="0"/>
              <a:t>Öğrenme</a:t>
            </a:r>
            <a:r>
              <a:rPr lang="en-US" baseline="0" dirty="0" smtClean="0"/>
              <a:t> </a:t>
            </a:r>
            <a:r>
              <a:rPr lang="en-US" baseline="0" dirty="0" err="1" smtClean="0"/>
              <a:t>Sözleşmeleri</a:t>
            </a:r>
            <a:r>
              <a:rPr lang="en-US" baseline="0" dirty="0" smtClean="0"/>
              <a:t> </a:t>
            </a:r>
          </a:p>
          <a:p>
            <a:r>
              <a:rPr lang="en-US" baseline="0" dirty="0" err="1" smtClean="0"/>
              <a:t>Öğrencilerin</a:t>
            </a:r>
            <a:r>
              <a:rPr lang="en-US" baseline="0" dirty="0" smtClean="0"/>
              <a:t> </a:t>
            </a:r>
            <a:r>
              <a:rPr lang="en-US" baseline="0" dirty="0" err="1" smtClean="0"/>
              <a:t>kişisel</a:t>
            </a:r>
            <a:r>
              <a:rPr lang="en-US" baseline="0" dirty="0" smtClean="0"/>
              <a:t> not </a:t>
            </a:r>
            <a:r>
              <a:rPr lang="en-US" baseline="0" dirty="0" err="1" smtClean="0"/>
              <a:t>dökümü</a:t>
            </a:r>
            <a:endParaRPr lang="en-US" baseline="0" dirty="0" smtClean="0"/>
          </a:p>
        </p:txBody>
      </p:sp>
      <p:sp>
        <p:nvSpPr>
          <p:cNvPr id="4" name="Slayt Numarası Yer Tutucusu 3"/>
          <p:cNvSpPr>
            <a:spLocks noGrp="1"/>
          </p:cNvSpPr>
          <p:nvPr>
            <p:ph type="sldNum" sz="quarter" idx="10"/>
          </p:nvPr>
        </p:nvSpPr>
        <p:spPr/>
        <p:txBody>
          <a:bodyPr/>
          <a:lstStyle/>
          <a:p>
            <a:fld id="{96138195-888B-435F-A27F-3EEFB92E061F}" type="slidenum">
              <a:rPr lang="tr-TR" smtClean="0"/>
              <a:t>11</a:t>
            </a:fld>
            <a:endParaRPr lang="tr-TR"/>
          </a:p>
        </p:txBody>
      </p:sp>
    </p:spTree>
    <p:extLst>
      <p:ext uri="{BB962C8B-B14F-4D97-AF65-F5344CB8AC3E}">
        <p14:creationId xmlns:p14="http://schemas.microsoft.com/office/powerpoint/2010/main" val="390475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138195-888B-435F-A27F-3EEFB92E061F}" type="slidenum">
              <a:rPr lang="tr-TR" smtClean="0"/>
              <a:t>12</a:t>
            </a:fld>
            <a:endParaRPr lang="tr-TR"/>
          </a:p>
        </p:txBody>
      </p:sp>
    </p:spTree>
    <p:extLst>
      <p:ext uri="{BB962C8B-B14F-4D97-AF65-F5344CB8AC3E}">
        <p14:creationId xmlns:p14="http://schemas.microsoft.com/office/powerpoint/2010/main" val="362227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5.tiff"/><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p:txBody>
          <a:bodyPr/>
          <a:lstStyle/>
          <a:p>
            <a:pPr algn="ctr"/>
            <a:r>
              <a:rPr lang="it-IT" dirty="0" smtClean="0"/>
              <a:t>İtalya’da ECVET</a:t>
            </a:r>
            <a:br>
              <a:rPr lang="it-IT" dirty="0" smtClean="0"/>
            </a:br>
            <a:r>
              <a:rPr lang="it-IT" dirty="0" smtClean="0"/>
              <a:t>Son Durum</a:t>
            </a:r>
            <a:endParaRPr lang="it-IT" dirty="0"/>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p:txBody>
          <a:bodyPr/>
          <a:lstStyle/>
          <a:p>
            <a:r>
              <a:rPr lang="it-IT" dirty="0"/>
              <a:t>                                                 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53" y="426156"/>
            <a:ext cx="3251269" cy="1774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678" y="581025"/>
            <a:ext cx="3779597" cy="10771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8">
            <a:extLst>
              <a:ext uri="{FF2B5EF4-FFF2-40B4-BE49-F238E27FC236}">
                <a16:creationId xmlns:a16="http://schemas.microsoft.com/office/drawing/2014/main" xmlns="" id="{B78A53FB-D7F0-6D44-9F47-5514F23B74A4}"/>
              </a:ext>
            </a:extLst>
          </p:cNvPr>
          <p:cNvSpPr>
            <a:spLocks noChangeArrowheads="1"/>
          </p:cNvSpPr>
          <p:nvPr/>
        </p:nvSpPr>
        <p:spPr bwMode="auto">
          <a:xfrm>
            <a:off x="-1463778" y="5633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31" name="Imagen 16" descr="flag opashka">
            <a:extLst>
              <a:ext uri="{FF2B5EF4-FFF2-40B4-BE49-F238E27FC236}">
                <a16:creationId xmlns:a16="http://schemas.microsoft.com/office/drawing/2014/main" xmlns="" id="{03F09646-B5EC-D74C-BC8D-B99373CD5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522" y="5543299"/>
            <a:ext cx="1295400" cy="4540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xmlns="" id="{CD467FD0-C6E5-B34B-B07E-CEAED0A08EB7}"/>
              </a:ext>
            </a:extLst>
          </p:cNvPr>
          <p:cNvSpPr>
            <a:spLocks noChangeArrowheads="1"/>
          </p:cNvSpPr>
          <p:nvPr/>
        </p:nvSpPr>
        <p:spPr bwMode="auto">
          <a:xfrm>
            <a:off x="-1463778" y="61926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Express VET Mobility Database and Guides for ECVET  Cluster of Countires Erasmus+ KA2 Project Cooperation For Innovation</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1" name="Immagine 20">
            <a:extLst>
              <a:ext uri="{FF2B5EF4-FFF2-40B4-BE49-F238E27FC236}">
                <a16:creationId xmlns:a16="http://schemas.microsoft.com/office/drawing/2014/main" xmlns="" id="{ECBE8B11-CAEF-2141-BD40-5E1082F713D9}"/>
              </a:ext>
            </a:extLst>
          </p:cNvPr>
          <p:cNvPicPr>
            <a:picLocks noChangeAspect="1"/>
          </p:cNvPicPr>
          <p:nvPr/>
        </p:nvPicPr>
        <p:blipFill>
          <a:blip r:embed="rId6"/>
          <a:stretch>
            <a:fillRect/>
          </a:stretch>
        </p:blipFill>
        <p:spPr>
          <a:xfrm>
            <a:off x="241408" y="5298824"/>
            <a:ext cx="1943100" cy="1397000"/>
          </a:xfrm>
          <a:prstGeom prst="rect">
            <a:avLst/>
          </a:prstGeom>
        </p:spPr>
      </p:pic>
    </p:spTree>
    <p:extLst>
      <p:ext uri="{BB962C8B-B14F-4D97-AF65-F5344CB8AC3E}">
        <p14:creationId xmlns:p14="http://schemas.microsoft.com/office/powerpoint/2010/main" val="157896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897981"/>
            <a:ext cx="9477029" cy="3307764"/>
          </a:xfrm>
        </p:spPr>
        <p:txBody>
          <a:bodyPr>
            <a:normAutofit/>
          </a:bodyPr>
          <a:lstStyle/>
          <a:p>
            <a:pPr algn="ctr"/>
            <a:r>
              <a:rPr lang="it-IT" sz="2800" b="1" dirty="0" smtClean="0"/>
              <a:t>ECVET</a:t>
            </a:r>
            <a:r>
              <a:rPr lang="it-IT" sz="2800" dirty="0" smtClean="0"/>
              <a:t/>
            </a:r>
            <a:br>
              <a:rPr lang="it-IT" sz="2800" dirty="0" smtClean="0"/>
            </a:br>
            <a:r>
              <a:rPr lang="it-IT" sz="2800" dirty="0" smtClean="0"/>
              <a:t>mesleki eğitimin yeniden yapılandır</a:t>
            </a:r>
            <a:r>
              <a:rPr lang="tr-TR" sz="2800" dirty="0" err="1" smtClean="0"/>
              <a:t>ıl</a:t>
            </a:r>
            <a:r>
              <a:rPr lang="it-IT" sz="2800" dirty="0" smtClean="0"/>
              <a:t>ma</a:t>
            </a:r>
            <a:r>
              <a:rPr lang="tr-TR" sz="2800" dirty="0" err="1" smtClean="0"/>
              <a:t>sı</a:t>
            </a:r>
            <a:r>
              <a:rPr lang="it-IT" sz="2800" dirty="0" smtClean="0"/>
              <a:t> sürecinde, </a:t>
            </a:r>
            <a:r>
              <a:rPr lang="tr-TR" sz="2800" dirty="0" err="1" smtClean="0"/>
              <a:t>formal</a:t>
            </a:r>
            <a:r>
              <a:rPr lang="tr-TR" sz="2800" dirty="0" smtClean="0"/>
              <a:t> eğitim </a:t>
            </a:r>
            <a:r>
              <a:rPr lang="it-IT" sz="2800" dirty="0" smtClean="0"/>
              <a:t>dışında kazanılan öğrenme çıktılarının daha </a:t>
            </a:r>
            <a:r>
              <a:rPr lang="tr-TR" sz="2800" dirty="0" smtClean="0"/>
              <a:t>etkin şekilde değerlendirilmesine imkan veren bir potansiyele sahiptir</a:t>
            </a:r>
            <a:r>
              <a:rPr lang="it-IT" sz="2800" dirty="0">
                <a:latin typeface="Arial" panose="020B0604020202020204" pitchFamily="34" charset="0"/>
                <a:cs typeface="Arial" panose="020B0604020202020204" pitchFamily="34" charset="0"/>
              </a:rPr>
              <a:t/>
            </a:r>
            <a:br>
              <a:rPr lang="it-IT" sz="2800" dirty="0">
                <a:latin typeface="Arial" panose="020B0604020202020204" pitchFamily="34" charset="0"/>
                <a:cs typeface="Arial" panose="020B0604020202020204" pitchFamily="34" charset="0"/>
              </a:rPr>
            </a:br>
            <a:endParaRPr lang="it-IT" sz="28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0" name="Immagine 9">
            <a:extLst>
              <a:ext uri="{FF2B5EF4-FFF2-40B4-BE49-F238E27FC236}">
                <a16:creationId xmlns:a16="http://schemas.microsoft.com/office/drawing/2014/main" xmlns="" id="{5C76DE9E-2D46-254E-843B-DD6D386D5695}"/>
              </a:ext>
            </a:extLst>
          </p:cNvPr>
          <p:cNvPicPr>
            <a:picLocks noChangeAspect="1"/>
          </p:cNvPicPr>
          <p:nvPr/>
        </p:nvPicPr>
        <p:blipFill>
          <a:blip r:embed="rId4"/>
          <a:stretch>
            <a:fillRect/>
          </a:stretch>
        </p:blipFill>
        <p:spPr>
          <a:xfrm>
            <a:off x="219994" y="5229245"/>
            <a:ext cx="1943100" cy="1397000"/>
          </a:xfrm>
          <a:prstGeom prst="rect">
            <a:avLst/>
          </a:prstGeom>
        </p:spPr>
      </p:pic>
    </p:spTree>
    <p:extLst>
      <p:ext uri="{BB962C8B-B14F-4D97-AF65-F5344CB8AC3E}">
        <p14:creationId xmlns:p14="http://schemas.microsoft.com/office/powerpoint/2010/main" val="207246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8" name="Immagine 7">
            <a:extLst>
              <a:ext uri="{FF2B5EF4-FFF2-40B4-BE49-F238E27FC236}">
                <a16:creationId xmlns:a16="http://schemas.microsoft.com/office/drawing/2014/main" xmlns="" id="{0517C6DF-1B78-8848-AD6F-3E7759133387}"/>
              </a:ext>
            </a:extLst>
          </p:cNvPr>
          <p:cNvPicPr>
            <a:picLocks noChangeAspect="1"/>
          </p:cNvPicPr>
          <p:nvPr/>
        </p:nvPicPr>
        <p:blipFill>
          <a:blip r:embed="rId5"/>
          <a:stretch>
            <a:fillRect/>
          </a:stretch>
        </p:blipFill>
        <p:spPr>
          <a:xfrm>
            <a:off x="2952750" y="1991587"/>
            <a:ext cx="7880902" cy="4648200"/>
          </a:xfrm>
          <a:prstGeom prst="rect">
            <a:avLst/>
          </a:prstGeom>
        </p:spPr>
      </p:pic>
      <p:pic>
        <p:nvPicPr>
          <p:cNvPr id="11" name="Immagine 10">
            <a:extLst>
              <a:ext uri="{FF2B5EF4-FFF2-40B4-BE49-F238E27FC236}">
                <a16:creationId xmlns:a16="http://schemas.microsoft.com/office/drawing/2014/main" xmlns="" id="{D2A5584D-B760-AE49-AEAE-5910598B5C75}"/>
              </a:ext>
            </a:extLst>
          </p:cNvPr>
          <p:cNvPicPr>
            <a:picLocks noChangeAspect="1"/>
          </p:cNvPicPr>
          <p:nvPr/>
        </p:nvPicPr>
        <p:blipFill>
          <a:blip r:embed="rId6"/>
          <a:stretch>
            <a:fillRect/>
          </a:stretch>
        </p:blipFill>
        <p:spPr>
          <a:xfrm>
            <a:off x="219994" y="5284383"/>
            <a:ext cx="1943100" cy="1397000"/>
          </a:xfrm>
          <a:prstGeom prst="rect">
            <a:avLst/>
          </a:prstGeom>
        </p:spPr>
      </p:pic>
      <p:sp>
        <p:nvSpPr>
          <p:cNvPr id="10" name="Sottotitolo 9">
            <a:extLst>
              <a:ext uri="{FF2B5EF4-FFF2-40B4-BE49-F238E27FC236}">
                <a16:creationId xmlns:a16="http://schemas.microsoft.com/office/drawing/2014/main" xmlns="" id="{BE0F6EC8-952E-C344-84B5-932E813A4FC1}"/>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63410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9" name="Immagine 8">
            <a:extLst>
              <a:ext uri="{FF2B5EF4-FFF2-40B4-BE49-F238E27FC236}">
                <a16:creationId xmlns:a16="http://schemas.microsoft.com/office/drawing/2014/main" xmlns="" id="{40ACA617-8B2D-7847-A970-2ECB2859709B}"/>
              </a:ext>
            </a:extLst>
          </p:cNvPr>
          <p:cNvPicPr>
            <a:picLocks noChangeAspect="1"/>
          </p:cNvPicPr>
          <p:nvPr/>
        </p:nvPicPr>
        <p:blipFill>
          <a:blip r:embed="rId5"/>
          <a:stretch>
            <a:fillRect/>
          </a:stretch>
        </p:blipFill>
        <p:spPr>
          <a:xfrm>
            <a:off x="287128" y="5324809"/>
            <a:ext cx="1943100" cy="1397000"/>
          </a:xfrm>
          <a:prstGeom prst="rect">
            <a:avLst/>
          </a:prstGeom>
        </p:spPr>
      </p:pic>
      <p:sp>
        <p:nvSpPr>
          <p:cNvPr id="8" name="Dikdörtgen 7"/>
          <p:cNvSpPr/>
          <p:nvPr/>
        </p:nvSpPr>
        <p:spPr>
          <a:xfrm>
            <a:off x="2230228" y="1859340"/>
            <a:ext cx="9274384" cy="4093428"/>
          </a:xfrm>
          <a:prstGeom prst="rect">
            <a:avLst/>
          </a:prstGeom>
        </p:spPr>
        <p:txBody>
          <a:bodyPr wrap="square">
            <a:spAutoFit/>
          </a:bodyPr>
          <a:lstStyle/>
          <a:p>
            <a:r>
              <a:rPr lang="en-US" sz="2600" dirty="0" err="1"/>
              <a:t>Ekonomik</a:t>
            </a:r>
            <a:r>
              <a:rPr lang="en-US" sz="2600" dirty="0"/>
              <a:t> </a:t>
            </a:r>
            <a:r>
              <a:rPr lang="en-US" sz="2600" dirty="0" err="1"/>
              <a:t>kriz</a:t>
            </a:r>
            <a:r>
              <a:rPr lang="en-US" sz="2600" dirty="0"/>
              <a:t> (2008) </a:t>
            </a:r>
            <a:r>
              <a:rPr lang="en-US" sz="2600" dirty="0" err="1"/>
              <a:t>sonucunda</a:t>
            </a:r>
            <a:r>
              <a:rPr lang="en-US" sz="2600" dirty="0"/>
              <a:t> AB ‘den </a:t>
            </a:r>
            <a:r>
              <a:rPr lang="en-US" sz="2600" dirty="0" err="1"/>
              <a:t>gelen</a:t>
            </a:r>
            <a:r>
              <a:rPr lang="en-US" sz="2600" dirty="0"/>
              <a:t> </a:t>
            </a:r>
            <a:r>
              <a:rPr lang="en-US" sz="2600" dirty="0" err="1"/>
              <a:t>talepler</a:t>
            </a:r>
            <a:r>
              <a:rPr lang="en-US" sz="2600" dirty="0"/>
              <a:t> </a:t>
            </a:r>
            <a:r>
              <a:rPr lang="en-US" sz="2600" dirty="0" err="1"/>
              <a:t>doğrultusunda</a:t>
            </a:r>
            <a:r>
              <a:rPr lang="en-US" sz="2600" dirty="0"/>
              <a:t> </a:t>
            </a:r>
            <a:r>
              <a:rPr lang="en-US" sz="2600" dirty="0" err="1"/>
              <a:t>izlenen</a:t>
            </a:r>
            <a:r>
              <a:rPr lang="en-US" sz="2600" dirty="0"/>
              <a:t> </a:t>
            </a:r>
            <a:r>
              <a:rPr lang="en-US" sz="2600" dirty="0" err="1"/>
              <a:t>Hayatboyu</a:t>
            </a:r>
            <a:r>
              <a:rPr lang="en-US" sz="2600" dirty="0"/>
              <a:t> </a:t>
            </a:r>
            <a:r>
              <a:rPr lang="en-US" sz="2600" dirty="0" err="1" smtClean="0"/>
              <a:t>Öğren</a:t>
            </a:r>
            <a:r>
              <a:rPr lang="tr-TR" sz="2600" dirty="0" smtClean="0"/>
              <a:t>me</a:t>
            </a:r>
            <a:r>
              <a:rPr lang="en-US" sz="2600" dirty="0" smtClean="0"/>
              <a:t> </a:t>
            </a:r>
            <a:r>
              <a:rPr lang="en-US" sz="2600" dirty="0" err="1" smtClean="0"/>
              <a:t>hakkı</a:t>
            </a:r>
            <a:r>
              <a:rPr lang="tr-TR" sz="2600" dirty="0" err="1" smtClean="0"/>
              <a:t>na</a:t>
            </a:r>
            <a:r>
              <a:rPr lang="tr-TR" sz="2600" dirty="0" smtClean="0"/>
              <a:t> dair</a:t>
            </a:r>
            <a:r>
              <a:rPr lang="en-US" sz="2600" dirty="0" smtClean="0"/>
              <a:t> </a:t>
            </a:r>
            <a:r>
              <a:rPr lang="en-US" sz="2600" dirty="0" err="1" smtClean="0"/>
              <a:t>kanun</a:t>
            </a:r>
            <a:r>
              <a:rPr lang="en-US" sz="2600" dirty="0" smtClean="0"/>
              <a:t> </a:t>
            </a:r>
            <a:r>
              <a:rPr lang="en-US" sz="2600" dirty="0" err="1"/>
              <a:t>ve</a:t>
            </a:r>
            <a:r>
              <a:rPr lang="en-US" sz="2600" dirty="0"/>
              <a:t> </a:t>
            </a:r>
            <a:r>
              <a:rPr lang="en-US" sz="2600" dirty="0" err="1"/>
              <a:t>diğer</a:t>
            </a:r>
            <a:r>
              <a:rPr lang="en-US" sz="2600" dirty="0"/>
              <a:t> </a:t>
            </a:r>
            <a:r>
              <a:rPr lang="tr-TR" sz="2600" dirty="0" smtClean="0"/>
              <a:t>yasal</a:t>
            </a:r>
            <a:r>
              <a:rPr lang="en-US" sz="2600" dirty="0" smtClean="0"/>
              <a:t> </a:t>
            </a:r>
            <a:r>
              <a:rPr lang="en-US" sz="2600" dirty="0" err="1"/>
              <a:t>yenilikler</a:t>
            </a:r>
            <a:r>
              <a:rPr lang="en-US" sz="2600" dirty="0"/>
              <a:t> </a:t>
            </a:r>
            <a:r>
              <a:rPr lang="en-US" sz="2600" dirty="0" err="1"/>
              <a:t>ile</a:t>
            </a:r>
            <a:r>
              <a:rPr lang="en-US" sz="2600" dirty="0"/>
              <a:t> </a:t>
            </a:r>
            <a:r>
              <a:rPr lang="en-US" sz="2600" dirty="0" err="1"/>
              <a:t>başlatılan</a:t>
            </a:r>
            <a:r>
              <a:rPr lang="en-US" sz="2600" dirty="0"/>
              <a:t> (2012) </a:t>
            </a:r>
            <a:r>
              <a:rPr lang="en-US" sz="2600" dirty="0" err="1"/>
              <a:t>bir</a:t>
            </a:r>
            <a:r>
              <a:rPr lang="en-US" sz="2600" dirty="0"/>
              <a:t> reform </a:t>
            </a:r>
            <a:r>
              <a:rPr lang="en-US" sz="2600" dirty="0" err="1"/>
              <a:t>süreci</a:t>
            </a:r>
            <a:r>
              <a:rPr lang="en-US" sz="2600" dirty="0"/>
              <a:t> 2010 – 2015 </a:t>
            </a:r>
            <a:r>
              <a:rPr lang="en-US" sz="2600" dirty="0" err="1"/>
              <a:t>yılları</a:t>
            </a:r>
            <a:r>
              <a:rPr lang="en-US" sz="2600" dirty="0"/>
              <a:t> </a:t>
            </a:r>
            <a:r>
              <a:rPr lang="en-US" sz="2600" dirty="0" err="1"/>
              <a:t>içerisinde</a:t>
            </a:r>
            <a:r>
              <a:rPr lang="en-US" sz="2600" dirty="0"/>
              <a:t> </a:t>
            </a:r>
            <a:r>
              <a:rPr lang="en-US" sz="2600" dirty="0" err="1"/>
              <a:t>yürürlüğe</a:t>
            </a:r>
            <a:r>
              <a:rPr lang="en-US" sz="2600" dirty="0"/>
              <a:t> </a:t>
            </a:r>
            <a:r>
              <a:rPr lang="en-US" sz="2600" dirty="0" err="1"/>
              <a:t>konmuştur</a:t>
            </a:r>
            <a:r>
              <a:rPr lang="en-US" sz="2600" dirty="0"/>
              <a:t>.</a:t>
            </a:r>
          </a:p>
          <a:p>
            <a:endParaRPr lang="en-US" sz="2600" dirty="0"/>
          </a:p>
          <a:p>
            <a:r>
              <a:rPr lang="en-US" sz="2600" dirty="0"/>
              <a:t>Hayat </a:t>
            </a:r>
            <a:r>
              <a:rPr lang="en-US" sz="2600" dirty="0" err="1"/>
              <a:t>Boyu</a:t>
            </a:r>
            <a:r>
              <a:rPr lang="en-US" sz="2600" dirty="0"/>
              <a:t> </a:t>
            </a:r>
            <a:r>
              <a:rPr lang="en-US" sz="2600" dirty="0" err="1"/>
              <a:t>Öğrenme</a:t>
            </a:r>
            <a:r>
              <a:rPr lang="en-US" sz="2600" dirty="0"/>
              <a:t> </a:t>
            </a:r>
            <a:r>
              <a:rPr lang="en-US" sz="2600" dirty="0" err="1" smtClean="0"/>
              <a:t>Kanun</a:t>
            </a:r>
            <a:r>
              <a:rPr lang="tr-TR" sz="2600" dirty="0" smtClean="0"/>
              <a:t>u (</a:t>
            </a:r>
            <a:r>
              <a:rPr lang="en-US" sz="2600" dirty="0" smtClean="0"/>
              <a:t>2012</a:t>
            </a:r>
            <a:r>
              <a:rPr lang="en-US" sz="2600" dirty="0"/>
              <a:t>)</a:t>
            </a:r>
          </a:p>
          <a:p>
            <a:r>
              <a:rPr lang="tr-TR" sz="2600" dirty="0" smtClean="0"/>
              <a:t>İşgücü Piyasasına İlişkin </a:t>
            </a:r>
            <a:r>
              <a:rPr lang="en-US" sz="2600" dirty="0" err="1" smtClean="0"/>
              <a:t>Reformlar</a:t>
            </a:r>
            <a:r>
              <a:rPr lang="en-US" sz="2600" dirty="0" smtClean="0"/>
              <a:t> </a:t>
            </a:r>
            <a:r>
              <a:rPr lang="tr-TR" sz="2600" dirty="0"/>
              <a:t>(</a:t>
            </a:r>
            <a:r>
              <a:rPr lang="en-US" sz="2600" dirty="0" smtClean="0"/>
              <a:t>2014</a:t>
            </a:r>
            <a:r>
              <a:rPr lang="tr-TR" sz="2600" dirty="0" smtClean="0"/>
              <a:t>)</a:t>
            </a:r>
            <a:endParaRPr lang="en-US" sz="2600" dirty="0"/>
          </a:p>
          <a:p>
            <a:endParaRPr lang="en-US" sz="2600" dirty="0"/>
          </a:p>
          <a:p>
            <a:r>
              <a:rPr lang="en-US" sz="2600" dirty="0" err="1"/>
              <a:t>Eğitim</a:t>
            </a:r>
            <a:r>
              <a:rPr lang="en-US" sz="2600" dirty="0"/>
              <a:t> </a:t>
            </a:r>
            <a:r>
              <a:rPr lang="en-US" sz="2600" dirty="0" err="1"/>
              <a:t>ve</a:t>
            </a:r>
            <a:r>
              <a:rPr lang="en-US" sz="2600" dirty="0"/>
              <a:t> </a:t>
            </a:r>
            <a:r>
              <a:rPr lang="en-US" sz="2600" dirty="0" err="1"/>
              <a:t>Öğretim</a:t>
            </a:r>
            <a:r>
              <a:rPr lang="en-US" sz="2600" dirty="0"/>
              <a:t> </a:t>
            </a:r>
            <a:r>
              <a:rPr lang="en-US" sz="2600" dirty="0" err="1"/>
              <a:t>Sistemleri</a:t>
            </a:r>
            <a:r>
              <a:rPr lang="en-US" sz="2600" dirty="0"/>
              <a:t> </a:t>
            </a:r>
            <a:r>
              <a:rPr lang="en-US" sz="2600" dirty="0" err="1" smtClean="0"/>
              <a:t>Reformu</a:t>
            </a:r>
            <a:r>
              <a:rPr lang="tr-TR" sz="2600" dirty="0" smtClean="0"/>
              <a:t> (</a:t>
            </a:r>
            <a:r>
              <a:rPr lang="en-US" sz="2600" dirty="0" smtClean="0"/>
              <a:t>2015</a:t>
            </a:r>
            <a:r>
              <a:rPr lang="tr-TR" sz="2600" dirty="0" smtClean="0"/>
              <a:t>)</a:t>
            </a:r>
            <a:endParaRPr lang="tr-TR" sz="2600" dirty="0"/>
          </a:p>
        </p:txBody>
      </p:sp>
    </p:spTree>
    <p:extLst>
      <p:ext uri="{BB962C8B-B14F-4D97-AF65-F5344CB8AC3E}">
        <p14:creationId xmlns:p14="http://schemas.microsoft.com/office/powerpoint/2010/main" val="315894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032274"/>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D283AB4A-8070-F740-A3C9-698C18225CC1}"/>
              </a:ext>
            </a:extLst>
          </p:cNvPr>
          <p:cNvPicPr>
            <a:picLocks noChangeAspect="1"/>
          </p:cNvPicPr>
          <p:nvPr/>
        </p:nvPicPr>
        <p:blipFill>
          <a:blip r:embed="rId5"/>
          <a:stretch>
            <a:fillRect/>
          </a:stretch>
        </p:blipFill>
        <p:spPr>
          <a:xfrm>
            <a:off x="219994" y="5324809"/>
            <a:ext cx="1943100" cy="1397000"/>
          </a:xfrm>
          <a:prstGeom prst="rect">
            <a:avLst/>
          </a:prstGeom>
        </p:spPr>
      </p:pic>
      <p:sp>
        <p:nvSpPr>
          <p:cNvPr id="9" name="Dikdörtgen 8"/>
          <p:cNvSpPr/>
          <p:nvPr/>
        </p:nvSpPr>
        <p:spPr>
          <a:xfrm>
            <a:off x="2163095" y="1560333"/>
            <a:ext cx="9534324" cy="5078313"/>
          </a:xfrm>
          <a:prstGeom prst="rect">
            <a:avLst/>
          </a:prstGeom>
        </p:spPr>
        <p:txBody>
          <a:bodyPr wrap="square">
            <a:spAutoFit/>
          </a:bodyPr>
          <a:lstStyle/>
          <a:p>
            <a:r>
              <a:rPr lang="tr-TR" dirty="0"/>
              <a:t>Farklı ortamlarda bireyselleşme ile kazanılan beceri ve </a:t>
            </a:r>
            <a:r>
              <a:rPr lang="tr-TR" dirty="0" err="1"/>
              <a:t>yeterliilklerin</a:t>
            </a:r>
            <a:r>
              <a:rPr lang="tr-TR" dirty="0"/>
              <a:t> transferi, geçerliliği, birikimi ve şeffaflığı bazında ulusal hayat boyu öğrenme stratejisinin farklı adımları dereceli olarak uygulamaya konulmuştur.</a:t>
            </a:r>
          </a:p>
          <a:p>
            <a:r>
              <a:rPr lang="tr-TR" dirty="0"/>
              <a:t>Bütün seviyelerde öğrenme sürecinde çalışma koşulları önemli bir rol oynamaktadır.</a:t>
            </a:r>
          </a:p>
          <a:p>
            <a:r>
              <a:rPr lang="tr-TR" dirty="0" err="1"/>
              <a:t>Işyerleri</a:t>
            </a:r>
            <a:r>
              <a:rPr lang="tr-TR" dirty="0"/>
              <a:t> ve kuruluşlardaki deneyimler öğrenciye </a:t>
            </a:r>
            <a:r>
              <a:rPr lang="tr-TR" dirty="0" err="1"/>
              <a:t>yeterliilk</a:t>
            </a:r>
            <a:r>
              <a:rPr lang="tr-TR" dirty="0"/>
              <a:t> unvanlarını göz ardı ederek evrensel iş piyasasının gerektirdiği bireysel becerileri kazandırmak amacıyla üstlendiği görevi yerine getirebilmek için, profesyonel yeterlilikler sunar.</a:t>
            </a:r>
          </a:p>
          <a:p>
            <a:endParaRPr lang="tr-TR" dirty="0"/>
          </a:p>
          <a:p>
            <a:r>
              <a:rPr lang="tr-TR" dirty="0"/>
              <a:t>İş kanalıyla öğrenme</a:t>
            </a:r>
          </a:p>
          <a:p>
            <a:r>
              <a:rPr lang="tr-TR" dirty="0"/>
              <a:t>Kişisel ve sosyal boyutta görüşme</a:t>
            </a:r>
          </a:p>
          <a:p>
            <a:r>
              <a:rPr lang="tr-TR" dirty="0"/>
              <a:t>Kamu görevi sırasında yeterliliklerin geçerliliği</a:t>
            </a:r>
          </a:p>
          <a:p>
            <a:endParaRPr lang="tr-TR" dirty="0"/>
          </a:p>
          <a:p>
            <a:endParaRPr lang="tr-TR" dirty="0"/>
          </a:p>
          <a:p>
            <a:r>
              <a:rPr lang="tr-TR" dirty="0"/>
              <a:t>Okul - iş seçeneği</a:t>
            </a:r>
          </a:p>
          <a:p>
            <a:r>
              <a:rPr lang="tr-TR" dirty="0"/>
              <a:t>Teori ve uygulama bütünlüğü</a:t>
            </a:r>
          </a:p>
          <a:p>
            <a:r>
              <a:rPr lang="tr-TR" dirty="0"/>
              <a:t>İş – bazlı öğrenme</a:t>
            </a:r>
          </a:p>
          <a:p>
            <a:endParaRPr lang="tr-TR" dirty="0"/>
          </a:p>
          <a:p>
            <a:endParaRPr lang="tr-TR" dirty="0"/>
          </a:p>
        </p:txBody>
      </p:sp>
    </p:spTree>
    <p:extLst>
      <p:ext uri="{BB962C8B-B14F-4D97-AF65-F5344CB8AC3E}">
        <p14:creationId xmlns:p14="http://schemas.microsoft.com/office/powerpoint/2010/main" val="317363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2887579" cy="129334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C627BEEC-BA3F-6241-9B58-4B88F79C8129}"/>
              </a:ext>
            </a:extLst>
          </p:cNvPr>
          <p:cNvPicPr>
            <a:picLocks noChangeAspect="1"/>
          </p:cNvPicPr>
          <p:nvPr/>
        </p:nvPicPr>
        <p:blipFill>
          <a:blip r:embed="rId5"/>
          <a:stretch>
            <a:fillRect/>
          </a:stretch>
        </p:blipFill>
        <p:spPr>
          <a:xfrm>
            <a:off x="287014" y="5324809"/>
            <a:ext cx="1943100" cy="1397000"/>
          </a:xfrm>
          <a:prstGeom prst="rect">
            <a:avLst/>
          </a:prstGeom>
        </p:spPr>
      </p:pic>
      <p:sp>
        <p:nvSpPr>
          <p:cNvPr id="9" name="Sottotitolo 8">
            <a:extLst>
              <a:ext uri="{FF2B5EF4-FFF2-40B4-BE49-F238E27FC236}">
                <a16:creationId xmlns:a16="http://schemas.microsoft.com/office/drawing/2014/main" xmlns="" id="{19E2422E-C571-F346-9323-FD0D42F711BE}"/>
              </a:ext>
            </a:extLst>
          </p:cNvPr>
          <p:cNvSpPr>
            <a:spLocks noGrp="1"/>
          </p:cNvSpPr>
          <p:nvPr>
            <p:ph type="subTitle" idx="1"/>
          </p:nvPr>
        </p:nvSpPr>
        <p:spPr/>
        <p:txBody>
          <a:bodyPr/>
          <a:lstStyle/>
          <a:p>
            <a:endParaRPr lang="it-IT"/>
          </a:p>
        </p:txBody>
      </p:sp>
      <p:sp>
        <p:nvSpPr>
          <p:cNvPr id="3" name="Dikdörtgen 2"/>
          <p:cNvSpPr/>
          <p:nvPr/>
        </p:nvSpPr>
        <p:spPr>
          <a:xfrm>
            <a:off x="2230114" y="1760831"/>
            <a:ext cx="9622580" cy="3970318"/>
          </a:xfrm>
          <a:prstGeom prst="rect">
            <a:avLst/>
          </a:prstGeom>
        </p:spPr>
        <p:txBody>
          <a:bodyPr wrap="square">
            <a:spAutoFit/>
          </a:bodyPr>
          <a:lstStyle/>
          <a:p>
            <a:r>
              <a:rPr lang="en-US" dirty="0"/>
              <a:t>2015’te 107/2015 </a:t>
            </a:r>
            <a:r>
              <a:rPr lang="en-US" dirty="0" err="1"/>
              <a:t>Sayılı</a:t>
            </a:r>
            <a:r>
              <a:rPr lang="en-US" dirty="0"/>
              <a:t> </a:t>
            </a:r>
            <a:r>
              <a:rPr lang="en-US" dirty="0" err="1"/>
              <a:t>Kanun</a:t>
            </a:r>
            <a:r>
              <a:rPr lang="en-US" dirty="0"/>
              <a:t> </a:t>
            </a:r>
            <a:r>
              <a:rPr lang="en-US" dirty="0" err="1"/>
              <a:t>ulusal</a:t>
            </a:r>
            <a:r>
              <a:rPr lang="en-US" dirty="0"/>
              <a:t> </a:t>
            </a:r>
            <a:r>
              <a:rPr lang="en-US" dirty="0" err="1"/>
              <a:t>seviyede</a:t>
            </a:r>
            <a:r>
              <a:rPr lang="en-US" dirty="0"/>
              <a:t> </a:t>
            </a:r>
            <a:r>
              <a:rPr lang="en-US" dirty="0" err="1"/>
              <a:t>Eğitim</a:t>
            </a:r>
            <a:r>
              <a:rPr lang="en-US" dirty="0"/>
              <a:t> </a:t>
            </a:r>
            <a:r>
              <a:rPr lang="en-US" dirty="0" err="1"/>
              <a:t>Bakanlığının</a:t>
            </a:r>
            <a:r>
              <a:rPr lang="en-US" dirty="0"/>
              <a:t> </a:t>
            </a:r>
            <a:r>
              <a:rPr lang="en-US" dirty="0" err="1"/>
              <a:t>yetkisi</a:t>
            </a:r>
            <a:r>
              <a:rPr lang="en-US" dirty="0"/>
              <a:t> </a:t>
            </a:r>
            <a:r>
              <a:rPr lang="en-US" dirty="0" err="1"/>
              <a:t>altında</a:t>
            </a:r>
            <a:r>
              <a:rPr lang="en-US" dirty="0"/>
              <a:t> </a:t>
            </a:r>
            <a:r>
              <a:rPr lang="en-US" dirty="0" err="1"/>
              <a:t>Eğitim</a:t>
            </a:r>
            <a:r>
              <a:rPr lang="en-US" dirty="0"/>
              <a:t> </a:t>
            </a:r>
            <a:r>
              <a:rPr lang="en-US" dirty="0" err="1"/>
              <a:t>ve</a:t>
            </a:r>
            <a:r>
              <a:rPr lang="en-US" dirty="0"/>
              <a:t> </a:t>
            </a:r>
            <a:r>
              <a:rPr lang="en-US" dirty="0" err="1"/>
              <a:t>Öğretim</a:t>
            </a:r>
            <a:r>
              <a:rPr lang="en-US" dirty="0"/>
              <a:t> </a:t>
            </a:r>
            <a:r>
              <a:rPr lang="en-US" dirty="0" err="1"/>
              <a:t>Sistemi</a:t>
            </a:r>
            <a:r>
              <a:rPr lang="en-US" dirty="0"/>
              <a:t> </a:t>
            </a:r>
            <a:r>
              <a:rPr lang="en-US" dirty="0" err="1"/>
              <a:t>dahilinde</a:t>
            </a:r>
            <a:r>
              <a:rPr lang="en-US" dirty="0"/>
              <a:t> </a:t>
            </a:r>
            <a:r>
              <a:rPr lang="en-US" dirty="0" err="1"/>
              <a:t>bir</a:t>
            </a:r>
            <a:r>
              <a:rPr lang="en-US" dirty="0"/>
              <a:t> reform </a:t>
            </a:r>
            <a:r>
              <a:rPr lang="en-US" dirty="0" err="1"/>
              <a:t>süreci</a:t>
            </a:r>
            <a:r>
              <a:rPr lang="en-US" dirty="0"/>
              <a:t> </a:t>
            </a:r>
            <a:r>
              <a:rPr lang="en-US" dirty="0" err="1"/>
              <a:t>başlatmıştır</a:t>
            </a:r>
            <a:r>
              <a:rPr lang="en-US" dirty="0"/>
              <a:t>.  “ </a:t>
            </a:r>
            <a:r>
              <a:rPr lang="en-US" dirty="0" err="1"/>
              <a:t>İyi</a:t>
            </a:r>
            <a:r>
              <a:rPr lang="en-US" dirty="0"/>
              <a:t> </a:t>
            </a:r>
            <a:r>
              <a:rPr lang="en-US" dirty="0" err="1"/>
              <a:t>Okul</a:t>
            </a:r>
            <a:r>
              <a:rPr lang="en-US" dirty="0"/>
              <a:t>” </a:t>
            </a:r>
            <a:r>
              <a:rPr lang="en-US" dirty="0" err="1"/>
              <a:t>gelecek</a:t>
            </a:r>
            <a:r>
              <a:rPr lang="en-US" dirty="0"/>
              <a:t> </a:t>
            </a:r>
            <a:r>
              <a:rPr lang="en-US" dirty="0" err="1"/>
              <a:t>iş</a:t>
            </a:r>
            <a:r>
              <a:rPr lang="en-US" dirty="0"/>
              <a:t> </a:t>
            </a:r>
            <a:r>
              <a:rPr lang="en-US" dirty="0" err="1"/>
              <a:t>piyasasında</a:t>
            </a:r>
            <a:r>
              <a:rPr lang="en-US" dirty="0"/>
              <a:t> </a:t>
            </a:r>
            <a:r>
              <a:rPr lang="en-US" dirty="0" err="1"/>
              <a:t>gerekecek</a:t>
            </a:r>
            <a:r>
              <a:rPr lang="en-US" dirty="0"/>
              <a:t> </a:t>
            </a:r>
            <a:r>
              <a:rPr lang="en-US" dirty="0" err="1"/>
              <a:t>beceri</a:t>
            </a:r>
            <a:r>
              <a:rPr lang="en-US" dirty="0"/>
              <a:t> </a:t>
            </a:r>
            <a:r>
              <a:rPr lang="en-US" dirty="0" err="1"/>
              <a:t>ve</a:t>
            </a:r>
            <a:r>
              <a:rPr lang="en-US" dirty="0"/>
              <a:t> </a:t>
            </a:r>
            <a:r>
              <a:rPr lang="en-US" dirty="0" err="1"/>
              <a:t>yeterliliklerin</a:t>
            </a:r>
            <a:r>
              <a:rPr lang="en-US" dirty="0"/>
              <a:t> </a:t>
            </a:r>
            <a:r>
              <a:rPr lang="en-US" dirty="0" err="1"/>
              <a:t>geliştirilmesini</a:t>
            </a:r>
            <a:r>
              <a:rPr lang="en-US" dirty="0"/>
              <a:t> </a:t>
            </a:r>
            <a:r>
              <a:rPr lang="en-US" dirty="0" err="1"/>
              <a:t>hedeflemektedir</a:t>
            </a:r>
            <a:r>
              <a:rPr lang="en-US" dirty="0"/>
              <a:t>.</a:t>
            </a:r>
          </a:p>
          <a:p>
            <a:endParaRPr lang="en-US" dirty="0"/>
          </a:p>
          <a:p>
            <a:r>
              <a:rPr lang="en-US" dirty="0"/>
              <a:t>Ana </a:t>
            </a:r>
            <a:r>
              <a:rPr lang="en-US" dirty="0" err="1"/>
              <a:t>yenilikler</a:t>
            </a:r>
            <a:r>
              <a:rPr lang="en-US" dirty="0"/>
              <a:t>:</a:t>
            </a:r>
          </a:p>
          <a:p>
            <a:pPr marL="171450" indent="-171450">
              <a:buFont typeface="Arial" panose="020B0604020202020204" pitchFamily="34" charset="0"/>
              <a:buChar char="•"/>
            </a:pPr>
            <a:r>
              <a:rPr lang="en-US" dirty="0" err="1"/>
              <a:t>Öğrenci</a:t>
            </a:r>
            <a:r>
              <a:rPr lang="en-US" dirty="0"/>
              <a:t> </a:t>
            </a:r>
            <a:r>
              <a:rPr lang="en-US" dirty="0" err="1"/>
              <a:t>ihtiyaçlarına</a:t>
            </a:r>
            <a:r>
              <a:rPr lang="en-US" dirty="0"/>
              <a:t> </a:t>
            </a:r>
            <a:r>
              <a:rPr lang="en-US" dirty="0" err="1"/>
              <a:t>daha</a:t>
            </a:r>
            <a:r>
              <a:rPr lang="en-US" dirty="0"/>
              <a:t> </a:t>
            </a:r>
            <a:r>
              <a:rPr lang="en-US" dirty="0" err="1"/>
              <a:t>çok</a:t>
            </a:r>
            <a:r>
              <a:rPr lang="en-US" dirty="0"/>
              <a:t> </a:t>
            </a:r>
            <a:r>
              <a:rPr lang="en-US" dirty="0" err="1"/>
              <a:t>uyan</a:t>
            </a:r>
            <a:r>
              <a:rPr lang="en-US" dirty="0"/>
              <a:t> </a:t>
            </a:r>
            <a:r>
              <a:rPr lang="en-US" dirty="0" err="1"/>
              <a:t>ve</a:t>
            </a:r>
            <a:r>
              <a:rPr lang="en-US" dirty="0"/>
              <a:t> </a:t>
            </a:r>
            <a:r>
              <a:rPr lang="en-US" dirty="0" err="1"/>
              <a:t>gelecek</a:t>
            </a:r>
            <a:r>
              <a:rPr lang="en-US" dirty="0"/>
              <a:t> </a:t>
            </a:r>
            <a:r>
              <a:rPr lang="en-US" dirty="0" err="1"/>
              <a:t>iş</a:t>
            </a:r>
            <a:r>
              <a:rPr lang="en-US" dirty="0"/>
              <a:t> </a:t>
            </a:r>
            <a:r>
              <a:rPr lang="en-US" dirty="0" err="1"/>
              <a:t>piyasası</a:t>
            </a:r>
            <a:r>
              <a:rPr lang="en-US" dirty="0"/>
              <a:t> </a:t>
            </a:r>
            <a:r>
              <a:rPr lang="en-US" dirty="0" err="1"/>
              <a:t>ihtiyaçları</a:t>
            </a:r>
            <a:r>
              <a:rPr lang="en-US" dirty="0"/>
              <a:t> </a:t>
            </a:r>
            <a:r>
              <a:rPr lang="en-US" dirty="0" err="1"/>
              <a:t>için</a:t>
            </a:r>
            <a:r>
              <a:rPr lang="en-US" dirty="0"/>
              <a:t> </a:t>
            </a:r>
            <a:r>
              <a:rPr lang="en-US" dirty="0" err="1"/>
              <a:t>onlara</a:t>
            </a:r>
            <a:r>
              <a:rPr lang="en-US" dirty="0"/>
              <a:t> </a:t>
            </a:r>
            <a:r>
              <a:rPr lang="en-US" dirty="0" err="1"/>
              <a:t>rehberlik</a:t>
            </a:r>
            <a:r>
              <a:rPr lang="en-US" dirty="0"/>
              <a:t> </a:t>
            </a:r>
            <a:r>
              <a:rPr lang="en-US" dirty="0" err="1"/>
              <a:t>yapabilecek</a:t>
            </a:r>
            <a:r>
              <a:rPr lang="en-US" dirty="0"/>
              <a:t> </a:t>
            </a:r>
            <a:r>
              <a:rPr lang="en-US" dirty="0" err="1"/>
              <a:t>bir</a:t>
            </a:r>
            <a:r>
              <a:rPr lang="en-US" dirty="0"/>
              <a:t> </a:t>
            </a:r>
            <a:r>
              <a:rPr lang="en-US" dirty="0" err="1"/>
              <a:t>teklif</a:t>
            </a:r>
            <a:r>
              <a:rPr lang="en-US" dirty="0"/>
              <a:t> </a:t>
            </a:r>
            <a:r>
              <a:rPr lang="en-US" dirty="0" err="1"/>
              <a:t>sunmak</a:t>
            </a:r>
            <a:endParaRPr lang="en-US" dirty="0"/>
          </a:p>
          <a:p>
            <a:pPr marL="171450" indent="-171450">
              <a:buFont typeface="Arial" panose="020B0604020202020204" pitchFamily="34" charset="0"/>
              <a:buChar char="•"/>
            </a:pPr>
            <a:r>
              <a:rPr lang="en-US" dirty="0" err="1"/>
              <a:t>Dijital</a:t>
            </a:r>
            <a:r>
              <a:rPr lang="en-US" dirty="0"/>
              <a:t> </a:t>
            </a:r>
            <a:r>
              <a:rPr lang="en-US" dirty="0" err="1"/>
              <a:t>yenilikler</a:t>
            </a:r>
            <a:r>
              <a:rPr lang="en-US" dirty="0"/>
              <a:t> </a:t>
            </a:r>
            <a:r>
              <a:rPr lang="en-US" dirty="0" err="1"/>
              <a:t>ile</a:t>
            </a:r>
            <a:r>
              <a:rPr lang="en-US" dirty="0"/>
              <a:t> </a:t>
            </a:r>
            <a:r>
              <a:rPr lang="en-US" dirty="0" err="1"/>
              <a:t>ilgili</a:t>
            </a:r>
            <a:r>
              <a:rPr lang="en-US" dirty="0"/>
              <a:t> </a:t>
            </a:r>
            <a:r>
              <a:rPr lang="en-US" dirty="0" err="1"/>
              <a:t>yeterlilik</a:t>
            </a:r>
            <a:r>
              <a:rPr lang="en-US" dirty="0"/>
              <a:t> vet </a:t>
            </a:r>
            <a:r>
              <a:rPr lang="en-US" dirty="0" err="1"/>
              <a:t>araçların</a:t>
            </a:r>
            <a:r>
              <a:rPr lang="en-US" dirty="0"/>
              <a:t> </a:t>
            </a:r>
            <a:r>
              <a:rPr lang="en-US" dirty="0" err="1"/>
              <a:t>geliştirilmesi</a:t>
            </a:r>
            <a:r>
              <a:rPr lang="en-US" dirty="0"/>
              <a:t> </a:t>
            </a:r>
            <a:r>
              <a:rPr lang="en-US" dirty="0" err="1"/>
              <a:t>için</a:t>
            </a:r>
            <a:r>
              <a:rPr lang="en-US" dirty="0"/>
              <a:t> 2015’te </a:t>
            </a:r>
            <a:r>
              <a:rPr lang="en-US" dirty="0" err="1"/>
              <a:t>okullara</a:t>
            </a:r>
            <a:r>
              <a:rPr lang="en-US" dirty="0"/>
              <a:t> 30 </a:t>
            </a:r>
            <a:r>
              <a:rPr lang="en-US" dirty="0" err="1"/>
              <a:t>milyon</a:t>
            </a:r>
            <a:r>
              <a:rPr lang="en-US" dirty="0"/>
              <a:t> </a:t>
            </a:r>
            <a:r>
              <a:rPr lang="en-US" dirty="0" err="1"/>
              <a:t>Avronun</a:t>
            </a:r>
            <a:r>
              <a:rPr lang="en-US" dirty="0"/>
              <a:t> </a:t>
            </a:r>
            <a:r>
              <a:rPr lang="en-US" dirty="0" err="1"/>
              <a:t>tahsis</a:t>
            </a:r>
            <a:r>
              <a:rPr lang="en-US" dirty="0"/>
              <a:t> </a:t>
            </a:r>
            <a:r>
              <a:rPr lang="en-US" dirty="0" err="1"/>
              <a:t>edilerek</a:t>
            </a:r>
            <a:r>
              <a:rPr lang="en-US" dirty="0"/>
              <a:t> </a:t>
            </a:r>
            <a:r>
              <a:rPr lang="en-US" dirty="0" err="1"/>
              <a:t>okulların</a:t>
            </a:r>
            <a:r>
              <a:rPr lang="en-US" dirty="0"/>
              <a:t> </a:t>
            </a:r>
            <a:r>
              <a:rPr lang="en-US" dirty="0" err="1"/>
              <a:t>dijitalize</a:t>
            </a:r>
            <a:r>
              <a:rPr lang="en-US" dirty="0"/>
              <a:t> </a:t>
            </a:r>
            <a:r>
              <a:rPr lang="en-US" dirty="0" err="1"/>
              <a:t>edilmesi</a:t>
            </a:r>
            <a:r>
              <a:rPr lang="en-US" dirty="0"/>
              <a:t> </a:t>
            </a:r>
            <a:r>
              <a:rPr lang="en-US" dirty="0" err="1"/>
              <a:t>için</a:t>
            </a:r>
            <a:r>
              <a:rPr lang="en-US" dirty="0"/>
              <a:t> </a:t>
            </a:r>
            <a:r>
              <a:rPr lang="en-US" dirty="0" err="1"/>
              <a:t>bir</a:t>
            </a:r>
            <a:r>
              <a:rPr lang="en-US" dirty="0"/>
              <a:t> plan </a:t>
            </a:r>
            <a:r>
              <a:rPr lang="en-US" dirty="0" err="1"/>
              <a:t>geliştirmek</a:t>
            </a:r>
            <a:endParaRPr lang="en-US" dirty="0"/>
          </a:p>
          <a:p>
            <a:pPr marL="171450" indent="-171450">
              <a:buFont typeface="Arial" panose="020B0604020202020204" pitchFamily="34" charset="0"/>
              <a:buChar char="•"/>
            </a:pPr>
            <a:r>
              <a:rPr lang="en-US" dirty="0"/>
              <a:t>AB 2006 </a:t>
            </a:r>
            <a:r>
              <a:rPr lang="en-US" dirty="0" err="1"/>
              <a:t>Tavsiye</a:t>
            </a:r>
            <a:r>
              <a:rPr lang="en-US" dirty="0"/>
              <a:t> </a:t>
            </a:r>
            <a:r>
              <a:rPr lang="en-US" dirty="0" err="1"/>
              <a:t>Kararlarıınn</a:t>
            </a:r>
            <a:r>
              <a:rPr lang="en-US" dirty="0"/>
              <a:t> </a:t>
            </a:r>
            <a:r>
              <a:rPr lang="en-US" dirty="0" err="1"/>
              <a:t>önemli</a:t>
            </a:r>
            <a:r>
              <a:rPr lang="en-US" dirty="0"/>
              <a:t> </a:t>
            </a:r>
            <a:r>
              <a:rPr lang="en-US" dirty="0" err="1"/>
              <a:t>konuları</a:t>
            </a:r>
            <a:r>
              <a:rPr lang="en-US" dirty="0"/>
              <a:t> </a:t>
            </a:r>
            <a:r>
              <a:rPr lang="en-US" dirty="0" err="1"/>
              <a:t>ile</a:t>
            </a:r>
            <a:r>
              <a:rPr lang="en-US" dirty="0"/>
              <a:t> </a:t>
            </a:r>
            <a:r>
              <a:rPr lang="en-US" dirty="0" err="1"/>
              <a:t>bağlantılı</a:t>
            </a:r>
            <a:r>
              <a:rPr lang="en-US" dirty="0"/>
              <a:t> </a:t>
            </a:r>
            <a:r>
              <a:rPr lang="en-US" dirty="0" err="1"/>
              <a:t>özel</a:t>
            </a:r>
            <a:r>
              <a:rPr lang="en-US" dirty="0"/>
              <a:t> </a:t>
            </a:r>
            <a:r>
              <a:rPr lang="en-US" dirty="0" err="1"/>
              <a:t>beceriler</a:t>
            </a:r>
            <a:r>
              <a:rPr lang="en-US" dirty="0"/>
              <a:t> </a:t>
            </a:r>
            <a:r>
              <a:rPr lang="en-US" dirty="0" err="1"/>
              <a:t>geliştirmek</a:t>
            </a:r>
            <a:endParaRPr lang="en-US" dirty="0"/>
          </a:p>
          <a:p>
            <a:pPr marL="171450" indent="-171450">
              <a:buFont typeface="Arial" panose="020B0604020202020204" pitchFamily="34" charset="0"/>
              <a:buChar char="•"/>
            </a:pPr>
            <a:r>
              <a:rPr lang="en-US" dirty="0" err="1"/>
              <a:t>İçerik</a:t>
            </a:r>
            <a:r>
              <a:rPr lang="en-US" dirty="0"/>
              <a:t> </a:t>
            </a:r>
            <a:r>
              <a:rPr lang="en-US" dirty="0" err="1"/>
              <a:t>ve</a:t>
            </a:r>
            <a:r>
              <a:rPr lang="en-US" dirty="0"/>
              <a:t> </a:t>
            </a:r>
            <a:r>
              <a:rPr lang="en-US" dirty="0" err="1"/>
              <a:t>metodolojinin</a:t>
            </a:r>
            <a:r>
              <a:rPr lang="en-US" dirty="0"/>
              <a:t> </a:t>
            </a:r>
            <a:r>
              <a:rPr lang="en-US" dirty="0" err="1"/>
              <a:t>geliştirilmesi</a:t>
            </a:r>
            <a:endParaRPr lang="en-US" dirty="0"/>
          </a:p>
          <a:p>
            <a:pPr marL="171450" indent="-171450">
              <a:buFont typeface="Arial" panose="020B0604020202020204" pitchFamily="34" charset="0"/>
              <a:buChar char="•"/>
            </a:pPr>
            <a:r>
              <a:rPr lang="en-US" dirty="0" err="1"/>
              <a:t>Okul-iş</a:t>
            </a:r>
            <a:r>
              <a:rPr lang="en-US" dirty="0"/>
              <a:t> </a:t>
            </a:r>
            <a:r>
              <a:rPr lang="en-US" dirty="0" err="1"/>
              <a:t>alternatifli</a:t>
            </a:r>
            <a:r>
              <a:rPr lang="en-US" dirty="0"/>
              <a:t> </a:t>
            </a:r>
            <a:r>
              <a:rPr lang="en-US" dirty="0" err="1"/>
              <a:t>uygulamaya</a:t>
            </a:r>
            <a:r>
              <a:rPr lang="en-US" dirty="0"/>
              <a:t> </a:t>
            </a:r>
            <a:r>
              <a:rPr lang="en-US" dirty="0" err="1"/>
              <a:t>geçiş</a:t>
            </a:r>
            <a:r>
              <a:rPr lang="en-US" dirty="0"/>
              <a:t> (</a:t>
            </a:r>
            <a:r>
              <a:rPr lang="en-US" dirty="0" err="1"/>
              <a:t>ikili</a:t>
            </a:r>
            <a:r>
              <a:rPr lang="en-US" dirty="0"/>
              <a:t> </a:t>
            </a:r>
            <a:r>
              <a:rPr lang="en-US" dirty="0" err="1"/>
              <a:t>İtalyan</a:t>
            </a:r>
            <a:r>
              <a:rPr lang="en-US" dirty="0"/>
              <a:t> </a:t>
            </a:r>
            <a:r>
              <a:rPr lang="en-US" dirty="0" err="1"/>
              <a:t>sistemi</a:t>
            </a:r>
            <a:r>
              <a:rPr lang="en-US" dirty="0"/>
              <a:t>) </a:t>
            </a:r>
            <a:r>
              <a:rPr lang="en-US" dirty="0" err="1"/>
              <a:t>şu</a:t>
            </a:r>
            <a:r>
              <a:rPr lang="en-US" dirty="0"/>
              <a:t> </a:t>
            </a:r>
            <a:r>
              <a:rPr lang="en-US" dirty="0" err="1"/>
              <a:t>anda</a:t>
            </a:r>
            <a:r>
              <a:rPr lang="en-US" dirty="0"/>
              <a:t> </a:t>
            </a:r>
            <a:r>
              <a:rPr lang="en-US" dirty="0" err="1"/>
              <a:t>eğitim</a:t>
            </a:r>
            <a:r>
              <a:rPr lang="en-US" dirty="0"/>
              <a:t> vet </a:t>
            </a:r>
            <a:r>
              <a:rPr lang="en-US" dirty="0" err="1"/>
              <a:t>öğretim</a:t>
            </a:r>
            <a:r>
              <a:rPr lang="en-US" dirty="0"/>
              <a:t> </a:t>
            </a:r>
            <a:r>
              <a:rPr lang="en-US" dirty="0" err="1"/>
              <a:t>sisteminin</a:t>
            </a:r>
            <a:r>
              <a:rPr lang="en-US" dirty="0"/>
              <a:t> </a:t>
            </a:r>
            <a:r>
              <a:rPr lang="en-US" dirty="0" err="1"/>
              <a:t>lise</a:t>
            </a:r>
            <a:r>
              <a:rPr lang="en-US" dirty="0"/>
              <a:t> </a:t>
            </a:r>
            <a:r>
              <a:rPr lang="en-US" dirty="0" err="1"/>
              <a:t>düzeyinde</a:t>
            </a:r>
            <a:r>
              <a:rPr lang="en-US" dirty="0"/>
              <a:t> </a:t>
            </a:r>
            <a:r>
              <a:rPr lang="en-US" dirty="0" err="1" smtClean="0"/>
              <a:t>zorunlu</a:t>
            </a:r>
            <a:endParaRPr lang="en-US" dirty="0"/>
          </a:p>
          <a:p>
            <a:endParaRPr lang="tr-TR" dirty="0"/>
          </a:p>
        </p:txBody>
      </p:sp>
    </p:spTree>
    <p:extLst>
      <p:ext uri="{BB962C8B-B14F-4D97-AF65-F5344CB8AC3E}">
        <p14:creationId xmlns:p14="http://schemas.microsoft.com/office/powerpoint/2010/main" val="307392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2887579" cy="129334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B7917061-E98E-E544-9422-036A2CD01BBB}"/>
              </a:ext>
            </a:extLst>
          </p:cNvPr>
          <p:cNvPicPr>
            <a:picLocks noChangeAspect="1"/>
          </p:cNvPicPr>
          <p:nvPr/>
        </p:nvPicPr>
        <p:blipFill>
          <a:blip r:embed="rId5"/>
          <a:stretch>
            <a:fillRect/>
          </a:stretch>
        </p:blipFill>
        <p:spPr>
          <a:xfrm>
            <a:off x="200191" y="5324809"/>
            <a:ext cx="1943100" cy="1397000"/>
          </a:xfrm>
          <a:prstGeom prst="rect">
            <a:avLst/>
          </a:prstGeom>
        </p:spPr>
      </p:pic>
      <p:sp>
        <p:nvSpPr>
          <p:cNvPr id="10" name="Sottotitolo 9">
            <a:extLst>
              <a:ext uri="{FF2B5EF4-FFF2-40B4-BE49-F238E27FC236}">
                <a16:creationId xmlns:a16="http://schemas.microsoft.com/office/drawing/2014/main" xmlns="" id="{36A41718-F20D-C648-82E6-3111A8B7F90F}"/>
              </a:ext>
            </a:extLst>
          </p:cNvPr>
          <p:cNvSpPr>
            <a:spLocks noGrp="1"/>
          </p:cNvSpPr>
          <p:nvPr>
            <p:ph type="subTitle" idx="1"/>
          </p:nvPr>
        </p:nvSpPr>
        <p:spPr/>
        <p:txBody>
          <a:bodyPr/>
          <a:lstStyle/>
          <a:p>
            <a:endParaRPr lang="it-IT"/>
          </a:p>
        </p:txBody>
      </p:sp>
      <p:sp>
        <p:nvSpPr>
          <p:cNvPr id="3" name="Dikdörtgen 2"/>
          <p:cNvSpPr/>
          <p:nvPr/>
        </p:nvSpPr>
        <p:spPr>
          <a:xfrm>
            <a:off x="2589213" y="1771169"/>
            <a:ext cx="8456612" cy="4493538"/>
          </a:xfrm>
          <a:prstGeom prst="rect">
            <a:avLst/>
          </a:prstGeom>
        </p:spPr>
        <p:txBody>
          <a:bodyPr wrap="square">
            <a:spAutoFit/>
          </a:bodyPr>
          <a:lstStyle/>
          <a:p>
            <a:r>
              <a:rPr lang="en-US" sz="2200" dirty="0"/>
              <a:t>Bu </a:t>
            </a:r>
            <a:r>
              <a:rPr lang="en-US" sz="2200" dirty="0" err="1"/>
              <a:t>uygulama</a:t>
            </a:r>
            <a:r>
              <a:rPr lang="en-US" sz="2200" dirty="0"/>
              <a:t> </a:t>
            </a:r>
            <a:r>
              <a:rPr lang="en-US" sz="2200" dirty="0" err="1"/>
              <a:t>ile</a:t>
            </a:r>
            <a:r>
              <a:rPr lang="en-US" sz="2200" dirty="0"/>
              <a:t> </a:t>
            </a:r>
            <a:r>
              <a:rPr lang="en-US" sz="2200" dirty="0" err="1"/>
              <a:t>sonuç</a:t>
            </a:r>
            <a:r>
              <a:rPr lang="en-US" sz="2200" dirty="0"/>
              <a:t> </a:t>
            </a:r>
            <a:r>
              <a:rPr lang="en-US" sz="2200" dirty="0" err="1"/>
              <a:t>olarak</a:t>
            </a:r>
            <a:r>
              <a:rPr lang="en-US" sz="2200" dirty="0"/>
              <a:t>, </a:t>
            </a:r>
            <a:r>
              <a:rPr lang="en-US" sz="2200" dirty="0" err="1"/>
              <a:t>bütün</a:t>
            </a:r>
            <a:r>
              <a:rPr lang="en-US" sz="2200" dirty="0"/>
              <a:t> </a:t>
            </a:r>
            <a:r>
              <a:rPr lang="en-US" sz="2200" dirty="0" err="1"/>
              <a:t>okullarda</a:t>
            </a:r>
            <a:r>
              <a:rPr lang="en-US" sz="2200" dirty="0"/>
              <a:t>  </a:t>
            </a:r>
            <a:r>
              <a:rPr lang="en-US" sz="2200" dirty="0" err="1"/>
              <a:t>hatta</a:t>
            </a:r>
            <a:r>
              <a:rPr lang="en-US" sz="2200" dirty="0"/>
              <a:t> </a:t>
            </a:r>
            <a:r>
              <a:rPr lang="en-US" sz="2200" dirty="0" err="1"/>
              <a:t>iş</a:t>
            </a:r>
            <a:r>
              <a:rPr lang="en-US" sz="2200" dirty="0"/>
              <a:t> </a:t>
            </a:r>
            <a:r>
              <a:rPr lang="en-US" sz="2200" dirty="0" err="1"/>
              <a:t>deneyimleri</a:t>
            </a:r>
            <a:r>
              <a:rPr lang="en-US" sz="2200" dirty="0"/>
              <a:t> </a:t>
            </a:r>
            <a:r>
              <a:rPr lang="en-US" sz="2200" dirty="0" err="1"/>
              <a:t>ile</a:t>
            </a:r>
            <a:r>
              <a:rPr lang="en-US" sz="2200" dirty="0"/>
              <a:t> </a:t>
            </a:r>
            <a:r>
              <a:rPr lang="en-US" sz="2200" dirty="0" err="1"/>
              <a:t>öğrenmeye</a:t>
            </a:r>
            <a:r>
              <a:rPr lang="en-US" sz="2200" dirty="0"/>
              <a:t> </a:t>
            </a:r>
            <a:r>
              <a:rPr lang="en-US" sz="2200" dirty="0" err="1"/>
              <a:t>uygun</a:t>
            </a:r>
            <a:r>
              <a:rPr lang="en-US" sz="2200" dirty="0"/>
              <a:t> </a:t>
            </a:r>
            <a:r>
              <a:rPr lang="en-US" sz="2200" dirty="0" err="1"/>
              <a:t>olmadığı</a:t>
            </a:r>
            <a:r>
              <a:rPr lang="en-US" sz="2200" dirty="0"/>
              <a:t> </a:t>
            </a:r>
            <a:r>
              <a:rPr lang="en-US" sz="2200" dirty="0" err="1"/>
              <a:t>anlaşılan</a:t>
            </a:r>
            <a:r>
              <a:rPr lang="en-US" sz="2200" dirty="0"/>
              <a:t> </a:t>
            </a:r>
            <a:r>
              <a:rPr lang="en-US" sz="2200" dirty="0" err="1"/>
              <a:t>diğer</a:t>
            </a:r>
            <a:r>
              <a:rPr lang="en-US" sz="2200" dirty="0"/>
              <a:t> </a:t>
            </a:r>
            <a:r>
              <a:rPr lang="en-US" sz="2200" dirty="0" err="1"/>
              <a:t>yollarda</a:t>
            </a:r>
            <a:r>
              <a:rPr lang="en-US" sz="2200" dirty="0"/>
              <a:t>, </a:t>
            </a:r>
            <a:r>
              <a:rPr lang="en-US" sz="2200" dirty="0" err="1"/>
              <a:t>iş-bazlı</a:t>
            </a:r>
            <a:r>
              <a:rPr lang="en-US" sz="2200" dirty="0"/>
              <a:t> </a:t>
            </a:r>
            <a:r>
              <a:rPr lang="en-US" sz="2200" dirty="0" err="1"/>
              <a:t>öğrenme</a:t>
            </a:r>
            <a:r>
              <a:rPr lang="en-US" sz="2200" dirty="0"/>
              <a:t> </a:t>
            </a:r>
            <a:r>
              <a:rPr lang="en-US" sz="2200" dirty="0" err="1"/>
              <a:t>uygulamaya</a:t>
            </a:r>
            <a:r>
              <a:rPr lang="en-US" sz="2200" dirty="0"/>
              <a:t> </a:t>
            </a:r>
            <a:r>
              <a:rPr lang="en-US" sz="2200" dirty="0" err="1"/>
              <a:t>geçmiştir</a:t>
            </a:r>
            <a:r>
              <a:rPr lang="en-US" sz="2200" dirty="0"/>
              <a:t>.</a:t>
            </a:r>
          </a:p>
          <a:p>
            <a:r>
              <a:rPr lang="en-US" sz="2200" dirty="0"/>
              <a:t>Bu </a:t>
            </a:r>
            <a:r>
              <a:rPr lang="en-US" sz="2200" dirty="0" smtClean="0"/>
              <a:t>model </a:t>
            </a:r>
            <a:r>
              <a:rPr lang="en-US" sz="2200" dirty="0" err="1"/>
              <a:t>bilgi-bazlı</a:t>
            </a:r>
            <a:r>
              <a:rPr lang="en-US" sz="2200" dirty="0"/>
              <a:t> </a:t>
            </a:r>
            <a:r>
              <a:rPr lang="en-US" sz="2200" dirty="0" err="1"/>
              <a:t>öğrenme</a:t>
            </a:r>
            <a:r>
              <a:rPr lang="en-US" sz="2200" dirty="0"/>
              <a:t> </a:t>
            </a:r>
            <a:r>
              <a:rPr lang="en-US" sz="2200" dirty="0" err="1"/>
              <a:t>ve</a:t>
            </a:r>
            <a:r>
              <a:rPr lang="en-US" sz="2200" dirty="0"/>
              <a:t> </a:t>
            </a:r>
            <a:r>
              <a:rPr lang="en-US" sz="2200" dirty="0" err="1"/>
              <a:t>uygulama</a:t>
            </a:r>
            <a:r>
              <a:rPr lang="en-US" sz="2200" dirty="0"/>
              <a:t> </a:t>
            </a:r>
            <a:r>
              <a:rPr lang="en-US" sz="2200" dirty="0" err="1"/>
              <a:t>deneyimleri</a:t>
            </a:r>
            <a:r>
              <a:rPr lang="en-US" sz="2200" dirty="0"/>
              <a:t> </a:t>
            </a:r>
            <a:r>
              <a:rPr lang="en-US" sz="2200" dirty="0" err="1"/>
              <a:t>arasındaki</a:t>
            </a:r>
            <a:r>
              <a:rPr lang="en-US" sz="2200" dirty="0"/>
              <a:t> </a:t>
            </a:r>
            <a:r>
              <a:rPr lang="en-US" sz="2200" dirty="0" err="1"/>
              <a:t>farkı</a:t>
            </a:r>
            <a:r>
              <a:rPr lang="en-US" sz="2200" dirty="0"/>
              <a:t> </a:t>
            </a:r>
            <a:r>
              <a:rPr lang="en-US" sz="2200" dirty="0" err="1"/>
              <a:t>aşmaktadır</a:t>
            </a:r>
            <a:r>
              <a:rPr lang="en-US" sz="2200" dirty="0"/>
              <a:t>.</a:t>
            </a:r>
          </a:p>
          <a:p>
            <a:r>
              <a:rPr lang="en-US" sz="2200" dirty="0" err="1"/>
              <a:t>Bilgi</a:t>
            </a:r>
            <a:r>
              <a:rPr lang="en-US" sz="2200" dirty="0"/>
              <a:t> </a:t>
            </a:r>
            <a:r>
              <a:rPr lang="en-US" sz="2200" dirty="0" err="1"/>
              <a:t>ve</a:t>
            </a:r>
            <a:r>
              <a:rPr lang="en-US" sz="2200" dirty="0"/>
              <a:t> </a:t>
            </a:r>
            <a:r>
              <a:rPr lang="en-US" sz="2200" dirty="0" err="1"/>
              <a:t>deneyimin</a:t>
            </a:r>
            <a:r>
              <a:rPr lang="en-US" sz="2200" dirty="0"/>
              <a:t> </a:t>
            </a:r>
            <a:r>
              <a:rPr lang="en-US" sz="2200" dirty="0" err="1"/>
              <a:t>teori</a:t>
            </a:r>
            <a:r>
              <a:rPr lang="en-US" sz="2200" dirty="0"/>
              <a:t> </a:t>
            </a:r>
            <a:r>
              <a:rPr lang="en-US" sz="2200" dirty="0" err="1"/>
              <a:t>ve</a:t>
            </a:r>
            <a:r>
              <a:rPr lang="en-US" sz="2200" dirty="0"/>
              <a:t> </a:t>
            </a:r>
            <a:r>
              <a:rPr lang="en-US" sz="2200" dirty="0" err="1"/>
              <a:t>uygulama</a:t>
            </a:r>
            <a:r>
              <a:rPr lang="en-US" sz="2200" dirty="0"/>
              <a:t> </a:t>
            </a:r>
            <a:r>
              <a:rPr lang="en-US" sz="2200" dirty="0" err="1"/>
              <a:t>bütünleşmesi</a:t>
            </a:r>
            <a:r>
              <a:rPr lang="en-US" sz="2200" dirty="0"/>
              <a:t> </a:t>
            </a:r>
            <a:r>
              <a:rPr lang="en-US" sz="2200" dirty="0" err="1"/>
              <a:t>özel</a:t>
            </a:r>
            <a:r>
              <a:rPr lang="en-US" sz="2200" dirty="0"/>
              <a:t> </a:t>
            </a:r>
            <a:r>
              <a:rPr lang="en-US" sz="2200" dirty="0" err="1"/>
              <a:t>yetenek</a:t>
            </a:r>
            <a:r>
              <a:rPr lang="en-US" sz="2200" dirty="0"/>
              <a:t> </a:t>
            </a:r>
            <a:r>
              <a:rPr lang="en-US" sz="2200" dirty="0" err="1"/>
              <a:t>ve</a:t>
            </a:r>
            <a:r>
              <a:rPr lang="en-US" sz="2200" dirty="0"/>
              <a:t> </a:t>
            </a:r>
            <a:r>
              <a:rPr lang="en-US" sz="2200" dirty="0" err="1"/>
              <a:t>fırsatlar</a:t>
            </a:r>
            <a:r>
              <a:rPr lang="en-US" sz="2200" dirty="0"/>
              <a:t> </a:t>
            </a:r>
            <a:r>
              <a:rPr lang="en-US" sz="2200" dirty="0" err="1"/>
              <a:t>için</a:t>
            </a:r>
            <a:r>
              <a:rPr lang="en-US" sz="2200" dirty="0"/>
              <a:t> </a:t>
            </a:r>
            <a:r>
              <a:rPr lang="en-US" sz="2200" dirty="0" err="1"/>
              <a:t>fonksiyoneldir</a:t>
            </a:r>
            <a:r>
              <a:rPr lang="en-US" sz="2200" dirty="0"/>
              <a:t>.</a:t>
            </a:r>
          </a:p>
          <a:p>
            <a:r>
              <a:rPr lang="en-US" sz="2200" dirty="0" err="1"/>
              <a:t>Iş-bazlı</a:t>
            </a:r>
            <a:r>
              <a:rPr lang="en-US" sz="2200" dirty="0"/>
              <a:t> </a:t>
            </a:r>
            <a:r>
              <a:rPr lang="en-US" sz="2200" dirty="0" err="1"/>
              <a:t>öğrenme</a:t>
            </a:r>
            <a:r>
              <a:rPr lang="en-US" sz="2200" dirty="0"/>
              <a:t> </a:t>
            </a:r>
            <a:r>
              <a:rPr lang="en-US" sz="2200" dirty="0" err="1"/>
              <a:t>deneyimleri</a:t>
            </a:r>
            <a:r>
              <a:rPr lang="en-US" sz="2200" dirty="0"/>
              <a:t> </a:t>
            </a:r>
            <a:r>
              <a:rPr lang="en-US" sz="2200" dirty="0" err="1"/>
              <a:t>eğitim</a:t>
            </a:r>
            <a:r>
              <a:rPr lang="en-US" sz="2200" dirty="0"/>
              <a:t> </a:t>
            </a:r>
            <a:r>
              <a:rPr lang="en-US" sz="2200" dirty="0" err="1"/>
              <a:t>sisteminden</a:t>
            </a:r>
            <a:r>
              <a:rPr lang="en-US" sz="2200" dirty="0"/>
              <a:t> </a:t>
            </a:r>
            <a:r>
              <a:rPr lang="en-US" sz="2200" dirty="0" err="1"/>
              <a:t>iş</a:t>
            </a:r>
            <a:r>
              <a:rPr lang="en-US" sz="2200" dirty="0"/>
              <a:t> </a:t>
            </a:r>
            <a:r>
              <a:rPr lang="en-US" sz="2200" dirty="0" err="1"/>
              <a:t>piyasasına</a:t>
            </a:r>
            <a:r>
              <a:rPr lang="en-US" sz="2200" dirty="0"/>
              <a:t> </a:t>
            </a:r>
            <a:r>
              <a:rPr lang="en-US" sz="2200" dirty="0" err="1"/>
              <a:t>geçişi</a:t>
            </a:r>
            <a:r>
              <a:rPr lang="en-US" sz="2200" dirty="0"/>
              <a:t> </a:t>
            </a:r>
            <a:r>
              <a:rPr lang="en-US" sz="2200" dirty="0" err="1"/>
              <a:t>desteklemeyi</a:t>
            </a:r>
            <a:r>
              <a:rPr lang="en-US" sz="2200" dirty="0"/>
              <a:t> </a:t>
            </a:r>
            <a:r>
              <a:rPr lang="en-US" sz="2200" dirty="0" err="1"/>
              <a:t>planlamaktadır</a:t>
            </a:r>
            <a:r>
              <a:rPr lang="en-US" sz="2200" dirty="0"/>
              <a:t>.</a:t>
            </a:r>
          </a:p>
          <a:p>
            <a:r>
              <a:rPr lang="en-US" sz="2200" dirty="0" err="1"/>
              <a:t>Okul</a:t>
            </a:r>
            <a:r>
              <a:rPr lang="en-US" sz="2200" dirty="0"/>
              <a:t> </a:t>
            </a:r>
            <a:r>
              <a:rPr lang="en-US" sz="2200" dirty="0" err="1"/>
              <a:t>ve</a:t>
            </a:r>
            <a:r>
              <a:rPr lang="en-US" sz="2200" dirty="0"/>
              <a:t> </a:t>
            </a:r>
            <a:r>
              <a:rPr lang="en-US" sz="2200" dirty="0" err="1"/>
              <a:t>kuruluşların</a:t>
            </a:r>
            <a:r>
              <a:rPr lang="en-US" sz="2200" dirty="0"/>
              <a:t>, </a:t>
            </a:r>
            <a:r>
              <a:rPr lang="en-US" sz="2200" dirty="0" err="1"/>
              <a:t>farklı</a:t>
            </a:r>
            <a:r>
              <a:rPr lang="en-US" sz="2200" dirty="0"/>
              <a:t> </a:t>
            </a:r>
            <a:r>
              <a:rPr lang="en-US" sz="2200" dirty="0" err="1"/>
              <a:t>rollerine</a:t>
            </a:r>
            <a:r>
              <a:rPr lang="en-US" sz="2200" dirty="0"/>
              <a:t> </a:t>
            </a:r>
            <a:r>
              <a:rPr lang="en-US" sz="2200" dirty="0" err="1"/>
              <a:t>rağmen</a:t>
            </a:r>
            <a:r>
              <a:rPr lang="en-US" sz="2200" dirty="0"/>
              <a:t>, </a:t>
            </a:r>
            <a:r>
              <a:rPr lang="en-US" sz="2200" dirty="0" err="1"/>
              <a:t>Kişisel</a:t>
            </a:r>
            <a:r>
              <a:rPr lang="en-US" sz="2200" dirty="0"/>
              <a:t> </a:t>
            </a:r>
            <a:r>
              <a:rPr lang="en-US" sz="2200" dirty="0" err="1"/>
              <a:t>ve</a:t>
            </a:r>
            <a:r>
              <a:rPr lang="en-US" sz="2200" dirty="0"/>
              <a:t> </a:t>
            </a:r>
            <a:r>
              <a:rPr lang="en-US" sz="2200" dirty="0" err="1"/>
              <a:t>profesyonel</a:t>
            </a:r>
            <a:r>
              <a:rPr lang="en-US" sz="2200" dirty="0"/>
              <a:t> </a:t>
            </a:r>
            <a:r>
              <a:rPr lang="en-US" sz="2200" dirty="0" err="1"/>
              <a:t>büyümeyi</a:t>
            </a:r>
            <a:r>
              <a:rPr lang="en-US" sz="2200" dirty="0"/>
              <a:t> </a:t>
            </a:r>
            <a:r>
              <a:rPr lang="en-US" sz="2200" dirty="0" err="1"/>
              <a:t>sürdürebilmek</a:t>
            </a:r>
            <a:r>
              <a:rPr lang="en-US" sz="2200" dirty="0"/>
              <a:t> </a:t>
            </a:r>
            <a:r>
              <a:rPr lang="en-US" sz="2200" dirty="0" err="1"/>
              <a:t>için</a:t>
            </a:r>
            <a:r>
              <a:rPr lang="en-US" sz="2200" dirty="0"/>
              <a:t> </a:t>
            </a:r>
            <a:r>
              <a:rPr lang="en-US" sz="2200" dirty="0" err="1"/>
              <a:t>öğrenci</a:t>
            </a:r>
            <a:r>
              <a:rPr lang="en-US" sz="2200" dirty="0"/>
              <a:t> </a:t>
            </a:r>
            <a:r>
              <a:rPr lang="en-US" sz="2200" dirty="0" err="1"/>
              <a:t>gelişimi</a:t>
            </a:r>
            <a:r>
              <a:rPr lang="en-US" sz="2200" dirty="0"/>
              <a:t> </a:t>
            </a:r>
            <a:r>
              <a:rPr lang="en-US" sz="2200" dirty="0" err="1"/>
              <a:t>amacıyla</a:t>
            </a:r>
            <a:r>
              <a:rPr lang="en-US" sz="2200" dirty="0"/>
              <a:t> </a:t>
            </a:r>
            <a:r>
              <a:rPr lang="en-US" sz="2200" dirty="0" err="1"/>
              <a:t>karşılıklı</a:t>
            </a:r>
            <a:r>
              <a:rPr lang="en-US" sz="2200" dirty="0"/>
              <a:t> </a:t>
            </a:r>
            <a:r>
              <a:rPr lang="en-US" sz="2200" dirty="0" err="1"/>
              <a:t>sosyal</a:t>
            </a:r>
            <a:r>
              <a:rPr lang="en-US" sz="2200" dirty="0"/>
              <a:t> </a:t>
            </a:r>
            <a:r>
              <a:rPr lang="en-US" sz="2200" dirty="0" err="1"/>
              <a:t>sorumluluk</a:t>
            </a:r>
            <a:r>
              <a:rPr lang="en-US" sz="2200" dirty="0"/>
              <a:t> </a:t>
            </a:r>
            <a:r>
              <a:rPr lang="en-US" sz="2200" dirty="0" err="1"/>
              <a:t>ve</a:t>
            </a:r>
            <a:r>
              <a:rPr lang="en-US" sz="2200" dirty="0"/>
              <a:t> </a:t>
            </a:r>
            <a:r>
              <a:rPr lang="en-US" sz="2200" dirty="0" err="1"/>
              <a:t>daha</a:t>
            </a:r>
            <a:r>
              <a:rPr lang="en-US" sz="2200" dirty="0"/>
              <a:t> </a:t>
            </a:r>
            <a:r>
              <a:rPr lang="en-US" sz="2200" dirty="0" err="1"/>
              <a:t>fazla</a:t>
            </a:r>
            <a:r>
              <a:rPr lang="en-US" sz="2200" dirty="0"/>
              <a:t> </a:t>
            </a:r>
            <a:r>
              <a:rPr lang="en-US" sz="2200" dirty="0" err="1"/>
              <a:t>eğitim</a:t>
            </a:r>
            <a:r>
              <a:rPr lang="en-US" sz="2200" dirty="0"/>
              <a:t> </a:t>
            </a:r>
            <a:r>
              <a:rPr lang="en-US" sz="2200" dirty="0" err="1"/>
              <a:t>ile</a:t>
            </a:r>
            <a:r>
              <a:rPr lang="en-US" sz="2200" dirty="0"/>
              <a:t> </a:t>
            </a:r>
            <a:r>
              <a:rPr lang="en-US" sz="2200" dirty="0" err="1"/>
              <a:t>etkileşimi</a:t>
            </a:r>
            <a:r>
              <a:rPr lang="en-US" sz="2200" dirty="0"/>
              <a:t> </a:t>
            </a:r>
            <a:r>
              <a:rPr lang="en-US" sz="2200" dirty="0" err="1"/>
              <a:t>zorunlu</a:t>
            </a:r>
            <a:r>
              <a:rPr lang="en-US" sz="2200" dirty="0"/>
              <a:t> </a:t>
            </a:r>
            <a:r>
              <a:rPr lang="en-US" sz="2200" dirty="0" err="1"/>
              <a:t>kıldığı</a:t>
            </a:r>
            <a:r>
              <a:rPr lang="en-US" sz="2200" dirty="0"/>
              <a:t> </a:t>
            </a:r>
            <a:r>
              <a:rPr lang="en-US" sz="2200" dirty="0" err="1"/>
              <a:t>kültürel</a:t>
            </a:r>
            <a:r>
              <a:rPr lang="en-US" sz="2200" dirty="0"/>
              <a:t> </a:t>
            </a:r>
            <a:r>
              <a:rPr lang="en-US" sz="2200" dirty="0" err="1"/>
              <a:t>bir</a:t>
            </a:r>
            <a:r>
              <a:rPr lang="en-US" sz="2200" dirty="0"/>
              <a:t> </a:t>
            </a:r>
            <a:r>
              <a:rPr lang="en-US" sz="2200" dirty="0" err="1"/>
              <a:t>değişimdir</a:t>
            </a:r>
            <a:r>
              <a:rPr lang="en-US" sz="2200" dirty="0"/>
              <a:t>.</a:t>
            </a:r>
            <a:endParaRPr lang="tr-TR" sz="2200" dirty="0"/>
          </a:p>
        </p:txBody>
      </p:sp>
    </p:spTree>
    <p:extLst>
      <p:ext uri="{BB962C8B-B14F-4D97-AF65-F5344CB8AC3E}">
        <p14:creationId xmlns:p14="http://schemas.microsoft.com/office/powerpoint/2010/main" val="17069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2887579" cy="129334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C0469259-5E01-E740-A1C2-167CC4C2AC97}"/>
              </a:ext>
            </a:extLst>
          </p:cNvPr>
          <p:cNvPicPr>
            <a:picLocks noChangeAspect="1"/>
          </p:cNvPicPr>
          <p:nvPr/>
        </p:nvPicPr>
        <p:blipFill>
          <a:blip r:embed="rId5"/>
          <a:stretch>
            <a:fillRect/>
          </a:stretch>
        </p:blipFill>
        <p:spPr>
          <a:xfrm>
            <a:off x="317500" y="5259197"/>
            <a:ext cx="1943100" cy="1397000"/>
          </a:xfrm>
          <a:prstGeom prst="rect">
            <a:avLst/>
          </a:prstGeom>
        </p:spPr>
      </p:pic>
      <p:sp>
        <p:nvSpPr>
          <p:cNvPr id="9" name="Sottotitolo 8">
            <a:extLst>
              <a:ext uri="{FF2B5EF4-FFF2-40B4-BE49-F238E27FC236}">
                <a16:creationId xmlns:a16="http://schemas.microsoft.com/office/drawing/2014/main" xmlns="" id="{7A30702A-C278-3546-81AF-DD2A70560B32}"/>
              </a:ext>
            </a:extLst>
          </p:cNvPr>
          <p:cNvSpPr>
            <a:spLocks noGrp="1"/>
          </p:cNvSpPr>
          <p:nvPr>
            <p:ph type="subTitle" idx="1"/>
          </p:nvPr>
        </p:nvSpPr>
        <p:spPr/>
        <p:txBody>
          <a:bodyPr/>
          <a:lstStyle/>
          <a:p>
            <a:endParaRPr lang="it-IT"/>
          </a:p>
        </p:txBody>
      </p:sp>
      <p:sp>
        <p:nvSpPr>
          <p:cNvPr id="3" name="Dikdörtgen 2"/>
          <p:cNvSpPr/>
          <p:nvPr/>
        </p:nvSpPr>
        <p:spPr>
          <a:xfrm>
            <a:off x="2260600" y="1752991"/>
            <a:ext cx="9244012" cy="4154984"/>
          </a:xfrm>
          <a:prstGeom prst="rect">
            <a:avLst/>
          </a:prstGeom>
        </p:spPr>
        <p:txBody>
          <a:bodyPr wrap="square">
            <a:spAutoFit/>
          </a:bodyPr>
          <a:lstStyle/>
          <a:p>
            <a:r>
              <a:rPr lang="en-US" sz="2200" dirty="0"/>
              <a:t>ECVET </a:t>
            </a:r>
            <a:r>
              <a:rPr lang="en-US" sz="2200" dirty="0" err="1"/>
              <a:t>ile</a:t>
            </a:r>
            <a:r>
              <a:rPr lang="en-US" sz="2200" dirty="0"/>
              <a:t> </a:t>
            </a:r>
            <a:r>
              <a:rPr lang="en-US" sz="2200" dirty="0" err="1"/>
              <a:t>uyumlu</a:t>
            </a:r>
            <a:r>
              <a:rPr lang="en-US" sz="2200" dirty="0"/>
              <a:t> </a:t>
            </a:r>
            <a:r>
              <a:rPr lang="en-US" sz="2200" dirty="0" err="1"/>
              <a:t>ana</a:t>
            </a:r>
            <a:r>
              <a:rPr lang="en-US" sz="2200" dirty="0"/>
              <a:t> </a:t>
            </a:r>
            <a:r>
              <a:rPr lang="en-US" sz="2200" dirty="0" err="1"/>
              <a:t>noktalar</a:t>
            </a:r>
            <a:r>
              <a:rPr lang="en-US" sz="2200" dirty="0"/>
              <a:t>:</a:t>
            </a:r>
          </a:p>
          <a:p>
            <a:pPr marL="171450" indent="-171450">
              <a:buFont typeface="Wingdings" panose="05000000000000000000" pitchFamily="2" charset="2"/>
              <a:buChar char="§"/>
            </a:pPr>
            <a:r>
              <a:rPr lang="en-US" sz="2200" dirty="0" err="1"/>
              <a:t>Yeterlilik</a:t>
            </a:r>
            <a:r>
              <a:rPr lang="en-US" sz="2200" dirty="0"/>
              <a:t> </a:t>
            </a:r>
            <a:r>
              <a:rPr lang="en-US" sz="2200" dirty="0" err="1"/>
              <a:t>bölümleri</a:t>
            </a:r>
            <a:r>
              <a:rPr lang="en-US" sz="2200" dirty="0"/>
              <a:t> </a:t>
            </a:r>
            <a:r>
              <a:rPr lang="en-US" sz="2200" dirty="0" err="1"/>
              <a:t>öğrencinin</a:t>
            </a:r>
            <a:r>
              <a:rPr lang="en-US" sz="2200" dirty="0"/>
              <a:t> </a:t>
            </a:r>
            <a:r>
              <a:rPr lang="en-US" sz="2200" dirty="0" err="1"/>
              <a:t>kendi</a:t>
            </a:r>
            <a:r>
              <a:rPr lang="en-US" sz="2200" dirty="0"/>
              <a:t> </a:t>
            </a:r>
            <a:r>
              <a:rPr lang="en-US" sz="2200" dirty="0" err="1"/>
              <a:t>beceri</a:t>
            </a:r>
            <a:r>
              <a:rPr lang="en-US" sz="2200" dirty="0"/>
              <a:t> </a:t>
            </a:r>
            <a:r>
              <a:rPr lang="en-US" sz="2200" dirty="0" err="1"/>
              <a:t>ve</a:t>
            </a:r>
            <a:r>
              <a:rPr lang="en-US" sz="2200" dirty="0"/>
              <a:t> </a:t>
            </a:r>
            <a:r>
              <a:rPr lang="en-US" sz="2200" dirty="0" err="1"/>
              <a:t>yaratıcılıklarını</a:t>
            </a:r>
            <a:r>
              <a:rPr lang="en-US" sz="2200" dirty="0"/>
              <a:t> </a:t>
            </a:r>
            <a:r>
              <a:rPr lang="en-US" sz="2200" dirty="0" err="1"/>
              <a:t>toplamak</a:t>
            </a:r>
            <a:r>
              <a:rPr lang="en-US" sz="2200" dirty="0"/>
              <a:t> </a:t>
            </a:r>
            <a:r>
              <a:rPr lang="en-US" sz="2200" dirty="0" err="1"/>
              <a:t>için</a:t>
            </a:r>
            <a:r>
              <a:rPr lang="en-US" sz="2200" dirty="0"/>
              <a:t> </a:t>
            </a:r>
            <a:r>
              <a:rPr lang="en-US" sz="2200" dirty="0" err="1"/>
              <a:t>uygulama</a:t>
            </a:r>
            <a:r>
              <a:rPr lang="en-US" sz="2200" dirty="0"/>
              <a:t>/</a:t>
            </a:r>
            <a:r>
              <a:rPr lang="en-US" sz="2200" dirty="0" err="1"/>
              <a:t>iş</a:t>
            </a:r>
            <a:r>
              <a:rPr lang="en-US" sz="2200" dirty="0"/>
              <a:t> </a:t>
            </a:r>
            <a:r>
              <a:rPr lang="en-US" sz="2200" dirty="0" err="1"/>
              <a:t>çevresinde</a:t>
            </a:r>
            <a:r>
              <a:rPr lang="en-US" sz="2200" dirty="0"/>
              <a:t> </a:t>
            </a:r>
            <a:r>
              <a:rPr lang="en-US" sz="2200" dirty="0" err="1"/>
              <a:t>yapılmak</a:t>
            </a:r>
            <a:r>
              <a:rPr lang="en-US" sz="2200" dirty="0"/>
              <a:t> </a:t>
            </a:r>
            <a:r>
              <a:rPr lang="en-US" sz="2200" dirty="0" err="1"/>
              <a:t>üzere</a:t>
            </a:r>
            <a:r>
              <a:rPr lang="en-US" sz="2200" dirty="0"/>
              <a:t> </a:t>
            </a:r>
            <a:r>
              <a:rPr lang="en-US" sz="2200" dirty="0" err="1"/>
              <a:t>düzenlenir</a:t>
            </a:r>
            <a:endParaRPr lang="en-US" sz="2200" dirty="0"/>
          </a:p>
          <a:p>
            <a:pPr marL="171450" indent="-171450">
              <a:buFont typeface="Wingdings" panose="05000000000000000000" pitchFamily="2" charset="2"/>
              <a:buChar char="§"/>
            </a:pPr>
            <a:r>
              <a:rPr lang="en-US" sz="2200" dirty="0" err="1"/>
              <a:t>Seçenekler</a:t>
            </a:r>
            <a:r>
              <a:rPr lang="en-US" sz="2200" dirty="0"/>
              <a:t> </a:t>
            </a:r>
            <a:r>
              <a:rPr lang="en-US" sz="2200" dirty="0" err="1"/>
              <a:t>sırasında</a:t>
            </a:r>
            <a:r>
              <a:rPr lang="en-US" sz="2200" dirty="0"/>
              <a:t> </a:t>
            </a:r>
            <a:r>
              <a:rPr lang="en-US" sz="2200" dirty="0" err="1"/>
              <a:t>geliştirilecek</a:t>
            </a:r>
            <a:r>
              <a:rPr lang="en-US" sz="2200" dirty="0"/>
              <a:t> </a:t>
            </a:r>
            <a:r>
              <a:rPr lang="en-US" sz="2200" dirty="0" err="1"/>
              <a:t>olan</a:t>
            </a:r>
            <a:r>
              <a:rPr lang="en-US" sz="2200" dirty="0"/>
              <a:t> </a:t>
            </a:r>
            <a:r>
              <a:rPr lang="en-US" sz="2200" dirty="0" err="1"/>
              <a:t>öğrenme</a:t>
            </a:r>
            <a:r>
              <a:rPr lang="en-US" sz="2200" dirty="0"/>
              <a:t> </a:t>
            </a:r>
            <a:r>
              <a:rPr lang="en-US" sz="2200" dirty="0" err="1"/>
              <a:t>çııktıları</a:t>
            </a:r>
            <a:r>
              <a:rPr lang="en-US" sz="2200" dirty="0"/>
              <a:t> </a:t>
            </a:r>
            <a:r>
              <a:rPr lang="en-US" sz="2200" dirty="0" err="1"/>
              <a:t>biriminin</a:t>
            </a:r>
            <a:r>
              <a:rPr lang="en-US" sz="2200" dirty="0"/>
              <a:t> </a:t>
            </a:r>
            <a:r>
              <a:rPr lang="en-US" sz="2200" dirty="0" err="1"/>
              <a:t>belirlenmesi</a:t>
            </a:r>
            <a:endParaRPr lang="en-US" sz="2200" dirty="0"/>
          </a:p>
          <a:p>
            <a:pPr marL="171450" indent="-171450">
              <a:buFont typeface="Wingdings" panose="05000000000000000000" pitchFamily="2" charset="2"/>
              <a:buChar char="§"/>
            </a:pPr>
            <a:r>
              <a:rPr lang="en-US" sz="2200" dirty="0" err="1"/>
              <a:t>Daha</a:t>
            </a:r>
            <a:r>
              <a:rPr lang="en-US" sz="2200" dirty="0"/>
              <a:t> </a:t>
            </a:r>
            <a:r>
              <a:rPr lang="en-US" sz="2200" dirty="0" err="1"/>
              <a:t>fazla</a:t>
            </a:r>
            <a:r>
              <a:rPr lang="en-US" sz="2200" dirty="0"/>
              <a:t> </a:t>
            </a:r>
            <a:r>
              <a:rPr lang="en-US" sz="2200" dirty="0" err="1"/>
              <a:t>bireyselliğe</a:t>
            </a:r>
            <a:r>
              <a:rPr lang="en-US" sz="2200" dirty="0"/>
              <a:t> </a:t>
            </a:r>
            <a:r>
              <a:rPr lang="en-US" sz="2200" dirty="0" err="1"/>
              <a:t>izin</a:t>
            </a:r>
            <a:r>
              <a:rPr lang="en-US" sz="2200" dirty="0"/>
              <a:t> </a:t>
            </a:r>
            <a:r>
              <a:rPr lang="en-US" sz="2200" dirty="0" err="1"/>
              <a:t>veren</a:t>
            </a:r>
            <a:r>
              <a:rPr lang="en-US" sz="2200" dirty="0"/>
              <a:t> </a:t>
            </a:r>
            <a:r>
              <a:rPr lang="en-US" sz="2200" dirty="0" err="1"/>
              <a:t>kurum</a:t>
            </a:r>
            <a:r>
              <a:rPr lang="en-US" sz="2200" dirty="0"/>
              <a:t> vet </a:t>
            </a:r>
            <a:r>
              <a:rPr lang="en-US" sz="2200" dirty="0" err="1"/>
              <a:t>kuruluşlar</a:t>
            </a:r>
            <a:r>
              <a:rPr lang="en-US" sz="2200" dirty="0"/>
              <a:t> </a:t>
            </a:r>
            <a:r>
              <a:rPr lang="en-US" sz="2200" dirty="0" err="1"/>
              <a:t>tarafından</a:t>
            </a:r>
            <a:r>
              <a:rPr lang="en-US" sz="2200" dirty="0"/>
              <a:t> </a:t>
            </a:r>
            <a:r>
              <a:rPr lang="en-US" sz="2200" dirty="0" err="1"/>
              <a:t>yapılan</a:t>
            </a:r>
            <a:r>
              <a:rPr lang="en-US" sz="2200" dirty="0"/>
              <a:t> </a:t>
            </a:r>
            <a:r>
              <a:rPr lang="en-US" sz="2200" dirty="0" err="1"/>
              <a:t>teklifin</a:t>
            </a:r>
            <a:r>
              <a:rPr lang="en-US" sz="2200" dirty="0"/>
              <a:t> </a:t>
            </a:r>
            <a:r>
              <a:rPr lang="en-US" sz="2200" dirty="0" err="1"/>
              <a:t>esnekliği</a:t>
            </a:r>
            <a:endParaRPr lang="en-US" sz="2200" dirty="0"/>
          </a:p>
          <a:p>
            <a:pPr marL="171450" indent="-171450">
              <a:buFont typeface="Wingdings" panose="05000000000000000000" pitchFamily="2" charset="2"/>
              <a:buChar char="§"/>
            </a:pPr>
            <a:r>
              <a:rPr lang="en-US" sz="2200" dirty="0" err="1"/>
              <a:t>Üç</a:t>
            </a:r>
            <a:r>
              <a:rPr lang="en-US" sz="2200" dirty="0"/>
              <a:t> </a:t>
            </a:r>
            <a:r>
              <a:rPr lang="en-US" sz="2200" dirty="0" err="1"/>
              <a:t>yıl</a:t>
            </a:r>
            <a:r>
              <a:rPr lang="en-US" sz="2200" dirty="0"/>
              <a:t> </a:t>
            </a:r>
            <a:r>
              <a:rPr lang="en-US" sz="2200" dirty="0" err="1"/>
              <a:t>içinde</a:t>
            </a:r>
            <a:r>
              <a:rPr lang="en-US" sz="2200" dirty="0"/>
              <a:t> </a:t>
            </a:r>
            <a:r>
              <a:rPr lang="en-US" sz="2200" dirty="0" err="1"/>
              <a:t>Öğrenme</a:t>
            </a:r>
            <a:r>
              <a:rPr lang="en-US" sz="2200" dirty="0"/>
              <a:t> </a:t>
            </a:r>
            <a:r>
              <a:rPr lang="en-US" sz="2200" dirty="0" err="1"/>
              <a:t>çıktılarının</a:t>
            </a:r>
            <a:r>
              <a:rPr lang="en-US" sz="2200" dirty="0"/>
              <a:t> </a:t>
            </a:r>
            <a:r>
              <a:rPr lang="en-US" sz="2200" dirty="0" err="1"/>
              <a:t>toplanmasının</a:t>
            </a:r>
            <a:r>
              <a:rPr lang="en-US" sz="2200" dirty="0"/>
              <a:t> </a:t>
            </a:r>
            <a:r>
              <a:rPr lang="en-US" sz="2200" dirty="0" err="1"/>
              <a:t>başarılması</a:t>
            </a:r>
            <a:r>
              <a:rPr lang="en-US" sz="2200" dirty="0"/>
              <a:t> </a:t>
            </a:r>
            <a:r>
              <a:rPr lang="en-US" sz="2200" dirty="0" err="1"/>
              <a:t>için</a:t>
            </a:r>
            <a:r>
              <a:rPr lang="en-US" sz="2200" dirty="0"/>
              <a:t> </a:t>
            </a:r>
            <a:r>
              <a:rPr lang="en-US" sz="2200" dirty="0" err="1"/>
              <a:t>yaratıcılık</a:t>
            </a:r>
            <a:r>
              <a:rPr lang="en-US" sz="2200" dirty="0"/>
              <a:t>, </a:t>
            </a:r>
            <a:r>
              <a:rPr lang="en-US" sz="2200" dirty="0" err="1"/>
              <a:t>yenilikçilik</a:t>
            </a:r>
            <a:r>
              <a:rPr lang="en-US" sz="2200" dirty="0"/>
              <a:t>, risk </a:t>
            </a:r>
            <a:r>
              <a:rPr lang="en-US" sz="2200" dirty="0" err="1"/>
              <a:t>yönetimi</a:t>
            </a:r>
            <a:r>
              <a:rPr lang="en-US" sz="2200" dirty="0"/>
              <a:t>, </a:t>
            </a:r>
            <a:r>
              <a:rPr lang="en-US" sz="2200" dirty="0" err="1"/>
              <a:t>proje</a:t>
            </a:r>
            <a:r>
              <a:rPr lang="en-US" sz="2200" dirty="0"/>
              <a:t> </a:t>
            </a:r>
            <a:r>
              <a:rPr lang="en-US" sz="2200" dirty="0" err="1"/>
              <a:t>planlama</a:t>
            </a:r>
            <a:r>
              <a:rPr lang="en-US" sz="2200" dirty="0"/>
              <a:t> vet </a:t>
            </a:r>
            <a:r>
              <a:rPr lang="en-US" sz="2200" dirty="0" err="1"/>
              <a:t>yönetme</a:t>
            </a:r>
            <a:r>
              <a:rPr lang="en-US" sz="2200" dirty="0"/>
              <a:t> </a:t>
            </a:r>
            <a:r>
              <a:rPr lang="en-US" sz="2200" dirty="0" err="1"/>
              <a:t>yeteneği</a:t>
            </a:r>
            <a:r>
              <a:rPr lang="en-US" sz="2200" dirty="0"/>
              <a:t> </a:t>
            </a:r>
            <a:r>
              <a:rPr lang="en-US" sz="2200" dirty="0" err="1"/>
              <a:t>gibi</a:t>
            </a:r>
            <a:r>
              <a:rPr lang="en-US" sz="2200" dirty="0"/>
              <a:t> </a:t>
            </a:r>
            <a:r>
              <a:rPr lang="en-US" sz="2200" dirty="0" err="1"/>
              <a:t>önemli</a:t>
            </a:r>
            <a:r>
              <a:rPr lang="en-US" sz="2200" dirty="0"/>
              <a:t> </a:t>
            </a:r>
            <a:r>
              <a:rPr lang="en-US" sz="2200" dirty="0" err="1"/>
              <a:t>uzmanlıkların</a:t>
            </a:r>
            <a:r>
              <a:rPr lang="en-US" sz="2200" dirty="0"/>
              <a:t> (AB </a:t>
            </a:r>
            <a:r>
              <a:rPr lang="en-US" sz="2200" dirty="0" err="1"/>
              <a:t>Tavsiyeleri</a:t>
            </a:r>
            <a:r>
              <a:rPr lang="en-US" sz="2200" dirty="0"/>
              <a:t> 2006/962/EC) </a:t>
            </a:r>
            <a:r>
              <a:rPr lang="en-US" sz="2200" dirty="0" err="1"/>
              <a:t>ve</a:t>
            </a:r>
            <a:r>
              <a:rPr lang="en-US" sz="2200" dirty="0"/>
              <a:t> </a:t>
            </a:r>
            <a:r>
              <a:rPr lang="en-US" sz="2200" dirty="0" err="1"/>
              <a:t>girişimcilik</a:t>
            </a:r>
            <a:r>
              <a:rPr lang="en-US" sz="2200" dirty="0"/>
              <a:t> </a:t>
            </a:r>
            <a:r>
              <a:rPr lang="en-US" sz="2200" dirty="0" err="1"/>
              <a:t>yeteneğinin</a:t>
            </a:r>
            <a:r>
              <a:rPr lang="en-US" sz="2200" dirty="0"/>
              <a:t> </a:t>
            </a:r>
            <a:r>
              <a:rPr lang="en-US" sz="2200" dirty="0" err="1"/>
              <a:t>geliştirilmesi</a:t>
            </a:r>
            <a:r>
              <a:rPr lang="en-US" sz="2200" dirty="0"/>
              <a:t> </a:t>
            </a:r>
            <a:r>
              <a:rPr lang="en-US" sz="2200" dirty="0" err="1"/>
              <a:t>amacıyla</a:t>
            </a:r>
            <a:r>
              <a:rPr lang="en-US" sz="2200" dirty="0"/>
              <a:t> </a:t>
            </a:r>
            <a:r>
              <a:rPr lang="en-US" sz="2200" dirty="0" err="1"/>
              <a:t>bir</a:t>
            </a:r>
            <a:r>
              <a:rPr lang="en-US" sz="2200" dirty="0"/>
              <a:t> </a:t>
            </a:r>
            <a:r>
              <a:rPr lang="en-US" sz="2200" dirty="0" err="1"/>
              <a:t>kurum</a:t>
            </a:r>
            <a:r>
              <a:rPr lang="en-US" sz="2200" dirty="0"/>
              <a:t> </a:t>
            </a:r>
            <a:r>
              <a:rPr lang="en-US" sz="2200" dirty="0" err="1"/>
              <a:t>dahilindeki</a:t>
            </a:r>
            <a:r>
              <a:rPr lang="en-US" sz="2200" dirty="0"/>
              <a:t> </a:t>
            </a:r>
            <a:r>
              <a:rPr lang="en-US" sz="2200" dirty="0" err="1"/>
              <a:t>deneyimler</a:t>
            </a:r>
            <a:r>
              <a:rPr lang="en-US" sz="2200" dirty="0"/>
              <a:t> </a:t>
            </a:r>
            <a:r>
              <a:rPr lang="en-US" sz="2200" dirty="0" err="1"/>
              <a:t>vasıtasıyla</a:t>
            </a:r>
            <a:r>
              <a:rPr lang="en-US" sz="2200" dirty="0"/>
              <a:t> </a:t>
            </a:r>
            <a:r>
              <a:rPr lang="en-US" sz="2200" dirty="0" err="1"/>
              <a:t>uzmanlıkların</a:t>
            </a:r>
            <a:r>
              <a:rPr lang="en-US" sz="2200" dirty="0"/>
              <a:t> </a:t>
            </a:r>
            <a:r>
              <a:rPr lang="en-US" sz="2200" dirty="0" err="1" smtClean="0"/>
              <a:t>geliştirilmesi</a:t>
            </a:r>
            <a:endParaRPr lang="en-US" sz="2200" dirty="0"/>
          </a:p>
        </p:txBody>
      </p:sp>
    </p:spTree>
    <p:extLst>
      <p:ext uri="{BB962C8B-B14F-4D97-AF65-F5344CB8AC3E}">
        <p14:creationId xmlns:p14="http://schemas.microsoft.com/office/powerpoint/2010/main" val="8792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21" y="333375"/>
            <a:ext cx="2887579" cy="129334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C0469259-5E01-E740-A1C2-167CC4C2AC97}"/>
              </a:ext>
            </a:extLst>
          </p:cNvPr>
          <p:cNvPicPr>
            <a:picLocks noChangeAspect="1"/>
          </p:cNvPicPr>
          <p:nvPr/>
        </p:nvPicPr>
        <p:blipFill>
          <a:blip r:embed="rId4"/>
          <a:stretch>
            <a:fillRect/>
          </a:stretch>
        </p:blipFill>
        <p:spPr>
          <a:xfrm>
            <a:off x="317500" y="5259197"/>
            <a:ext cx="1943100" cy="1397000"/>
          </a:xfrm>
          <a:prstGeom prst="rect">
            <a:avLst/>
          </a:prstGeom>
        </p:spPr>
      </p:pic>
      <p:sp>
        <p:nvSpPr>
          <p:cNvPr id="9" name="Sottotitolo 8">
            <a:extLst>
              <a:ext uri="{FF2B5EF4-FFF2-40B4-BE49-F238E27FC236}">
                <a16:creationId xmlns:a16="http://schemas.microsoft.com/office/drawing/2014/main" xmlns="" id="{7A30702A-C278-3546-81AF-DD2A70560B32}"/>
              </a:ext>
            </a:extLst>
          </p:cNvPr>
          <p:cNvSpPr>
            <a:spLocks noGrp="1"/>
          </p:cNvSpPr>
          <p:nvPr>
            <p:ph type="subTitle" idx="1"/>
          </p:nvPr>
        </p:nvSpPr>
        <p:spPr>
          <a:xfrm>
            <a:off x="2308397" y="2317556"/>
            <a:ext cx="8915399" cy="2110065"/>
          </a:xfrm>
        </p:spPr>
        <p:txBody>
          <a:bodyPr>
            <a:normAutofit/>
          </a:bodyPr>
          <a:lstStyle/>
          <a:p>
            <a:r>
              <a:rPr lang="it-IT" dirty="0" smtClean="0"/>
              <a:t>Kaynaklar:</a:t>
            </a:r>
            <a:endParaRPr lang="it-IT" dirty="0"/>
          </a:p>
          <a:p>
            <a:r>
              <a:rPr lang="it-IT" dirty="0"/>
              <a:t>INAPP – </a:t>
            </a:r>
            <a:r>
              <a:rPr lang="it-IT" dirty="0" err="1"/>
              <a:t>Italian</a:t>
            </a:r>
            <a:r>
              <a:rPr lang="it-IT" dirty="0"/>
              <a:t> National Agency – ECVET area</a:t>
            </a:r>
          </a:p>
          <a:p>
            <a:r>
              <a:rPr lang="it-IT" dirty="0" err="1"/>
              <a:t>Ecvet</a:t>
            </a:r>
            <a:r>
              <a:rPr lang="it-IT" dirty="0"/>
              <a:t> and School work in </a:t>
            </a:r>
            <a:r>
              <a:rPr lang="it-IT" dirty="0" err="1"/>
              <a:t>italy</a:t>
            </a:r>
            <a:r>
              <a:rPr lang="it-IT" dirty="0"/>
              <a:t> – Bonacci 2017</a:t>
            </a:r>
          </a:p>
          <a:p>
            <a:r>
              <a:rPr lang="it-IT" dirty="0"/>
              <a:t>Manuale </a:t>
            </a:r>
            <a:r>
              <a:rPr lang="it-IT" dirty="0" err="1"/>
              <a:t>Ecvet</a:t>
            </a:r>
            <a:r>
              <a:rPr lang="it-IT" dirty="0"/>
              <a:t> – Trasparenza delle qualificazioni e delle competenze – 2016</a:t>
            </a:r>
          </a:p>
          <a:p>
            <a:r>
              <a:rPr lang="it-IT" dirty="0"/>
              <a:t>Raccomandazione Parlamento Europeo</a:t>
            </a:r>
          </a:p>
          <a:p>
            <a:endParaRPr lang="it-IT" dirty="0"/>
          </a:p>
        </p:txBody>
      </p:sp>
    </p:spTree>
    <p:extLst>
      <p:ext uri="{BB962C8B-B14F-4D97-AF65-F5344CB8AC3E}">
        <p14:creationId xmlns:p14="http://schemas.microsoft.com/office/powerpoint/2010/main" val="318303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a:bodyPr>
          <a:lstStyle/>
          <a:p>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21" y="333375"/>
            <a:ext cx="2887579" cy="129334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xmlns="" id="{CC800AC8-3ED7-AC43-BCAE-47AE6E119089}"/>
              </a:ext>
            </a:extLst>
          </p:cNvPr>
          <p:cNvSpPr txBox="1"/>
          <p:nvPr/>
        </p:nvSpPr>
        <p:spPr>
          <a:xfrm>
            <a:off x="7074568" y="4427621"/>
            <a:ext cx="184731" cy="369332"/>
          </a:xfrm>
          <a:prstGeom prst="rect">
            <a:avLst/>
          </a:prstGeom>
          <a:noFill/>
        </p:spPr>
        <p:txBody>
          <a:bodyPr wrap="none" rtlCol="0">
            <a:spAutoFit/>
          </a:bodyPr>
          <a:lstStyle/>
          <a:p>
            <a:endParaRPr lang="it-IT" dirty="0"/>
          </a:p>
        </p:txBody>
      </p:sp>
      <p:pic>
        <p:nvPicPr>
          <p:cNvPr id="11" name="Immagine 10">
            <a:extLst>
              <a:ext uri="{FF2B5EF4-FFF2-40B4-BE49-F238E27FC236}">
                <a16:creationId xmlns:a16="http://schemas.microsoft.com/office/drawing/2014/main" xmlns="" id="{C0469259-5E01-E740-A1C2-167CC4C2AC97}"/>
              </a:ext>
            </a:extLst>
          </p:cNvPr>
          <p:cNvPicPr>
            <a:picLocks noChangeAspect="1"/>
          </p:cNvPicPr>
          <p:nvPr/>
        </p:nvPicPr>
        <p:blipFill>
          <a:blip r:embed="rId4"/>
          <a:stretch>
            <a:fillRect/>
          </a:stretch>
        </p:blipFill>
        <p:spPr>
          <a:xfrm>
            <a:off x="317500" y="5259197"/>
            <a:ext cx="1943100" cy="1397000"/>
          </a:xfrm>
          <a:prstGeom prst="rect">
            <a:avLst/>
          </a:prstGeom>
        </p:spPr>
      </p:pic>
      <p:sp>
        <p:nvSpPr>
          <p:cNvPr id="9" name="Sottotitolo 8">
            <a:extLst>
              <a:ext uri="{FF2B5EF4-FFF2-40B4-BE49-F238E27FC236}">
                <a16:creationId xmlns:a16="http://schemas.microsoft.com/office/drawing/2014/main" xmlns="" id="{7A30702A-C278-3546-81AF-DD2A70560B32}"/>
              </a:ext>
            </a:extLst>
          </p:cNvPr>
          <p:cNvSpPr>
            <a:spLocks noGrp="1"/>
          </p:cNvSpPr>
          <p:nvPr>
            <p:ph type="subTitle" idx="1"/>
          </p:nvPr>
        </p:nvSpPr>
        <p:spPr>
          <a:xfrm>
            <a:off x="2308397" y="3372588"/>
            <a:ext cx="8915399" cy="2110065"/>
          </a:xfrm>
        </p:spPr>
        <p:txBody>
          <a:bodyPr>
            <a:normAutofit/>
          </a:bodyPr>
          <a:lstStyle/>
          <a:p>
            <a:pPr algn="ctr"/>
            <a:r>
              <a:rPr lang="it-IT" sz="4400" dirty="0" smtClean="0"/>
              <a:t>Teşekkürler</a:t>
            </a:r>
            <a:endParaRPr lang="it-IT" sz="4400" dirty="0"/>
          </a:p>
          <a:p>
            <a:endParaRPr lang="it-IT" dirty="0"/>
          </a:p>
        </p:txBody>
      </p:sp>
    </p:spTree>
    <p:extLst>
      <p:ext uri="{BB962C8B-B14F-4D97-AF65-F5344CB8AC3E}">
        <p14:creationId xmlns:p14="http://schemas.microsoft.com/office/powerpoint/2010/main" val="342133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652155"/>
            <a:ext cx="9477029" cy="4443283"/>
          </a:xfrm>
        </p:spPr>
        <p:txBody>
          <a:bodyPr>
            <a:normAutofit/>
          </a:bodyPr>
          <a:lstStyle/>
          <a:p>
            <a:pPr algn="ctr"/>
            <a:r>
              <a:rPr lang="it-IT" sz="2800" b="1" dirty="0"/>
              <a:t>18 Haziran 2009’da, </a:t>
            </a:r>
            <a:r>
              <a:rPr lang="it-IT" sz="2800" dirty="0"/>
              <a:t/>
            </a:r>
            <a:br>
              <a:rPr lang="it-IT" sz="2800" dirty="0"/>
            </a:br>
            <a:r>
              <a:rPr lang="it-IT" sz="2800" dirty="0"/>
              <a:t>, </a:t>
            </a:r>
            <a:br>
              <a:rPr lang="it-IT" sz="2800" dirty="0"/>
            </a:br>
            <a:r>
              <a:rPr lang="it-IT" sz="2800" dirty="0" smtClean="0"/>
              <a:t>Avrupa Parlamentosu bir yeterlilik kazanmak isteyen insanların örgün ve yaygın bağlamda edindikleri becerilerin kayıt altına alınmasını ve birik</a:t>
            </a:r>
            <a:r>
              <a:rPr lang="tr-TR" sz="2800" dirty="0" err="1" smtClean="0"/>
              <a:t>tirilmesini</a:t>
            </a:r>
            <a:r>
              <a:rPr lang="it-IT" sz="2800" dirty="0" smtClean="0"/>
              <a:t> kolaylaştırmayı hedefleyen, mesleki eğitim ve öğretimle Avrupa kredi sistemi</a:t>
            </a:r>
            <a:r>
              <a:rPr lang="it-IT" sz="2800" dirty="0"/>
              <a:t/>
            </a:r>
            <a:br>
              <a:rPr lang="it-IT" sz="2800" dirty="0"/>
            </a:br>
            <a:r>
              <a:rPr lang="it-IT" sz="2800" b="1" dirty="0" smtClean="0"/>
              <a:t>ECVET </a:t>
            </a:r>
            <a:br>
              <a:rPr lang="it-IT" sz="2800" b="1" dirty="0" smtClean="0"/>
            </a:br>
            <a:r>
              <a:rPr lang="it-IT" sz="2800" dirty="0" smtClean="0"/>
              <a:t>konusunda </a:t>
            </a:r>
            <a:r>
              <a:rPr lang="tr-TR" sz="2800" dirty="0" smtClean="0"/>
              <a:t>bir girişim başlattı</a:t>
            </a: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879347" y="12090900"/>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ctangle 2">
            <a:extLst>
              <a:ext uri="{FF2B5EF4-FFF2-40B4-BE49-F238E27FC236}">
                <a16:creationId xmlns:a16="http://schemas.microsoft.com/office/drawing/2014/main" xmlns="" id="{1BC3E332-1E56-5949-BA61-A7910F2DC8F9}"/>
              </a:ext>
            </a:extLst>
          </p:cNvPr>
          <p:cNvSpPr>
            <a:spLocks noChangeArrowheads="1"/>
          </p:cNvSpPr>
          <p:nvPr/>
        </p:nvSpPr>
        <p:spPr bwMode="auto">
          <a:xfrm>
            <a:off x="602746" y="6095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49" name="Imagen 16" descr="flag opashka">
            <a:extLst>
              <a:ext uri="{FF2B5EF4-FFF2-40B4-BE49-F238E27FC236}">
                <a16:creationId xmlns:a16="http://schemas.microsoft.com/office/drawing/2014/main" xmlns="" id="{0D5FF084-A4B5-FF40-9F19-9BE86C038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8145" y="5829446"/>
            <a:ext cx="1295400" cy="454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xmlns="" id="{CE4A1281-A918-C84E-A597-8FBDDF41B07C}"/>
              </a:ext>
            </a:extLst>
          </p:cNvPr>
          <p:cNvSpPr>
            <a:spLocks noChangeArrowheads="1"/>
          </p:cNvSpPr>
          <p:nvPr/>
        </p:nvSpPr>
        <p:spPr bwMode="auto">
          <a:xfrm>
            <a:off x="-458455" y="640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Express VET </a:t>
            </a:r>
            <a:r>
              <a:rPr kumimoji="0" lang="it-IT" altLang="it-IT"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Mobility</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Database and </a:t>
            </a:r>
            <a:r>
              <a:rPr kumimoji="0" lang="it-IT" altLang="it-IT"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Guides</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ECVET  Cluster of </a:t>
            </a:r>
            <a:r>
              <a:rPr kumimoji="0" lang="it-IT" altLang="it-IT"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Countires</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Erasmus+ KA2 Project </a:t>
            </a:r>
            <a:r>
              <a:rPr kumimoji="0" lang="it-IT" altLang="it-IT"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Cooperation</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a:t>
            </a:r>
            <a:r>
              <a:rPr kumimoji="0" lang="it-IT" altLang="it-IT"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Innovation</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3" name="Immagine 12">
            <a:extLst>
              <a:ext uri="{FF2B5EF4-FFF2-40B4-BE49-F238E27FC236}">
                <a16:creationId xmlns:a16="http://schemas.microsoft.com/office/drawing/2014/main" xmlns="" id="{2BA4BCD1-7E18-7E4C-84AB-ECC199EB25A7}"/>
              </a:ext>
            </a:extLst>
          </p:cNvPr>
          <p:cNvPicPr>
            <a:picLocks noChangeAspect="1"/>
          </p:cNvPicPr>
          <p:nvPr/>
        </p:nvPicPr>
        <p:blipFill>
          <a:blip r:embed="rId5"/>
          <a:stretch>
            <a:fillRect/>
          </a:stretch>
        </p:blipFill>
        <p:spPr>
          <a:xfrm>
            <a:off x="287128" y="5203690"/>
            <a:ext cx="1943100" cy="1397000"/>
          </a:xfrm>
          <a:prstGeom prst="rect">
            <a:avLst/>
          </a:prstGeom>
        </p:spPr>
      </p:pic>
    </p:spTree>
    <p:extLst>
      <p:ext uri="{BB962C8B-B14F-4D97-AF65-F5344CB8AC3E}">
        <p14:creationId xmlns:p14="http://schemas.microsoft.com/office/powerpoint/2010/main" val="255185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1662545" y="1495425"/>
            <a:ext cx="9842067" cy="4197457"/>
          </a:xfrm>
        </p:spPr>
        <p:txBody>
          <a:bodyPr>
            <a:normAutofit/>
          </a:bodyPr>
          <a:lstStyle/>
          <a:p>
            <a:pPr algn="ct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400" b="1" dirty="0"/>
              <a:t>ECVET</a:t>
            </a:r>
            <a:r>
              <a:rPr lang="it-IT" sz="2400" dirty="0"/>
              <a:t> </a:t>
            </a:r>
            <a:br>
              <a:rPr lang="it-IT" sz="2400" dirty="0"/>
            </a:br>
            <a:r>
              <a:rPr lang="it-IT" sz="2400" dirty="0" smtClean="0"/>
              <a:t>Mesleki eğitim ve öğretim</a:t>
            </a:r>
            <a:r>
              <a:rPr lang="tr-TR" sz="2400" dirty="0" smtClean="0"/>
              <a:t>de kullanılan kredi sistemleri ile</a:t>
            </a:r>
            <a:r>
              <a:rPr lang="it-IT" sz="2400" dirty="0" smtClean="0"/>
              <a:t> Avrupa Kredi Sistemleri arasında uygulanabili</a:t>
            </a:r>
            <a:r>
              <a:rPr lang="tr-TR" sz="2400" dirty="0" smtClean="0"/>
              <a:t>r</a:t>
            </a:r>
            <a:r>
              <a:rPr lang="it-IT" sz="2400" dirty="0" smtClean="0"/>
              <a:t>liği, </a:t>
            </a:r>
            <a:r>
              <a:rPr lang="tr-TR" sz="2400" dirty="0" err="1" smtClean="0"/>
              <a:t>karşılaştırılabilirliği</a:t>
            </a:r>
            <a:r>
              <a:rPr lang="tr-TR" sz="2400" dirty="0" smtClean="0"/>
              <a:t> </a:t>
            </a:r>
            <a:r>
              <a:rPr lang="it-IT" sz="2400" dirty="0" smtClean="0"/>
              <a:t>ve bütünleyiciliği geliştirmek için bir araç olarak </a:t>
            </a:r>
            <a:r>
              <a:rPr lang="tr-TR" sz="2400" dirty="0" smtClean="0"/>
              <a:t>tasarlanmıştır</a:t>
            </a:r>
            <a:r>
              <a:rPr lang="it-IT" sz="2400" dirty="0" smtClean="0"/>
              <a:t/>
            </a:r>
            <a:br>
              <a:rPr lang="it-IT" sz="2400" dirty="0" smtClean="0"/>
            </a:br>
            <a:r>
              <a:rPr lang="it-IT" sz="2400" b="1" dirty="0" smtClean="0"/>
              <a:t>ECVET </a:t>
            </a:r>
            <a:r>
              <a:rPr lang="it-IT" sz="2400" dirty="0"/>
              <a:t/>
            </a:r>
            <a:br>
              <a:rPr lang="it-IT" sz="2400" dirty="0"/>
            </a:br>
            <a:r>
              <a:rPr lang="it-IT" sz="2400" dirty="0" smtClean="0"/>
              <a:t>eğitim ve öğretimin farklı seviyeleri arasında geçirgenliğe katkıda bulunan bir sistemdir. </a:t>
            </a:r>
            <a:br>
              <a:rPr lang="it-IT" sz="2400" dirty="0" smtClean="0"/>
            </a:br>
            <a:r>
              <a:rPr lang="it-IT" sz="2400" b="1" dirty="0" smtClean="0"/>
              <a:t>ECVET </a:t>
            </a:r>
            <a:r>
              <a:rPr lang="it-IT" sz="2400" dirty="0"/>
              <a:t/>
            </a:r>
            <a:br>
              <a:rPr lang="it-IT" sz="2400" dirty="0"/>
            </a:br>
            <a:r>
              <a:rPr lang="it-IT" sz="2400" dirty="0" smtClean="0"/>
              <a:t>esnek örgün ve yaygın yollar bağlamında, belirlenen öğrenme çıktılarının transferini kolaylaştırmaktadır. </a:t>
            </a:r>
            <a:endParaRPr lang="it-IT" sz="24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2">
            <a:extLst>
              <a:ext uri="{FF2B5EF4-FFF2-40B4-BE49-F238E27FC236}">
                <a16:creationId xmlns:a16="http://schemas.microsoft.com/office/drawing/2014/main" xmlns="" id="{C1C24376-A459-F148-B124-22358D9214A8}"/>
              </a:ext>
            </a:extLst>
          </p:cNvPr>
          <p:cNvSpPr>
            <a:spLocks noChangeArrowheads="1"/>
          </p:cNvSpPr>
          <p:nvPr/>
        </p:nvSpPr>
        <p:spPr bwMode="auto">
          <a:xfrm>
            <a:off x="602746" y="6095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9">
            <a:extLst>
              <a:ext uri="{FF2B5EF4-FFF2-40B4-BE49-F238E27FC236}">
                <a16:creationId xmlns:a16="http://schemas.microsoft.com/office/drawing/2014/main" xmlns="" id="{C9A82E20-FE36-5A4E-8BBB-9E8325C35E91}"/>
              </a:ext>
            </a:extLst>
          </p:cNvPr>
          <p:cNvSpPr>
            <a:spLocks noChangeArrowheads="1"/>
          </p:cNvSpPr>
          <p:nvPr/>
        </p:nvSpPr>
        <p:spPr bwMode="auto">
          <a:xfrm>
            <a:off x="-1463778" y="61926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Express VET Mobility Database and Guides for ECVET  Cluster of Countires Erasmus+ KA2 Project Cooperation For Innovation</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11" name="Immagine 10">
            <a:extLst>
              <a:ext uri="{FF2B5EF4-FFF2-40B4-BE49-F238E27FC236}">
                <a16:creationId xmlns:a16="http://schemas.microsoft.com/office/drawing/2014/main" xmlns="" id="{E4B650EA-6D62-A045-9E6F-DFE11A585378}"/>
              </a:ext>
            </a:extLst>
          </p:cNvPr>
          <p:cNvPicPr>
            <a:picLocks noChangeAspect="1"/>
          </p:cNvPicPr>
          <p:nvPr/>
        </p:nvPicPr>
        <p:blipFill>
          <a:blip r:embed="rId5"/>
          <a:stretch>
            <a:fillRect/>
          </a:stretch>
        </p:blipFill>
        <p:spPr>
          <a:xfrm>
            <a:off x="219994" y="5324809"/>
            <a:ext cx="1943100" cy="1397000"/>
          </a:xfrm>
          <a:prstGeom prst="rect">
            <a:avLst/>
          </a:prstGeom>
        </p:spPr>
      </p:pic>
    </p:spTree>
    <p:extLst>
      <p:ext uri="{BB962C8B-B14F-4D97-AF65-F5344CB8AC3E}">
        <p14:creationId xmlns:p14="http://schemas.microsoft.com/office/powerpoint/2010/main" val="37663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30" cy="4648700"/>
          </a:xfrm>
        </p:spPr>
        <p:txBody>
          <a:bodyPr>
            <a:normAutofit fontScale="90000"/>
          </a:bodyPr>
          <a:lstStyle/>
          <a:p>
            <a:pPr algn="ct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700" b="1" dirty="0">
                <a:latin typeface="Arial" panose="020B0604020202020204" pitchFamily="34" charset="0"/>
                <a:cs typeface="Arial" panose="020B0604020202020204" pitchFamily="34" charset="0"/>
              </a:rPr>
              <a:t>İ</a:t>
            </a:r>
            <a:r>
              <a:rPr lang="it-IT" sz="2700" b="1" dirty="0" smtClean="0">
                <a:latin typeface="Arial" panose="020B0604020202020204" pitchFamily="34" charset="0"/>
                <a:cs typeface="Arial" panose="020B0604020202020204" pitchFamily="34" charset="0"/>
              </a:rPr>
              <a:t>talya’da ECVET’in Değerlendirilmesi</a:t>
            </a:r>
            <a:r>
              <a:rPr lang="it-IT" sz="2700" dirty="0"/>
              <a:t/>
            </a:r>
            <a:br>
              <a:rPr lang="it-IT" sz="2700" dirty="0"/>
            </a:br>
            <a:r>
              <a:rPr lang="tr-TR" sz="2700" dirty="0"/>
              <a:t>Y</a:t>
            </a:r>
            <a:r>
              <a:rPr lang="tr-TR" sz="2700" dirty="0" smtClean="0"/>
              <a:t>apılan dış değerlendirme sonuçlarına dayanarak, </a:t>
            </a:r>
            <a:r>
              <a:rPr lang="it-IT" sz="2700" dirty="0" smtClean="0"/>
              <a:t>ECVET’in gelişiminin İtalya’daki mesleki eğitim sistemlerinin katılığı ile sınırlandırıldığını söyleyebiliriz. </a:t>
            </a:r>
            <a:r>
              <a:rPr lang="it-IT" sz="2700" dirty="0"/>
              <a:t/>
            </a:r>
            <a:br>
              <a:rPr lang="it-IT" sz="2700" dirty="0"/>
            </a:br>
            <a:r>
              <a:rPr lang="it-IT" sz="2700" dirty="0"/>
              <a:t/>
            </a:r>
            <a:br>
              <a:rPr lang="it-IT" sz="2700" dirty="0"/>
            </a:br>
            <a:r>
              <a:rPr lang="it-IT" sz="2700" b="1" dirty="0" smtClean="0"/>
              <a:t>ECVET’in 3 </a:t>
            </a:r>
            <a:r>
              <a:rPr lang="tr-TR" sz="2700" b="1" dirty="0" smtClean="0"/>
              <a:t>yararı</a:t>
            </a:r>
            <a:r>
              <a:rPr lang="it-IT" sz="2700" b="1" dirty="0" smtClean="0"/>
              <a:t> vardır:</a:t>
            </a:r>
            <a:r>
              <a:rPr lang="it-IT" sz="2700" b="1" dirty="0"/>
              <a:t/>
            </a:r>
            <a:br>
              <a:rPr lang="it-IT" sz="2700" b="1" dirty="0"/>
            </a:br>
            <a:r>
              <a:rPr lang="it-IT" sz="2700" dirty="0"/>
              <a:t>1. </a:t>
            </a:r>
            <a:r>
              <a:rPr lang="it-IT" sz="2700" dirty="0" smtClean="0"/>
              <a:t>öğrenme çıktıları bazında bir uygulamanın gerçekleştirilmesi</a:t>
            </a:r>
            <a:r>
              <a:rPr lang="it-IT" sz="2700" dirty="0"/>
              <a:t/>
            </a:r>
            <a:br>
              <a:rPr lang="it-IT" sz="2700" dirty="0"/>
            </a:br>
            <a:r>
              <a:rPr lang="it-IT" sz="2700" dirty="0"/>
              <a:t>2. </a:t>
            </a:r>
            <a:r>
              <a:rPr lang="it-IT" sz="2700" dirty="0" smtClean="0"/>
              <a:t>sistem ve ülkeler arasında karşılıklı güvenin gelişmesi</a:t>
            </a:r>
            <a:br>
              <a:rPr lang="it-IT" sz="2700" dirty="0" smtClean="0"/>
            </a:br>
            <a:r>
              <a:rPr lang="it-IT" sz="2700" dirty="0" smtClean="0"/>
              <a:t>3</a:t>
            </a:r>
            <a:r>
              <a:rPr lang="it-IT" sz="2700" dirty="0"/>
              <a:t>. </a:t>
            </a:r>
            <a:r>
              <a:rPr lang="it-IT" sz="2700" dirty="0" smtClean="0"/>
              <a:t>hareketlilik deneyimlerinin kalitesinin yükselmesi</a:t>
            </a:r>
            <a:r>
              <a:rPr lang="it-IT" sz="2700" dirty="0"/>
              <a:t/>
            </a:r>
            <a:br>
              <a:rPr lang="it-IT" sz="2700" dirty="0"/>
            </a:br>
            <a:r>
              <a:rPr lang="it-IT" sz="2700" dirty="0"/>
              <a:t/>
            </a:r>
            <a:br>
              <a:rPr lang="it-IT" sz="2700" dirty="0"/>
            </a:br>
            <a:r>
              <a:rPr lang="it-IT" sz="2700" dirty="0"/>
              <a:t/>
            </a:r>
            <a:br>
              <a:rPr lang="it-IT" sz="2700" dirty="0"/>
            </a:br>
            <a:endParaRPr lang="it-IT" sz="27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9">
            <a:extLst>
              <a:ext uri="{FF2B5EF4-FFF2-40B4-BE49-F238E27FC236}">
                <a16:creationId xmlns:a16="http://schemas.microsoft.com/office/drawing/2014/main" xmlns="" id="{EC06076B-82A5-C540-8B6E-D3388F9C82CF}"/>
              </a:ext>
            </a:extLst>
          </p:cNvPr>
          <p:cNvSpPr>
            <a:spLocks noChangeArrowheads="1"/>
          </p:cNvSpPr>
          <p:nvPr/>
        </p:nvSpPr>
        <p:spPr bwMode="auto">
          <a:xfrm>
            <a:off x="-1463778" y="61926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Express VET Mobility Database and Guides for ECVET  Cluster of Countires Erasmus+ KA2 Project Cooperation For Innovation</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10" name="Immagine 9">
            <a:extLst>
              <a:ext uri="{FF2B5EF4-FFF2-40B4-BE49-F238E27FC236}">
                <a16:creationId xmlns:a16="http://schemas.microsoft.com/office/drawing/2014/main" xmlns="" id="{60921AC4-7ACF-E841-8B62-C8E106BA64BE}"/>
              </a:ext>
            </a:extLst>
          </p:cNvPr>
          <p:cNvPicPr>
            <a:picLocks noChangeAspect="1"/>
          </p:cNvPicPr>
          <p:nvPr/>
        </p:nvPicPr>
        <p:blipFill>
          <a:blip r:embed="rId4"/>
          <a:stretch>
            <a:fillRect/>
          </a:stretch>
        </p:blipFill>
        <p:spPr>
          <a:xfrm>
            <a:off x="219994" y="5324809"/>
            <a:ext cx="1943100" cy="1397000"/>
          </a:xfrm>
          <a:prstGeom prst="rect">
            <a:avLst/>
          </a:prstGeom>
        </p:spPr>
      </p:pic>
    </p:spTree>
    <p:extLst>
      <p:ext uri="{BB962C8B-B14F-4D97-AF65-F5344CB8AC3E}">
        <p14:creationId xmlns:p14="http://schemas.microsoft.com/office/powerpoint/2010/main" val="742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30" cy="4648700"/>
          </a:xfrm>
        </p:spPr>
        <p:txBody>
          <a:bodyPr>
            <a:normAutofit/>
          </a:bodyPr>
          <a:lstStyle/>
          <a:p>
            <a:pPr algn="ct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000" b="1" dirty="0">
                <a:latin typeface="Arial" panose="020B0604020202020204" pitchFamily="34" charset="0"/>
                <a:cs typeface="Arial" panose="020B0604020202020204" pitchFamily="34" charset="0"/>
              </a:rPr>
              <a:t/>
            </a:r>
            <a:br>
              <a:rPr lang="it-IT" sz="2000" b="1" dirty="0">
                <a:latin typeface="Arial" panose="020B0604020202020204" pitchFamily="34" charset="0"/>
                <a:cs typeface="Arial" panose="020B0604020202020204" pitchFamily="34" charset="0"/>
              </a:rPr>
            </a:br>
            <a:r>
              <a:rPr lang="it-IT" sz="2700" b="1" dirty="0" smtClean="0"/>
              <a:t>ECVET </a:t>
            </a:r>
            <a:r>
              <a:rPr lang="it-IT" sz="2700" dirty="0" smtClean="0"/>
              <a:t>yeterlilikler</a:t>
            </a:r>
            <a:r>
              <a:rPr lang="tr-TR" sz="2700" dirty="0" smtClean="0"/>
              <a:t>in içeriğinin</a:t>
            </a:r>
            <a:r>
              <a:rPr lang="it-IT" sz="2700" dirty="0" smtClean="0"/>
              <a:t> </a:t>
            </a:r>
            <a:r>
              <a:rPr lang="tr-TR" sz="2700" dirty="0" smtClean="0"/>
              <a:t>ve bireylerin bir yurtdışı hareketliliği sonucunda kazanmış oldukları becerilerin karşılıklı olarak </a:t>
            </a:r>
            <a:r>
              <a:rPr lang="it-IT" sz="2700" dirty="0" smtClean="0"/>
              <a:t>karşılıklı olarak anlaşılmasını teşvik etme</a:t>
            </a:r>
            <a:r>
              <a:rPr lang="tr-TR" sz="2700" dirty="0" err="1" smtClean="0"/>
              <a:t>ktedir</a:t>
            </a:r>
            <a:r>
              <a:rPr lang="it-IT" sz="2700" b="1" dirty="0" smtClean="0"/>
              <a:t> </a:t>
            </a:r>
            <a:r>
              <a:rPr lang="it-IT" sz="2700" dirty="0"/>
              <a:t/>
            </a:r>
            <a:br>
              <a:rPr lang="it-IT" sz="2700" dirty="0"/>
            </a:br>
            <a:r>
              <a:rPr lang="it-IT" sz="2700" dirty="0"/>
              <a:t/>
            </a:r>
            <a:br>
              <a:rPr lang="it-IT" sz="2700" dirty="0"/>
            </a:br>
            <a:r>
              <a:rPr lang="it-IT" sz="2700" dirty="0"/>
              <a:t/>
            </a:r>
            <a:br>
              <a:rPr lang="it-IT" sz="2700" dirty="0"/>
            </a:br>
            <a:endParaRPr lang="it-IT" sz="27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9">
            <a:extLst>
              <a:ext uri="{FF2B5EF4-FFF2-40B4-BE49-F238E27FC236}">
                <a16:creationId xmlns:a16="http://schemas.microsoft.com/office/drawing/2014/main" xmlns="" id="{EC06076B-82A5-C540-8B6E-D3388F9C82CF}"/>
              </a:ext>
            </a:extLst>
          </p:cNvPr>
          <p:cNvSpPr>
            <a:spLocks noChangeArrowheads="1"/>
          </p:cNvSpPr>
          <p:nvPr/>
        </p:nvSpPr>
        <p:spPr bwMode="auto">
          <a:xfrm>
            <a:off x="-1463778" y="61926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Express VET Mobility Database and Guides for ECVET  Cluster of Countires Erasmus+ KA2 Project Cooperation For Innovation</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10" name="Immagine 9">
            <a:extLst>
              <a:ext uri="{FF2B5EF4-FFF2-40B4-BE49-F238E27FC236}">
                <a16:creationId xmlns:a16="http://schemas.microsoft.com/office/drawing/2014/main" xmlns="" id="{E7105918-4C99-694B-A946-D6DAF5B36AA4}"/>
              </a:ext>
            </a:extLst>
          </p:cNvPr>
          <p:cNvPicPr>
            <a:picLocks noChangeAspect="1"/>
          </p:cNvPicPr>
          <p:nvPr/>
        </p:nvPicPr>
        <p:blipFill>
          <a:blip r:embed="rId5"/>
          <a:stretch>
            <a:fillRect/>
          </a:stretch>
        </p:blipFill>
        <p:spPr>
          <a:xfrm>
            <a:off x="219994" y="5324809"/>
            <a:ext cx="1943100" cy="1397000"/>
          </a:xfrm>
          <a:prstGeom prst="rect">
            <a:avLst/>
          </a:prstGeom>
        </p:spPr>
      </p:pic>
    </p:spTree>
    <p:extLst>
      <p:ext uri="{BB962C8B-B14F-4D97-AF65-F5344CB8AC3E}">
        <p14:creationId xmlns:p14="http://schemas.microsoft.com/office/powerpoint/2010/main" val="197923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4462524"/>
          </a:xfrm>
        </p:spPr>
        <p:txBody>
          <a:bodyPr>
            <a:normAutofit/>
          </a:bodyPr>
          <a:lstStyle/>
          <a:p>
            <a:pPr algn="ctr"/>
            <a:r>
              <a:rPr lang="it-IT" sz="2400" b="1" dirty="0" smtClean="0"/>
              <a:t>ECVET‘in P</a:t>
            </a:r>
            <a:r>
              <a:rPr lang="tr-TR" sz="2400" b="1" dirty="0" smtClean="0"/>
              <a:t>OZİTİF AÇISI</a:t>
            </a:r>
            <a:r>
              <a:rPr lang="it-IT" sz="2400" dirty="0"/>
              <a:t/>
            </a:r>
            <a:br>
              <a:rPr lang="it-IT" sz="2400" dirty="0"/>
            </a:br>
            <a:r>
              <a:rPr lang="tr-TR" sz="2400" dirty="0" smtClean="0"/>
              <a:t>Öğrenme çıktıları birimlerinin teknik yapısı pozitif bir karaktere sahiptir, bu da yeterliklerin daha esnek bir yapıya kavuşması konusunda işlevsel bir özelliktir. </a:t>
            </a:r>
            <a:r>
              <a:rPr lang="it-IT" sz="2400" dirty="0" smtClean="0"/>
              <a:t/>
            </a:r>
            <a:br>
              <a:rPr lang="it-IT" sz="2400" dirty="0" smtClean="0"/>
            </a:br>
            <a:r>
              <a:rPr lang="it-IT" sz="2400" dirty="0" smtClean="0"/>
              <a:t>ECVET Dokümanları arasında</a:t>
            </a:r>
            <a:r>
              <a:rPr lang="tr-TR" sz="2400" dirty="0" smtClean="0"/>
              <a:t> yer alan </a:t>
            </a:r>
            <a:r>
              <a:rPr lang="it-IT" sz="2400" dirty="0" smtClean="0"/>
              <a:t> </a:t>
            </a:r>
            <a:r>
              <a:rPr lang="tr-TR" sz="2400" dirty="0" smtClean="0"/>
              <a:t>Mutabakat Zaptı ve Öğrenme Sözleşmesi </a:t>
            </a:r>
            <a:r>
              <a:rPr lang="it-IT" sz="2400" dirty="0" smtClean="0"/>
              <a:t>büyük ölçüde kabul gören ö</a:t>
            </a:r>
            <a:r>
              <a:rPr lang="tr-TR" sz="2400" dirty="0" err="1" smtClean="0"/>
              <a:t>ğren</a:t>
            </a:r>
            <a:r>
              <a:rPr lang="it-IT" sz="2400" dirty="0" smtClean="0"/>
              <a:t>me çıktılarının transfer</a:t>
            </a:r>
            <a:r>
              <a:rPr lang="tr-TR" sz="2400" dirty="0" smtClean="0"/>
              <a:t>i</a:t>
            </a:r>
            <a:r>
              <a:rPr lang="it-IT" sz="2400" dirty="0" smtClean="0"/>
              <a:t> süreci</a:t>
            </a:r>
            <a:r>
              <a:rPr lang="tr-TR" sz="2400" dirty="0" smtClean="0"/>
              <a:t>ne </a:t>
            </a:r>
            <a:r>
              <a:rPr lang="it-IT" sz="2400" dirty="0" smtClean="0"/>
              <a:t>destek</a:t>
            </a:r>
            <a:r>
              <a:rPr lang="tr-TR" sz="2400" dirty="0" smtClean="0"/>
              <a:t> olan</a:t>
            </a:r>
            <a:r>
              <a:rPr lang="it-IT" sz="2400" dirty="0" smtClean="0"/>
              <a:t> kaynaklardır.</a:t>
            </a:r>
            <a:r>
              <a:rPr lang="it-IT" sz="2400" b="1" dirty="0">
                <a:latin typeface="Arial" panose="020B0604020202020204" pitchFamily="34" charset="0"/>
                <a:cs typeface="Arial" panose="020B0604020202020204" pitchFamily="34" charset="0"/>
              </a:rPr>
              <a:t/>
            </a:r>
            <a:br>
              <a:rPr lang="it-IT" sz="24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Immagine 8">
            <a:extLst>
              <a:ext uri="{FF2B5EF4-FFF2-40B4-BE49-F238E27FC236}">
                <a16:creationId xmlns:a16="http://schemas.microsoft.com/office/drawing/2014/main" xmlns="" id="{734AA13D-BC2D-C74B-A2B5-16D7CDFED8A8}"/>
              </a:ext>
            </a:extLst>
          </p:cNvPr>
          <p:cNvPicPr>
            <a:picLocks noChangeAspect="1"/>
          </p:cNvPicPr>
          <p:nvPr/>
        </p:nvPicPr>
        <p:blipFill>
          <a:blip r:embed="rId5"/>
          <a:stretch>
            <a:fillRect/>
          </a:stretch>
        </p:blipFill>
        <p:spPr>
          <a:xfrm>
            <a:off x="219994" y="5259449"/>
            <a:ext cx="1943100" cy="1397000"/>
          </a:xfrm>
          <a:prstGeom prst="rect">
            <a:avLst/>
          </a:prstGeom>
        </p:spPr>
      </p:pic>
    </p:spTree>
    <p:extLst>
      <p:ext uri="{BB962C8B-B14F-4D97-AF65-F5344CB8AC3E}">
        <p14:creationId xmlns:p14="http://schemas.microsoft.com/office/powerpoint/2010/main" val="42622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3830553"/>
          </a:xfrm>
        </p:spPr>
        <p:txBody>
          <a:bodyPr>
            <a:normAutofit fontScale="90000"/>
          </a:bodyPr>
          <a:lstStyle/>
          <a:p>
            <a:pPr algn="ctr"/>
            <a:r>
              <a:rPr lang="it-IT" sz="1800" dirty="0"/>
              <a:t/>
            </a:r>
            <a:br>
              <a:rPr lang="it-IT" sz="1800" dirty="0"/>
            </a:br>
            <a:r>
              <a:rPr lang="it-IT" sz="2400" b="1" dirty="0" smtClean="0"/>
              <a:t>OLUMSUZ AÇILAR</a:t>
            </a:r>
            <a:r>
              <a:rPr lang="it-IT" sz="2400" b="1" dirty="0"/>
              <a:t/>
            </a:r>
            <a:br>
              <a:rPr lang="it-IT" sz="2400" b="1" dirty="0"/>
            </a:br>
            <a:r>
              <a:rPr lang="it-IT" sz="2400" b="1" dirty="0"/>
              <a:t> </a:t>
            </a:r>
            <a:br>
              <a:rPr lang="it-IT" sz="2400" b="1" dirty="0"/>
            </a:br>
            <a:r>
              <a:rPr lang="it-IT" sz="2400" b="1" dirty="0"/>
              <a:t> </a:t>
            </a:r>
            <a:r>
              <a:rPr lang="it-IT" sz="2400" b="1" dirty="0" smtClean="0"/>
              <a:t>ECVET </a:t>
            </a:r>
            <a:r>
              <a:rPr lang="it-IT" sz="2400" dirty="0" smtClean="0"/>
              <a:t>puanlarının(kredi puanları) gereksiz ögeler olduğu ve teknik </a:t>
            </a:r>
            <a:r>
              <a:rPr lang="tr-TR" sz="2400" dirty="0" smtClean="0"/>
              <a:t>açıdan bakıldığında </a:t>
            </a:r>
            <a:r>
              <a:rPr lang="it-IT" sz="2400" dirty="0" smtClean="0"/>
              <a:t>çok açık olmadıkları tecrübe edil</a:t>
            </a:r>
            <a:r>
              <a:rPr lang="tr-TR" sz="2400" dirty="0" err="1" smtClean="0"/>
              <a:t>miştir</a:t>
            </a:r>
            <a:r>
              <a:rPr lang="it-IT" sz="2400" dirty="0" smtClean="0"/>
              <a:t>. Yorumdaki belirsizlik puanların birimlere ayrılabilir olmasıyla ve geçiş ve toplanma sürecinde kullanılabilmesiyle ilgilidir. </a:t>
            </a:r>
            <a:r>
              <a:rPr lang="it-IT" sz="2400" dirty="0"/>
              <a:t> </a:t>
            </a:r>
            <a:r>
              <a:rPr lang="it-IT" sz="2400" dirty="0" smtClean="0"/>
              <a:t>Ayrıca, akademik dünyayı kapsayan bir kaç cephede, ECVET puanlarının şu andaki durumları bütün şartlarda otomatik geçiş için </a:t>
            </a:r>
            <a:r>
              <a:rPr lang="tr-TR" sz="2400" dirty="0" smtClean="0"/>
              <a:t>kullanılmalarını </a:t>
            </a:r>
            <a:r>
              <a:rPr lang="it-IT" sz="2400" dirty="0" smtClean="0"/>
              <a:t>mümkün kılmamaktadır.  </a:t>
            </a:r>
            <a:r>
              <a:rPr lang="it-IT" sz="2400" dirty="0"/>
              <a:t/>
            </a:r>
            <a:br>
              <a:rPr lang="it-IT" sz="2400" dirty="0"/>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Immagine 8">
            <a:extLst>
              <a:ext uri="{FF2B5EF4-FFF2-40B4-BE49-F238E27FC236}">
                <a16:creationId xmlns:a16="http://schemas.microsoft.com/office/drawing/2014/main" xmlns="" id="{A4F73912-8FF8-5D48-B5F6-0E9DED1DF1E1}"/>
              </a:ext>
            </a:extLst>
          </p:cNvPr>
          <p:cNvPicPr>
            <a:picLocks noChangeAspect="1"/>
          </p:cNvPicPr>
          <p:nvPr/>
        </p:nvPicPr>
        <p:blipFill>
          <a:blip r:embed="rId5"/>
          <a:stretch>
            <a:fillRect/>
          </a:stretch>
        </p:blipFill>
        <p:spPr>
          <a:xfrm>
            <a:off x="219994" y="5324809"/>
            <a:ext cx="1943100" cy="1397000"/>
          </a:xfrm>
          <a:prstGeom prst="rect">
            <a:avLst/>
          </a:prstGeom>
        </p:spPr>
      </p:pic>
    </p:spTree>
    <p:extLst>
      <p:ext uri="{BB962C8B-B14F-4D97-AF65-F5344CB8AC3E}">
        <p14:creationId xmlns:p14="http://schemas.microsoft.com/office/powerpoint/2010/main" val="55356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4648700"/>
          </a:xfrm>
        </p:spPr>
        <p:txBody>
          <a:bodyPr>
            <a:normAutofit/>
          </a:bodyPr>
          <a:lstStyle/>
          <a:p>
            <a:pPr algn="ctr"/>
            <a:r>
              <a:rPr lang="it-IT" sz="2400" b="1" dirty="0" smtClean="0"/>
              <a:t>Diğer araçlar ile uyumu </a:t>
            </a:r>
            <a:r>
              <a:rPr lang="it-IT" sz="2400" dirty="0"/>
              <a:t/>
            </a:r>
            <a:br>
              <a:rPr lang="it-IT" sz="2400" dirty="0"/>
            </a:br>
            <a:r>
              <a:rPr lang="it-IT" sz="2400" dirty="0"/>
              <a:t/>
            </a:r>
            <a:br>
              <a:rPr lang="it-IT" sz="2400" dirty="0"/>
            </a:br>
            <a:r>
              <a:rPr lang="it-IT" sz="2400" dirty="0" smtClean="0"/>
              <a:t>ECVET’in diğer sistemlerle uyumu basit ve otomatik değildir. </a:t>
            </a:r>
            <a:r>
              <a:rPr lang="tr-TR" sz="2400" dirty="0" smtClean="0"/>
              <a:t>Birlikte basit şeklide uygulanabildiği t</a:t>
            </a:r>
            <a:r>
              <a:rPr lang="it-IT" sz="2400" dirty="0" smtClean="0"/>
              <a:t>ek araç EUROPASS</a:t>
            </a:r>
            <a:r>
              <a:rPr lang="tr-TR" sz="2400" dirty="0" smtClean="0"/>
              <a:t>’</a:t>
            </a:r>
            <a:r>
              <a:rPr lang="tr-TR" sz="2400" dirty="0"/>
              <a:t>t</a:t>
            </a:r>
            <a:r>
              <a:rPr lang="tr-TR" sz="2400" dirty="0" smtClean="0"/>
              <a:t>ır</a:t>
            </a:r>
            <a:r>
              <a:rPr lang="tr-TR" sz="2400" dirty="0" smtClean="0"/>
              <a:t>.</a:t>
            </a:r>
            <a:r>
              <a:rPr lang="it-IT" sz="2400" dirty="0" smtClean="0"/>
              <a:t> Örneğin; ECVET ve </a:t>
            </a:r>
            <a:r>
              <a:rPr lang="it-IT" sz="2400" dirty="0"/>
              <a:t>Avrupa Kredi Transfer Sistemi (</a:t>
            </a:r>
            <a:r>
              <a:rPr lang="it-IT" sz="2400" dirty="0" smtClean="0"/>
              <a:t>ECTS</a:t>
            </a:r>
            <a:r>
              <a:rPr lang="tr-TR" sz="2400" dirty="0" smtClean="0"/>
              <a:t>)</a:t>
            </a:r>
            <a:r>
              <a:rPr lang="it-IT" sz="2400" dirty="0" smtClean="0"/>
              <a:t> zayıf uyum sağlayan iki sistemdir</a:t>
            </a:r>
            <a:r>
              <a:rPr lang="tr-TR" sz="2400" dirty="0" smtClean="0"/>
              <a:t>; bunların</a:t>
            </a:r>
            <a:r>
              <a:rPr lang="it-IT" sz="2400" dirty="0" smtClean="0"/>
              <a:t> kredi/ </a:t>
            </a:r>
            <a:r>
              <a:rPr lang="it-IT" sz="2400" dirty="0"/>
              <a:t>kredi </a:t>
            </a:r>
            <a:r>
              <a:rPr lang="it-IT" sz="2400" dirty="0" smtClean="0"/>
              <a:t>puanlarına ve </a:t>
            </a:r>
            <a:r>
              <a:rPr lang="it-IT" sz="2400" dirty="0"/>
              <a:t>öğrenme çıktılarına yaklaşımları </a:t>
            </a:r>
            <a:r>
              <a:rPr lang="it-IT" sz="2400" dirty="0" smtClean="0"/>
              <a:t>iki sistem arasında önemli bir yakınlaşmadır. </a:t>
            </a:r>
            <a:r>
              <a:rPr lang="tr-TR" sz="2400" dirty="0" smtClean="0"/>
              <a:t>Avrupa yeterlilikler Çerçevesi (</a:t>
            </a:r>
            <a:r>
              <a:rPr lang="it-IT" sz="2400" dirty="0" smtClean="0"/>
              <a:t>EQF</a:t>
            </a:r>
            <a:r>
              <a:rPr lang="tr-TR" sz="2400" dirty="0" smtClean="0"/>
              <a:t>)</a:t>
            </a:r>
            <a:r>
              <a:rPr lang="it-IT" sz="2400" dirty="0" smtClean="0"/>
              <a:t> ülkelerin resmi üyeleriyle merkezileşme sürecinin bir parçası olarak yürütülürken, ECVET  tabandan tepeye bir ortaklık girişimidir.</a:t>
            </a:r>
            <a:r>
              <a:rPr lang="it-IT" sz="2400" dirty="0"/>
              <a:t/>
            </a:r>
            <a:br>
              <a:rPr lang="it-IT" sz="2400" dirty="0"/>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Immagine 8">
            <a:extLst>
              <a:ext uri="{FF2B5EF4-FFF2-40B4-BE49-F238E27FC236}">
                <a16:creationId xmlns:a16="http://schemas.microsoft.com/office/drawing/2014/main" xmlns="" id="{FDBE0E20-61CD-C54D-BB63-B4978851A217}"/>
              </a:ext>
            </a:extLst>
          </p:cNvPr>
          <p:cNvPicPr>
            <a:picLocks noChangeAspect="1"/>
          </p:cNvPicPr>
          <p:nvPr/>
        </p:nvPicPr>
        <p:blipFill>
          <a:blip r:embed="rId5"/>
          <a:stretch>
            <a:fillRect/>
          </a:stretch>
        </p:blipFill>
        <p:spPr>
          <a:xfrm>
            <a:off x="219994" y="5324809"/>
            <a:ext cx="1943100" cy="1397000"/>
          </a:xfrm>
          <a:prstGeom prst="rect">
            <a:avLst/>
          </a:prstGeom>
        </p:spPr>
      </p:pic>
    </p:spTree>
    <p:extLst>
      <p:ext uri="{BB962C8B-B14F-4D97-AF65-F5344CB8AC3E}">
        <p14:creationId xmlns:p14="http://schemas.microsoft.com/office/powerpoint/2010/main" val="273168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C38E0F-B5DC-3B49-8524-75B15DCE4744}"/>
              </a:ext>
            </a:extLst>
          </p:cNvPr>
          <p:cNvSpPr>
            <a:spLocks noGrp="1"/>
          </p:cNvSpPr>
          <p:nvPr>
            <p:ph type="ctrTitle"/>
          </p:nvPr>
        </p:nvSpPr>
        <p:spPr>
          <a:xfrm>
            <a:off x="2027583" y="1495425"/>
            <a:ext cx="9477029" cy="4648700"/>
          </a:xfrm>
        </p:spPr>
        <p:txBody>
          <a:bodyPr>
            <a:normAutofit/>
          </a:bodyPr>
          <a:lstStyle/>
          <a:p>
            <a:pPr algn="ctr"/>
            <a:r>
              <a:rPr lang="it-IT" sz="2400" b="1" dirty="0" smtClean="0"/>
              <a:t>Diğer EUROPASS araçları ile uygunluk </a:t>
            </a:r>
            <a:r>
              <a:rPr lang="it-IT" sz="2400" b="1" dirty="0"/>
              <a:t/>
            </a:r>
            <a:br>
              <a:rPr lang="it-IT" sz="2400" b="1" dirty="0"/>
            </a:br>
            <a:r>
              <a:rPr lang="it-IT" sz="2400" dirty="0"/>
              <a:t/>
            </a:r>
            <a:br>
              <a:rPr lang="it-IT" sz="2400" dirty="0"/>
            </a:br>
            <a:r>
              <a:rPr lang="it-IT" sz="2400" dirty="0" smtClean="0"/>
              <a:t>İki araç karşılıklı </a:t>
            </a:r>
            <a:r>
              <a:rPr lang="tr-TR" sz="2400" dirty="0" smtClean="0"/>
              <a:t>olarak </a:t>
            </a:r>
            <a:r>
              <a:rPr lang="it-IT" sz="2400" dirty="0" smtClean="0"/>
              <a:t>güçlendirilmektedir: EUROPASS’a ve EUROPASS dokümanlarına açık ve anlaşılır bir şekilde bireysel sonuçlar vermek için standartlaştırılmış yollar sun</a:t>
            </a:r>
            <a:r>
              <a:rPr lang="tr-TR" sz="2400" dirty="0" err="1" smtClean="0"/>
              <a:t>ulmaktadır</a:t>
            </a:r>
            <a:r>
              <a:rPr lang="it-IT" sz="2400" dirty="0" smtClean="0"/>
              <a:t>.</a:t>
            </a:r>
            <a:r>
              <a:rPr lang="it-IT" sz="2400" dirty="0"/>
              <a:t/>
            </a:r>
            <a:br>
              <a:rPr lang="it-IT" sz="2400" dirty="0"/>
            </a:br>
            <a:r>
              <a:rPr lang="it-IT" sz="2400" dirty="0" smtClean="0"/>
              <a:t>ECVET ile ilgili en önemli EUROPASS dokümanı</a:t>
            </a:r>
            <a:r>
              <a:rPr lang="tr-TR" sz="2400" dirty="0" smtClean="0"/>
              <a:t>, </a:t>
            </a:r>
            <a:r>
              <a:rPr lang="it-IT" sz="2400" dirty="0" smtClean="0"/>
              <a:t>öğrenme çıktılarını kaydetmek için bir araç görevini üstlenen EUROPASS Mobility’dir.</a:t>
            </a:r>
            <a:r>
              <a:rPr lang="it-IT" sz="2400" b="1" dirty="0">
                <a:latin typeface="Arial" panose="020B0604020202020204" pitchFamily="34" charset="0"/>
                <a:cs typeface="Arial" panose="020B0604020202020204" pitchFamily="34" charset="0"/>
              </a:rPr>
              <a:t/>
            </a:r>
            <a:br>
              <a:rPr lang="it-IT" sz="2400" b="1"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BF7CCC18-2AD6-054B-8F92-16AD93BE5706}"/>
              </a:ext>
            </a:extLst>
          </p:cNvPr>
          <p:cNvSpPr>
            <a:spLocks noGrp="1"/>
          </p:cNvSpPr>
          <p:nvPr>
            <p:ph type="subTitle" idx="1"/>
          </p:nvPr>
        </p:nvSpPr>
        <p:spPr>
          <a:xfrm>
            <a:off x="3134644" y="6144125"/>
            <a:ext cx="8915399" cy="577684"/>
          </a:xfrm>
        </p:spPr>
        <p:txBody>
          <a:bodyPr/>
          <a:lstStyle/>
          <a:p>
            <a:pPr algn="r"/>
            <a:r>
              <a:rPr lang="it-IT" dirty="0"/>
              <a:t>Dr.ssa Anna Lisa Trono</a:t>
            </a:r>
          </a:p>
        </p:txBody>
      </p:sp>
      <p:pic>
        <p:nvPicPr>
          <p:cNvPr id="1026" name="Resim 1" descr="../../6-%20Görseller/Proje%20Logosu/VetExpress%20Logo.jpg">
            <a:extLst>
              <a:ext uri="{FF2B5EF4-FFF2-40B4-BE49-F238E27FC236}">
                <a16:creationId xmlns:a16="http://schemas.microsoft.com/office/drawing/2014/main" xmlns="" id="{1602C32F-9CB3-3940-B618-C35120C8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221" y="333375"/>
            <a:ext cx="3216745" cy="14407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 descr="erasmus+ logo ile ilgili görsel sonucu">
            <a:extLst>
              <a:ext uri="{FF2B5EF4-FFF2-40B4-BE49-F238E27FC236}">
                <a16:creationId xmlns:a16="http://schemas.microsoft.com/office/drawing/2014/main" xmlns="" id="{0B0BBD81-72B0-874C-8A3B-ACE86F46F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82" y="480589"/>
            <a:ext cx="3779659" cy="107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18D9889-551E-1E4F-BC74-2300ACCCA9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4">
            <a:extLst>
              <a:ext uri="{FF2B5EF4-FFF2-40B4-BE49-F238E27FC236}">
                <a16:creationId xmlns:a16="http://schemas.microsoft.com/office/drawing/2014/main" xmlns="" id="{B6A8E9D1-6D04-864B-975D-C92A8BF8831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xmlns="" id="{D7C61F8E-1A04-B34E-8B87-DD9B401D8C7B}"/>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Immagine 8">
            <a:extLst>
              <a:ext uri="{FF2B5EF4-FFF2-40B4-BE49-F238E27FC236}">
                <a16:creationId xmlns:a16="http://schemas.microsoft.com/office/drawing/2014/main" xmlns="" id="{06B237C3-3D2D-B549-9C1E-23C564284FF1}"/>
              </a:ext>
            </a:extLst>
          </p:cNvPr>
          <p:cNvPicPr>
            <a:picLocks noChangeAspect="1"/>
          </p:cNvPicPr>
          <p:nvPr/>
        </p:nvPicPr>
        <p:blipFill>
          <a:blip r:embed="rId5"/>
          <a:stretch>
            <a:fillRect/>
          </a:stretch>
        </p:blipFill>
        <p:spPr>
          <a:xfrm>
            <a:off x="219994" y="5445625"/>
            <a:ext cx="1943100" cy="1397000"/>
          </a:xfrm>
          <a:prstGeom prst="rect">
            <a:avLst/>
          </a:prstGeom>
        </p:spPr>
      </p:pic>
    </p:spTree>
    <p:extLst>
      <p:ext uri="{BB962C8B-B14F-4D97-AF65-F5344CB8AC3E}">
        <p14:creationId xmlns:p14="http://schemas.microsoft.com/office/powerpoint/2010/main" val="263502135"/>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Filo</Template>
  <TotalTime>1095</TotalTime>
  <Words>696</Words>
  <Application>Microsoft Office PowerPoint</Application>
  <PresentationFormat>Geniş ekran</PresentationFormat>
  <Paragraphs>115</Paragraphs>
  <Slides>18</Slides>
  <Notes>13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Century Gothic</vt:lpstr>
      <vt:lpstr>Times New Roman</vt:lpstr>
      <vt:lpstr>Wingdings</vt:lpstr>
      <vt:lpstr>Wingdings 3</vt:lpstr>
      <vt:lpstr>Filo</vt:lpstr>
      <vt:lpstr>İtalya’da ECVET Son Durum</vt:lpstr>
      <vt:lpstr>18 Haziran 2009’da,  ,  Avrupa Parlamentosu bir yeterlilik kazanmak isteyen insanların örgün ve yaygın bağlamda edindikleri becerilerin kayıt altına alınmasını ve biriktirilmesini kolaylaştırmayı hedefleyen, mesleki eğitim ve öğretimle Avrupa kredi sistemi ECVET  konusunda bir girişim başlattı</vt:lpstr>
      <vt:lpstr> ECVET  Mesleki eğitim ve öğretimde kullanılan kredi sistemleri ile Avrupa Kredi Sistemleri arasında uygulanabilirliği, karşılaştırılabilirliği ve bütünleyiciliği geliştirmek için bir araç olarak tasarlanmıştır ECVET  eğitim ve öğretimin farklı seviyeleri arasında geçirgenliğe katkıda bulunan bir sistemdir.  ECVET  esnek örgün ve yaygın yollar bağlamında, belirlenen öğrenme çıktılarının transferini kolaylaştırmaktadır. </vt:lpstr>
      <vt:lpstr>               İtalya’da ECVET’in Değerlendirilmesi Yapılan dış değerlendirme sonuçlarına dayanarak, ECVET’in gelişiminin İtalya’daki mesleki eğitim sistemlerinin katılığı ile sınırlandırıldığını söyleyebiliriz.   ECVET’in 3 yararı vardır: 1. öğrenme çıktıları bazında bir uygulamanın gerçekleştirilmesi 2. sistem ve ülkeler arasında karşılıklı güvenin gelişmesi 3. hareketlilik deneyimlerinin kalitesinin yükselmesi   </vt:lpstr>
      <vt:lpstr>    ECVET yeterliliklerin içeriğinin ve bireylerin bir yurtdışı hareketliliği sonucunda kazanmış oldukları becerilerin karşılıklı olarak karşılıklı olarak anlaşılmasını teşvik etmektedir    </vt:lpstr>
      <vt:lpstr>ECVET‘in POZİTİF AÇISI Öğrenme çıktıları birimlerinin teknik yapısı pozitif bir karaktere sahiptir, bu da yeterliklerin daha esnek bir yapıya kavuşması konusunda işlevsel bir özelliktir.  ECVET Dokümanları arasında yer alan  Mutabakat Zaptı ve Öğrenme Sözleşmesi büyük ölçüde kabul gören öğrenme çıktılarının transferi sürecine destek olan kaynaklardır.  </vt:lpstr>
      <vt:lpstr> OLUMSUZ AÇILAR    ECVET puanlarının(kredi puanları) gereksiz ögeler olduğu ve teknik açıdan bakıldığında çok açık olmadıkları tecrübe edilmiştir. Yorumdaki belirsizlik puanların birimlere ayrılabilir olmasıyla ve geçiş ve toplanma sürecinde kullanılabilmesiyle ilgilidir.  Ayrıca, akademik dünyayı kapsayan bir kaç cephede, ECVET puanlarının şu andaki durumları bütün şartlarda otomatik geçiş için kullanılmalarını mümkün kılmamaktadır.   </vt:lpstr>
      <vt:lpstr>Diğer araçlar ile uyumu   ECVET’in diğer sistemlerle uyumu basit ve otomatik değildir. Birlikte basit şeklide uygulanabildiği tek araç EUROPASS’tır. Örneğin; ECVET ve Avrupa Kredi Transfer Sistemi (ECTS) zayıf uyum sağlayan iki sistemdir; bunların kredi/ kredi puanlarına ve öğrenme çıktılarına yaklaşımları iki sistem arasında önemli bir yakınlaşmadır. Avrupa yeterlilikler Çerçevesi (EQF) ülkelerin resmi üyeleriyle merkezileşme sürecinin bir parçası olarak yürütülürken, ECVET  tabandan tepeye bir ortaklık girişimidir. </vt:lpstr>
      <vt:lpstr>Diğer EUROPASS araçları ile uygunluk   İki araç karşılıklı olarak güçlendirilmektedir: EUROPASS’a ve EUROPASS dokümanlarına açık ve anlaşılır bir şekilde bireysel sonuçlar vermek için standartlaştırılmış yollar sunulmaktadır. ECVET ile ilgili en önemli EUROPASS dokümanı, öğrenme çıktılarını kaydetmek için bir araç görevini üstlenen EUROPASS Mobility’dir.  </vt:lpstr>
      <vt:lpstr>ECVET mesleki eğitimin yeniden yapılandırılması sürecinde, formal eğitim dışında kazanılan öğrenme çıktılarının daha etkin şekilde değerlendirilmesine imkan veren bir potansiyele sahiptir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Situation of ECVET in Italy</dc:title>
  <dc:creator>Utente di Microsoft Office</dc:creator>
  <cp:lastModifiedBy>Ozlem DEMIR</cp:lastModifiedBy>
  <cp:revision>58</cp:revision>
  <cp:lastPrinted>2018-04-13T14:46:24Z</cp:lastPrinted>
  <dcterms:created xsi:type="dcterms:W3CDTF">2018-04-03T11:36:11Z</dcterms:created>
  <dcterms:modified xsi:type="dcterms:W3CDTF">2018-04-24T23:01:28Z</dcterms:modified>
</cp:coreProperties>
</file>